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04.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slides/slide105.xml" ContentType="application/vnd.openxmlformats-officedocument.presentationml.slide+xml"/>
  <Override PartName="/ppt/presentation.xml" ContentType="application/vnd.openxmlformats-officedocument.presentationml.presentation.main+xml"/>
  <Override PartName="/ppt/slides/slide103.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0.xml" ContentType="application/vnd.openxmlformats-officedocument.presentationml.slide+xml"/>
  <Override PartName="/ppt/slides/slide86.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0.xml" ContentType="application/vnd.openxmlformats-officedocument.presentationml.slideMaster+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24.xml" ContentType="application/vnd.openxmlformats-officedocument.presentationml.slideLayout+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34.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9.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7.xml" ContentType="application/vnd.openxmlformats-officedocument.presentationml.slideLayout+xml"/>
  <Override PartName="/ppt/slideLayouts/slideLayout35.xml" ContentType="application/vnd.openxmlformats-officedocument.presentationml.slideLayout+xml"/>
  <Override PartName="/ppt/slideLayouts/slideLayout33.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6.xml" ContentType="application/vnd.openxmlformats-officedocument.theme+xml"/>
  <Override PartName="/ppt/theme/theme7.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1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0.xml" ContentType="application/vnd.openxmlformats-officedocument.theme+xml"/>
  <Override PartName="/ppt/theme/theme2.xml" ContentType="application/vnd.openxmlformats-officedocument.theme+xml"/>
  <Override PartName="/ppt/theme/theme9.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1" r:id="rId3"/>
    <p:sldMasterId id="2147483675" r:id="rId4"/>
    <p:sldMasterId id="2147483679" r:id="rId5"/>
    <p:sldMasterId id="2147483682" r:id="rId6"/>
    <p:sldMasterId id="2147483686" r:id="rId7"/>
    <p:sldMasterId id="2147483698" r:id="rId8"/>
    <p:sldMasterId id="2147483702" r:id="rId9"/>
    <p:sldMasterId id="2147483706" r:id="rId10"/>
  </p:sldMasterIdLst>
  <p:notesMasterIdLst>
    <p:notesMasterId r:id="rId117"/>
  </p:notesMasterIdLst>
  <p:sldIdLst>
    <p:sldId id="257" r:id="rId11"/>
    <p:sldId id="262" r:id="rId12"/>
    <p:sldId id="280" r:id="rId13"/>
    <p:sldId id="313" r:id="rId14"/>
    <p:sldId id="410" r:id="rId15"/>
    <p:sldId id="271" r:id="rId16"/>
    <p:sldId id="411" r:id="rId17"/>
    <p:sldId id="276" r:id="rId18"/>
    <p:sldId id="277" r:id="rId19"/>
    <p:sldId id="275" r:id="rId20"/>
    <p:sldId id="314" r:id="rId21"/>
    <p:sldId id="272" r:id="rId22"/>
    <p:sldId id="404" r:id="rId23"/>
    <p:sldId id="451" r:id="rId24"/>
    <p:sldId id="328" r:id="rId25"/>
    <p:sldId id="405" r:id="rId26"/>
    <p:sldId id="301" r:id="rId27"/>
    <p:sldId id="452" r:id="rId28"/>
    <p:sldId id="268" r:id="rId29"/>
    <p:sldId id="386" r:id="rId30"/>
    <p:sldId id="427" r:id="rId31"/>
    <p:sldId id="428" r:id="rId32"/>
    <p:sldId id="429" r:id="rId33"/>
    <p:sldId id="453" r:id="rId34"/>
    <p:sldId id="430" r:id="rId35"/>
    <p:sldId id="444" r:id="rId36"/>
    <p:sldId id="445" r:id="rId37"/>
    <p:sldId id="446" r:id="rId38"/>
    <p:sldId id="447" r:id="rId39"/>
    <p:sldId id="448" r:id="rId40"/>
    <p:sldId id="449" r:id="rId41"/>
    <p:sldId id="436" r:id="rId42"/>
    <p:sldId id="414" r:id="rId43"/>
    <p:sldId id="415" r:id="rId44"/>
    <p:sldId id="416" r:id="rId45"/>
    <p:sldId id="417" r:id="rId46"/>
    <p:sldId id="450" r:id="rId47"/>
    <p:sldId id="437" r:id="rId48"/>
    <p:sldId id="387" r:id="rId49"/>
    <p:sldId id="388" r:id="rId50"/>
    <p:sldId id="391" r:id="rId51"/>
    <p:sldId id="392" r:id="rId52"/>
    <p:sldId id="438" r:id="rId53"/>
    <p:sldId id="329" r:id="rId54"/>
    <p:sldId id="330" r:id="rId55"/>
    <p:sldId id="380" r:id="rId56"/>
    <p:sldId id="336" r:id="rId57"/>
    <p:sldId id="337" r:id="rId58"/>
    <p:sldId id="338" r:id="rId59"/>
    <p:sldId id="381" r:id="rId60"/>
    <p:sldId id="382" r:id="rId61"/>
    <p:sldId id="339" r:id="rId62"/>
    <p:sldId id="349" r:id="rId63"/>
    <p:sldId id="383" r:id="rId64"/>
    <p:sldId id="439" r:id="rId65"/>
    <p:sldId id="424" r:id="rId66"/>
    <p:sldId id="425" r:id="rId67"/>
    <p:sldId id="369" r:id="rId68"/>
    <p:sldId id="370" r:id="rId69"/>
    <p:sldId id="371" r:id="rId70"/>
    <p:sldId id="372" r:id="rId71"/>
    <p:sldId id="373" r:id="rId72"/>
    <p:sldId id="377" r:id="rId73"/>
    <p:sldId id="406" r:id="rId74"/>
    <p:sldId id="418" r:id="rId75"/>
    <p:sldId id="419" r:id="rId76"/>
    <p:sldId id="420" r:id="rId77"/>
    <p:sldId id="421" r:id="rId78"/>
    <p:sldId id="422" r:id="rId79"/>
    <p:sldId id="423" r:id="rId80"/>
    <p:sldId id="480" r:id="rId81"/>
    <p:sldId id="260" r:id="rId82"/>
    <p:sldId id="315" r:id="rId83"/>
    <p:sldId id="412" r:id="rId84"/>
    <p:sldId id="340" r:id="rId85"/>
    <p:sldId id="393" r:id="rId86"/>
    <p:sldId id="400" r:id="rId87"/>
    <p:sldId id="401" r:id="rId88"/>
    <p:sldId id="402" r:id="rId89"/>
    <p:sldId id="403" r:id="rId90"/>
    <p:sldId id="457" r:id="rId91"/>
    <p:sldId id="458" r:id="rId92"/>
    <p:sldId id="459" r:id="rId93"/>
    <p:sldId id="460" r:id="rId94"/>
    <p:sldId id="461" r:id="rId95"/>
    <p:sldId id="462" r:id="rId96"/>
    <p:sldId id="454" r:id="rId97"/>
    <p:sldId id="455" r:id="rId98"/>
    <p:sldId id="456" r:id="rId99"/>
    <p:sldId id="463" r:id="rId100"/>
    <p:sldId id="464" r:id="rId101"/>
    <p:sldId id="465" r:id="rId102"/>
    <p:sldId id="466" r:id="rId103"/>
    <p:sldId id="467" r:id="rId104"/>
    <p:sldId id="468" r:id="rId105"/>
    <p:sldId id="469" r:id="rId106"/>
    <p:sldId id="470" r:id="rId107"/>
    <p:sldId id="471" r:id="rId108"/>
    <p:sldId id="472" r:id="rId109"/>
    <p:sldId id="473" r:id="rId110"/>
    <p:sldId id="474" r:id="rId111"/>
    <p:sldId id="475" r:id="rId112"/>
    <p:sldId id="476" r:id="rId113"/>
    <p:sldId id="477" r:id="rId114"/>
    <p:sldId id="478" r:id="rId115"/>
    <p:sldId id="479" r:id="rId1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Comninos" initials="AC"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74B434"/>
    <a:srgbClr val="99DE00"/>
    <a:srgbClr val="C7A1E3"/>
    <a:srgbClr val="B381D9"/>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2"/>
    <p:restoredTop sz="94630"/>
  </p:normalViewPr>
  <p:slideViewPr>
    <p:cSldViewPr>
      <p:cViewPr>
        <p:scale>
          <a:sx n="70" d="100"/>
          <a:sy n="70" d="100"/>
        </p:scale>
        <p:origin x="-1290"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notesMaster" Target="notesMasters/notesMaster1.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customXml" Target="../customXml/item1.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commentAuthors" Target="commentAuthors.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customXml" Target="../customXml/item2.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presProps" Target="presProps.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viewProps" Target="viewProps.xml"/><Relationship Id="rId125" Type="http://schemas.openxmlformats.org/officeDocument/2006/relationships/customXml" Target="../customXml/item3.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21182-9E80-4A57-B770-DDD4737FDFCB}" type="doc">
      <dgm:prSet loTypeId="urn:microsoft.com/office/officeart/2005/8/layout/lProcess3" loCatId="process" qsTypeId="urn:microsoft.com/office/officeart/2005/8/quickstyle/simple4" qsCatId="simple" csTypeId="urn:microsoft.com/office/officeart/2005/8/colors/accent0_3" csCatId="mainScheme" phldr="1"/>
      <dgm:spPr/>
      <dgm:t>
        <a:bodyPr/>
        <a:lstStyle/>
        <a:p>
          <a:endParaRPr lang="en-ZA"/>
        </a:p>
      </dgm:t>
    </dgm:pt>
    <dgm:pt modelId="{B1937DE8-0F51-4017-9EE5-FBC7A16EA940}">
      <dgm:prSet phldrT="[Text]" custT="1"/>
      <dgm:spPr>
        <a:solidFill>
          <a:srgbClr val="92D050"/>
        </a:solidFill>
      </dgm:spPr>
      <dgm:t>
        <a:bodyPr/>
        <a:lstStyle/>
        <a:p>
          <a:r>
            <a:rPr lang="en-ZA" sz="1600" b="1" dirty="0" smtClean="0">
              <a:solidFill>
                <a:schemeClr val="bg1"/>
              </a:solidFill>
            </a:rPr>
            <a:t>Step 1 </a:t>
          </a:r>
          <a:endParaRPr lang="en-ZA" sz="1600" b="1" dirty="0">
            <a:solidFill>
              <a:schemeClr val="bg1"/>
            </a:solidFill>
          </a:endParaRPr>
        </a:p>
      </dgm:t>
    </dgm:pt>
    <dgm:pt modelId="{AD4B2091-482C-4F62-A908-4470784F9973}" type="parTrans" cxnId="{36421A4B-3C1E-46D5-BCA6-063A600DB49E}">
      <dgm:prSet/>
      <dgm:spPr/>
      <dgm:t>
        <a:bodyPr/>
        <a:lstStyle/>
        <a:p>
          <a:endParaRPr lang="en-ZA" sz="1400"/>
        </a:p>
      </dgm:t>
    </dgm:pt>
    <dgm:pt modelId="{EE96A719-DDC0-4D0E-AB14-2773ECACDE58}" type="sibTrans" cxnId="{36421A4B-3C1E-46D5-BCA6-063A600DB49E}">
      <dgm:prSet/>
      <dgm:spPr/>
      <dgm:t>
        <a:bodyPr/>
        <a:lstStyle/>
        <a:p>
          <a:endParaRPr lang="en-ZA" sz="1400"/>
        </a:p>
      </dgm:t>
    </dgm:pt>
    <dgm:pt modelId="{8ACF0C98-B370-426E-BD92-D5DC25F22586}">
      <dgm:prSet phldrT="[Text]" custT="1"/>
      <dgm:spPr>
        <a:solidFill>
          <a:srgbClr val="92D050"/>
        </a:solidFill>
      </dgm:spPr>
      <dgm:t>
        <a:bodyPr/>
        <a:lstStyle/>
        <a:p>
          <a:r>
            <a:rPr lang="en-ZA" sz="1600" b="1" smtClean="0">
              <a:solidFill>
                <a:schemeClr val="bg1"/>
              </a:solidFill>
            </a:rPr>
            <a:t>Step 2</a:t>
          </a:r>
          <a:endParaRPr lang="en-ZA" sz="1600" b="1" dirty="0">
            <a:solidFill>
              <a:schemeClr val="bg1"/>
            </a:solidFill>
          </a:endParaRPr>
        </a:p>
      </dgm:t>
    </dgm:pt>
    <dgm:pt modelId="{6C00C009-6BE3-4050-BFFE-32AA4889EAD7}" type="parTrans" cxnId="{C939B372-89C0-46A0-BB0A-74A0BDDE21F6}">
      <dgm:prSet/>
      <dgm:spPr/>
      <dgm:t>
        <a:bodyPr/>
        <a:lstStyle/>
        <a:p>
          <a:endParaRPr lang="en-ZA" sz="1400"/>
        </a:p>
      </dgm:t>
    </dgm:pt>
    <dgm:pt modelId="{306D0636-4689-4EB7-BB4A-1AF7D7229247}" type="sibTrans" cxnId="{C939B372-89C0-46A0-BB0A-74A0BDDE21F6}">
      <dgm:prSet/>
      <dgm:spPr/>
      <dgm:t>
        <a:bodyPr/>
        <a:lstStyle/>
        <a:p>
          <a:endParaRPr lang="en-ZA" sz="1400"/>
        </a:p>
      </dgm:t>
    </dgm:pt>
    <dgm:pt modelId="{013D034C-CB2B-4C05-813B-FB63D204E941}">
      <dgm:prSet phldrT="[Text]" custT="1"/>
      <dgm:spPr/>
      <dgm:t>
        <a:bodyPr/>
        <a:lstStyle/>
        <a:p>
          <a:pPr marL="180000" algn="l"/>
          <a:r>
            <a:rPr lang="en-ZA" sz="1400" dirty="0" smtClean="0"/>
            <a:t>Contact CSDP to create a new Segregated Depository Account (SDA) at </a:t>
          </a:r>
          <a:r>
            <a:rPr lang="en-ZA" sz="1400" dirty="0" err="1" smtClean="0"/>
            <a:t>Strate</a:t>
          </a:r>
          <a:endParaRPr lang="en-ZA" sz="1400" dirty="0"/>
        </a:p>
      </dgm:t>
    </dgm:pt>
    <dgm:pt modelId="{684F94B7-CFCA-4E77-B7E8-A920ECDD026E}" type="parTrans" cxnId="{8E3A6FF9-174E-420D-8C50-46746EFF1383}">
      <dgm:prSet/>
      <dgm:spPr/>
      <dgm:t>
        <a:bodyPr/>
        <a:lstStyle/>
        <a:p>
          <a:endParaRPr lang="en-ZA" sz="1400"/>
        </a:p>
      </dgm:t>
    </dgm:pt>
    <dgm:pt modelId="{89C22C2A-A963-4256-AAB9-602C8DF2000E}" type="sibTrans" cxnId="{8E3A6FF9-174E-420D-8C50-46746EFF1383}">
      <dgm:prSet/>
      <dgm:spPr/>
      <dgm:t>
        <a:bodyPr/>
        <a:lstStyle/>
        <a:p>
          <a:endParaRPr lang="en-ZA" sz="1400"/>
        </a:p>
      </dgm:t>
    </dgm:pt>
    <dgm:pt modelId="{7FB8AF36-9AFD-4183-86DB-8517362A1377}">
      <dgm:prSet phldrT="[Text]" custT="1"/>
      <dgm:spPr>
        <a:solidFill>
          <a:srgbClr val="92D050"/>
        </a:solidFill>
      </dgm:spPr>
      <dgm:t>
        <a:bodyPr/>
        <a:lstStyle/>
        <a:p>
          <a:r>
            <a:rPr lang="en-ZA" sz="1600" b="1" smtClean="0">
              <a:solidFill>
                <a:schemeClr val="bg1"/>
              </a:solidFill>
            </a:rPr>
            <a:t>Step 3</a:t>
          </a:r>
          <a:endParaRPr lang="en-ZA" sz="1600" b="1" dirty="0">
            <a:solidFill>
              <a:schemeClr val="bg1"/>
            </a:solidFill>
          </a:endParaRPr>
        </a:p>
      </dgm:t>
    </dgm:pt>
    <dgm:pt modelId="{B34057FD-750F-4D4C-9BD1-2228C249DDD6}" type="parTrans" cxnId="{FE4184D4-DB25-46CE-98C5-B0E650346FB5}">
      <dgm:prSet/>
      <dgm:spPr/>
      <dgm:t>
        <a:bodyPr/>
        <a:lstStyle/>
        <a:p>
          <a:endParaRPr lang="en-ZA" sz="1400"/>
        </a:p>
      </dgm:t>
    </dgm:pt>
    <dgm:pt modelId="{CE11DB90-B1BF-4D40-95E6-6909EDCBE72B}" type="sibTrans" cxnId="{FE4184D4-DB25-46CE-98C5-B0E650346FB5}">
      <dgm:prSet/>
      <dgm:spPr/>
      <dgm:t>
        <a:bodyPr/>
        <a:lstStyle/>
        <a:p>
          <a:endParaRPr lang="en-ZA" sz="1400"/>
        </a:p>
      </dgm:t>
    </dgm:pt>
    <dgm:pt modelId="{0EA72B77-F9C2-4E40-BA32-10716CC1243E}">
      <dgm:prSet phldrT="[Text]" custT="1"/>
      <dgm:spPr/>
      <dgm:t>
        <a:bodyPr/>
        <a:lstStyle/>
        <a:p>
          <a:pPr marL="180000" algn="l"/>
          <a:r>
            <a:rPr lang="en-ZA" sz="1400" dirty="0" smtClean="0"/>
            <a:t>Complete securities collateral enablement forms* and submit to Strate</a:t>
          </a:r>
        </a:p>
      </dgm:t>
    </dgm:pt>
    <dgm:pt modelId="{1CCB961E-F738-4BCE-AEFC-0CB2996B2E12}" type="parTrans" cxnId="{663D9D04-9173-41D0-8944-9497AA6B4A31}">
      <dgm:prSet/>
      <dgm:spPr/>
      <dgm:t>
        <a:bodyPr/>
        <a:lstStyle/>
        <a:p>
          <a:endParaRPr lang="en-ZA" sz="1400"/>
        </a:p>
      </dgm:t>
    </dgm:pt>
    <dgm:pt modelId="{78E3E9B4-A1B0-4F24-8D51-74216A99855C}" type="sibTrans" cxnId="{663D9D04-9173-41D0-8944-9497AA6B4A31}">
      <dgm:prSet/>
      <dgm:spPr/>
      <dgm:t>
        <a:bodyPr/>
        <a:lstStyle/>
        <a:p>
          <a:endParaRPr lang="en-ZA" sz="1400"/>
        </a:p>
      </dgm:t>
    </dgm:pt>
    <dgm:pt modelId="{189C2FE1-AF0F-4CA7-A7BB-D17C7B68A61A}">
      <dgm:prSet phldrT="[Text]" custT="1"/>
      <dgm:spPr>
        <a:solidFill>
          <a:srgbClr val="92D050"/>
        </a:solidFill>
      </dgm:spPr>
      <dgm:t>
        <a:bodyPr/>
        <a:lstStyle/>
        <a:p>
          <a:r>
            <a:rPr lang="en-ZA" sz="1600" b="1" dirty="0" smtClean="0">
              <a:solidFill>
                <a:schemeClr val="bg1"/>
              </a:solidFill>
            </a:rPr>
            <a:t>Step 4</a:t>
          </a:r>
          <a:endParaRPr lang="en-ZA" sz="1600" b="1" dirty="0">
            <a:solidFill>
              <a:schemeClr val="bg1"/>
            </a:solidFill>
          </a:endParaRPr>
        </a:p>
      </dgm:t>
    </dgm:pt>
    <dgm:pt modelId="{953E33E0-BBDD-420E-ADF2-0395D5050CC9}" type="parTrans" cxnId="{A33A4B6A-C9A1-4BC0-B82C-EB7B4BEC0529}">
      <dgm:prSet/>
      <dgm:spPr/>
      <dgm:t>
        <a:bodyPr/>
        <a:lstStyle/>
        <a:p>
          <a:endParaRPr lang="en-ZA" sz="1400"/>
        </a:p>
      </dgm:t>
    </dgm:pt>
    <dgm:pt modelId="{924D69DB-D248-4CF3-8DD1-C27A7EE977C3}" type="sibTrans" cxnId="{A33A4B6A-C9A1-4BC0-B82C-EB7B4BEC0529}">
      <dgm:prSet/>
      <dgm:spPr/>
      <dgm:t>
        <a:bodyPr/>
        <a:lstStyle/>
        <a:p>
          <a:endParaRPr lang="en-ZA" sz="1400"/>
        </a:p>
      </dgm:t>
    </dgm:pt>
    <dgm:pt modelId="{F3D1F539-2B22-4053-AEED-BD68263AFF7D}">
      <dgm:prSet phldrT="[Text]" custT="1"/>
      <dgm:spPr/>
      <dgm:t>
        <a:bodyPr/>
        <a:lstStyle/>
        <a:p>
          <a:pPr marL="180000" algn="l"/>
          <a:r>
            <a:rPr lang="en-ZA" sz="1400" dirty="0" smtClean="0"/>
            <a:t>Receive confirmation from Strate once client accounts are loaded into the collateral management system and linked to the client’s JSE derivatives account</a:t>
          </a:r>
          <a:endParaRPr lang="en-ZA" sz="1400" dirty="0"/>
        </a:p>
      </dgm:t>
    </dgm:pt>
    <dgm:pt modelId="{2B61D782-D635-4B6C-9ACB-EBBC2A686B82}" type="parTrans" cxnId="{EC4FC0E5-E06E-4592-B237-A402911965D9}">
      <dgm:prSet/>
      <dgm:spPr/>
      <dgm:t>
        <a:bodyPr/>
        <a:lstStyle/>
        <a:p>
          <a:endParaRPr lang="en-ZA" sz="1400"/>
        </a:p>
      </dgm:t>
    </dgm:pt>
    <dgm:pt modelId="{D36F9E7D-D72C-4D39-96CE-962FEFC8EB1D}" type="sibTrans" cxnId="{EC4FC0E5-E06E-4592-B237-A402911965D9}">
      <dgm:prSet/>
      <dgm:spPr/>
      <dgm:t>
        <a:bodyPr/>
        <a:lstStyle/>
        <a:p>
          <a:endParaRPr lang="en-ZA" sz="1400"/>
        </a:p>
      </dgm:t>
    </dgm:pt>
    <dgm:pt modelId="{2E207A6C-C09D-4CDD-952F-1A9C53F87D2B}">
      <dgm:prSet phldrT="[Text]" custT="1"/>
      <dgm:spPr>
        <a:solidFill>
          <a:srgbClr val="92D050"/>
        </a:solidFill>
      </dgm:spPr>
      <dgm:t>
        <a:bodyPr/>
        <a:lstStyle/>
        <a:p>
          <a:r>
            <a:rPr lang="en-ZA" sz="1600" b="1" smtClean="0">
              <a:solidFill>
                <a:schemeClr val="bg1"/>
              </a:solidFill>
            </a:rPr>
            <a:t>Step 5</a:t>
          </a:r>
          <a:endParaRPr lang="en-ZA" sz="1600" b="1" dirty="0">
            <a:solidFill>
              <a:schemeClr val="bg1"/>
            </a:solidFill>
          </a:endParaRPr>
        </a:p>
      </dgm:t>
    </dgm:pt>
    <dgm:pt modelId="{5941D247-FAC4-4549-A283-8D7506582036}" type="parTrans" cxnId="{E35B2950-F3A8-4A22-9683-E16EA9178E63}">
      <dgm:prSet/>
      <dgm:spPr/>
      <dgm:t>
        <a:bodyPr/>
        <a:lstStyle/>
        <a:p>
          <a:endParaRPr lang="en-ZA" sz="1400"/>
        </a:p>
      </dgm:t>
    </dgm:pt>
    <dgm:pt modelId="{678E04BF-47CF-49E9-A0E5-25989CE6B687}" type="sibTrans" cxnId="{E35B2950-F3A8-4A22-9683-E16EA9178E63}">
      <dgm:prSet/>
      <dgm:spPr/>
      <dgm:t>
        <a:bodyPr/>
        <a:lstStyle/>
        <a:p>
          <a:endParaRPr lang="en-ZA" sz="1400"/>
        </a:p>
      </dgm:t>
    </dgm:pt>
    <dgm:pt modelId="{E7522249-5F49-493C-BC0C-003E43465619}">
      <dgm:prSet phldrT="[Text]" custT="1"/>
      <dgm:spPr/>
      <dgm:t>
        <a:bodyPr/>
        <a:lstStyle/>
        <a:p>
          <a:pPr marL="180000" algn="l"/>
          <a:r>
            <a:rPr lang="en-ZA" sz="1400" dirty="0" smtClean="0"/>
            <a:t>Transfer eligible securities into newly created SDA at Strate</a:t>
          </a:r>
          <a:endParaRPr lang="en-ZA" sz="1400" dirty="0"/>
        </a:p>
      </dgm:t>
    </dgm:pt>
    <dgm:pt modelId="{48AF930C-6F1D-495C-B8F0-2E897B2B0480}" type="parTrans" cxnId="{36190221-CEB6-46E0-AA0B-F77E42EFC682}">
      <dgm:prSet/>
      <dgm:spPr/>
      <dgm:t>
        <a:bodyPr/>
        <a:lstStyle/>
        <a:p>
          <a:endParaRPr lang="en-ZA" sz="1400"/>
        </a:p>
      </dgm:t>
    </dgm:pt>
    <dgm:pt modelId="{A05BB228-26A8-41A3-8DA2-699B189D34B3}" type="sibTrans" cxnId="{36190221-CEB6-46E0-AA0B-F77E42EFC682}">
      <dgm:prSet/>
      <dgm:spPr/>
      <dgm:t>
        <a:bodyPr/>
        <a:lstStyle/>
        <a:p>
          <a:endParaRPr lang="en-ZA" sz="1400"/>
        </a:p>
      </dgm:t>
    </dgm:pt>
    <dgm:pt modelId="{4DBADEB7-1BD6-469E-BC31-50811DF3D2B7}">
      <dgm:prSet phldrT="[Text]" custT="1"/>
      <dgm:spPr/>
      <dgm:t>
        <a:bodyPr/>
        <a:lstStyle/>
        <a:p>
          <a:pPr marL="180000" algn="l"/>
          <a:r>
            <a:rPr lang="en-ZA" sz="1400" dirty="0" smtClean="0"/>
            <a:t>Contact trading member or clearing member to initiate enablement process</a:t>
          </a:r>
          <a:endParaRPr lang="en-ZA" sz="1400" dirty="0"/>
        </a:p>
      </dgm:t>
    </dgm:pt>
    <dgm:pt modelId="{D743F172-BBB8-4464-B534-38C3CC6EC89B}" type="sibTrans" cxnId="{FAF8793D-A9FE-4276-8F12-B6E10768D28A}">
      <dgm:prSet/>
      <dgm:spPr/>
      <dgm:t>
        <a:bodyPr/>
        <a:lstStyle/>
        <a:p>
          <a:endParaRPr lang="en-ZA" sz="1400"/>
        </a:p>
      </dgm:t>
    </dgm:pt>
    <dgm:pt modelId="{329B2C0F-8B63-4E4C-8A20-95BBC5994ECB}" type="parTrans" cxnId="{FAF8793D-A9FE-4276-8F12-B6E10768D28A}">
      <dgm:prSet/>
      <dgm:spPr/>
      <dgm:t>
        <a:bodyPr/>
        <a:lstStyle/>
        <a:p>
          <a:endParaRPr lang="en-ZA" sz="1400"/>
        </a:p>
      </dgm:t>
    </dgm:pt>
    <dgm:pt modelId="{3B3E0479-3FA0-4EDA-9A44-2FDF864B0D49}" type="pres">
      <dgm:prSet presAssocID="{6A221182-9E80-4A57-B770-DDD4737FDFCB}" presName="Name0" presStyleCnt="0">
        <dgm:presLayoutVars>
          <dgm:chPref val="3"/>
          <dgm:dir/>
          <dgm:animLvl val="lvl"/>
          <dgm:resizeHandles/>
        </dgm:presLayoutVars>
      </dgm:prSet>
      <dgm:spPr/>
      <dgm:t>
        <a:bodyPr/>
        <a:lstStyle/>
        <a:p>
          <a:endParaRPr lang="en-ZA"/>
        </a:p>
      </dgm:t>
    </dgm:pt>
    <dgm:pt modelId="{27D47C12-27CE-4587-9D50-047EFE8BEBE3}" type="pres">
      <dgm:prSet presAssocID="{B1937DE8-0F51-4017-9EE5-FBC7A16EA940}" presName="horFlow" presStyleCnt="0"/>
      <dgm:spPr/>
    </dgm:pt>
    <dgm:pt modelId="{C58FA2C4-1100-4119-81FD-88A76E4BCB80}" type="pres">
      <dgm:prSet presAssocID="{B1937DE8-0F51-4017-9EE5-FBC7A16EA940}" presName="bigChev" presStyleLbl="node1" presStyleIdx="0" presStyleCnt="5"/>
      <dgm:spPr/>
      <dgm:t>
        <a:bodyPr/>
        <a:lstStyle/>
        <a:p>
          <a:endParaRPr lang="en-ZA"/>
        </a:p>
      </dgm:t>
    </dgm:pt>
    <dgm:pt modelId="{DC98E0EF-D908-41D4-B101-B6272798480A}" type="pres">
      <dgm:prSet presAssocID="{329B2C0F-8B63-4E4C-8A20-95BBC5994ECB}" presName="parTrans" presStyleCnt="0"/>
      <dgm:spPr/>
    </dgm:pt>
    <dgm:pt modelId="{B9B20749-F381-492C-A932-A063C45ABAC4}" type="pres">
      <dgm:prSet presAssocID="{4DBADEB7-1BD6-469E-BC31-50811DF3D2B7}" presName="node" presStyleLbl="alignAccFollowNode1" presStyleIdx="0" presStyleCnt="5" custScaleX="488083">
        <dgm:presLayoutVars>
          <dgm:bulletEnabled val="1"/>
        </dgm:presLayoutVars>
      </dgm:prSet>
      <dgm:spPr/>
      <dgm:t>
        <a:bodyPr/>
        <a:lstStyle/>
        <a:p>
          <a:endParaRPr lang="en-ZA"/>
        </a:p>
      </dgm:t>
    </dgm:pt>
    <dgm:pt modelId="{276E2F0D-E3D3-4A2B-AFCB-6D6E50F47081}" type="pres">
      <dgm:prSet presAssocID="{B1937DE8-0F51-4017-9EE5-FBC7A16EA940}" presName="vSp" presStyleCnt="0"/>
      <dgm:spPr/>
    </dgm:pt>
    <dgm:pt modelId="{D14784D8-86F8-43A6-AC0A-237024E24AEB}" type="pres">
      <dgm:prSet presAssocID="{8ACF0C98-B370-426E-BD92-D5DC25F22586}" presName="horFlow" presStyleCnt="0"/>
      <dgm:spPr/>
    </dgm:pt>
    <dgm:pt modelId="{8F6EBF2C-5106-433D-9446-33371C03F489}" type="pres">
      <dgm:prSet presAssocID="{8ACF0C98-B370-426E-BD92-D5DC25F22586}" presName="bigChev" presStyleLbl="node1" presStyleIdx="1" presStyleCnt="5"/>
      <dgm:spPr/>
      <dgm:t>
        <a:bodyPr/>
        <a:lstStyle/>
        <a:p>
          <a:endParaRPr lang="en-ZA"/>
        </a:p>
      </dgm:t>
    </dgm:pt>
    <dgm:pt modelId="{C2A6F6FF-49A7-486E-8A20-2C90731B6625}" type="pres">
      <dgm:prSet presAssocID="{684F94B7-CFCA-4E77-B7E8-A920ECDD026E}" presName="parTrans" presStyleCnt="0"/>
      <dgm:spPr/>
    </dgm:pt>
    <dgm:pt modelId="{A86918AA-4089-4AFD-B810-3304FA3F5182}" type="pres">
      <dgm:prSet presAssocID="{013D034C-CB2B-4C05-813B-FB63D204E941}" presName="node" presStyleLbl="alignAccFollowNode1" presStyleIdx="1" presStyleCnt="5" custScaleX="488083">
        <dgm:presLayoutVars>
          <dgm:bulletEnabled val="1"/>
        </dgm:presLayoutVars>
      </dgm:prSet>
      <dgm:spPr/>
      <dgm:t>
        <a:bodyPr/>
        <a:lstStyle/>
        <a:p>
          <a:endParaRPr lang="en-ZA"/>
        </a:p>
      </dgm:t>
    </dgm:pt>
    <dgm:pt modelId="{8E6686E5-83D4-44B4-9954-0514AC11CB1D}" type="pres">
      <dgm:prSet presAssocID="{8ACF0C98-B370-426E-BD92-D5DC25F22586}" presName="vSp" presStyleCnt="0"/>
      <dgm:spPr/>
    </dgm:pt>
    <dgm:pt modelId="{42202C72-F5B8-40CF-99EC-7BFC0DCA3A1C}" type="pres">
      <dgm:prSet presAssocID="{7FB8AF36-9AFD-4183-86DB-8517362A1377}" presName="horFlow" presStyleCnt="0"/>
      <dgm:spPr/>
    </dgm:pt>
    <dgm:pt modelId="{9E72187E-FCDE-4BE3-937A-DACC3BC5FBF6}" type="pres">
      <dgm:prSet presAssocID="{7FB8AF36-9AFD-4183-86DB-8517362A1377}" presName="bigChev" presStyleLbl="node1" presStyleIdx="2" presStyleCnt="5"/>
      <dgm:spPr/>
      <dgm:t>
        <a:bodyPr/>
        <a:lstStyle/>
        <a:p>
          <a:endParaRPr lang="en-ZA"/>
        </a:p>
      </dgm:t>
    </dgm:pt>
    <dgm:pt modelId="{410445CF-C8F5-41BB-82B8-3A8A0826CBEE}" type="pres">
      <dgm:prSet presAssocID="{1CCB961E-F738-4BCE-AEFC-0CB2996B2E12}" presName="parTrans" presStyleCnt="0"/>
      <dgm:spPr/>
    </dgm:pt>
    <dgm:pt modelId="{8FBC6A5B-D377-49C4-BB3D-61887FBDCC16}" type="pres">
      <dgm:prSet presAssocID="{0EA72B77-F9C2-4E40-BA32-10716CC1243E}" presName="node" presStyleLbl="alignAccFollowNode1" presStyleIdx="2" presStyleCnt="5" custScaleX="488083">
        <dgm:presLayoutVars>
          <dgm:bulletEnabled val="1"/>
        </dgm:presLayoutVars>
      </dgm:prSet>
      <dgm:spPr/>
      <dgm:t>
        <a:bodyPr/>
        <a:lstStyle/>
        <a:p>
          <a:endParaRPr lang="en-ZA"/>
        </a:p>
      </dgm:t>
    </dgm:pt>
    <dgm:pt modelId="{A6572ECE-2502-4B14-A568-1582731808F2}" type="pres">
      <dgm:prSet presAssocID="{7FB8AF36-9AFD-4183-86DB-8517362A1377}" presName="vSp" presStyleCnt="0"/>
      <dgm:spPr/>
    </dgm:pt>
    <dgm:pt modelId="{DDDCA882-114F-4D1A-AC60-1722760BCE76}" type="pres">
      <dgm:prSet presAssocID="{189C2FE1-AF0F-4CA7-A7BB-D17C7B68A61A}" presName="horFlow" presStyleCnt="0"/>
      <dgm:spPr/>
    </dgm:pt>
    <dgm:pt modelId="{53B009D0-87A2-413A-8D28-43C5CA757ED2}" type="pres">
      <dgm:prSet presAssocID="{189C2FE1-AF0F-4CA7-A7BB-D17C7B68A61A}" presName="bigChev" presStyleLbl="node1" presStyleIdx="3" presStyleCnt="5"/>
      <dgm:spPr/>
      <dgm:t>
        <a:bodyPr/>
        <a:lstStyle/>
        <a:p>
          <a:endParaRPr lang="en-ZA"/>
        </a:p>
      </dgm:t>
    </dgm:pt>
    <dgm:pt modelId="{6F02D60F-54D5-4BA3-8A91-049000F506ED}" type="pres">
      <dgm:prSet presAssocID="{2B61D782-D635-4B6C-9ACB-EBBC2A686B82}" presName="parTrans" presStyleCnt="0"/>
      <dgm:spPr/>
    </dgm:pt>
    <dgm:pt modelId="{F56D5713-8D3F-4E60-8766-AC940F89CEE4}" type="pres">
      <dgm:prSet presAssocID="{F3D1F539-2B22-4053-AEED-BD68263AFF7D}" presName="node" presStyleLbl="alignAccFollowNode1" presStyleIdx="3" presStyleCnt="5" custScaleX="488083">
        <dgm:presLayoutVars>
          <dgm:bulletEnabled val="1"/>
        </dgm:presLayoutVars>
      </dgm:prSet>
      <dgm:spPr/>
      <dgm:t>
        <a:bodyPr/>
        <a:lstStyle/>
        <a:p>
          <a:endParaRPr lang="en-ZA"/>
        </a:p>
      </dgm:t>
    </dgm:pt>
    <dgm:pt modelId="{4526D1E5-8D57-44DA-894F-27287C03E99E}" type="pres">
      <dgm:prSet presAssocID="{189C2FE1-AF0F-4CA7-A7BB-D17C7B68A61A}" presName="vSp" presStyleCnt="0"/>
      <dgm:spPr/>
    </dgm:pt>
    <dgm:pt modelId="{44D93A5C-6FE3-41B1-981E-2E0B649ABCEB}" type="pres">
      <dgm:prSet presAssocID="{2E207A6C-C09D-4CDD-952F-1A9C53F87D2B}" presName="horFlow" presStyleCnt="0"/>
      <dgm:spPr/>
    </dgm:pt>
    <dgm:pt modelId="{10EBB77B-A99B-417D-A317-E412136C9AA1}" type="pres">
      <dgm:prSet presAssocID="{2E207A6C-C09D-4CDD-952F-1A9C53F87D2B}" presName="bigChev" presStyleLbl="node1" presStyleIdx="4" presStyleCnt="5"/>
      <dgm:spPr/>
      <dgm:t>
        <a:bodyPr/>
        <a:lstStyle/>
        <a:p>
          <a:endParaRPr lang="en-ZA"/>
        </a:p>
      </dgm:t>
    </dgm:pt>
    <dgm:pt modelId="{28777FD4-0F11-45FF-8636-A7379966677C}" type="pres">
      <dgm:prSet presAssocID="{48AF930C-6F1D-495C-B8F0-2E897B2B0480}" presName="parTrans" presStyleCnt="0"/>
      <dgm:spPr/>
    </dgm:pt>
    <dgm:pt modelId="{A5EF68A8-C659-426B-818A-03BEEBFDEB4E}" type="pres">
      <dgm:prSet presAssocID="{E7522249-5F49-493C-BC0C-003E43465619}" presName="node" presStyleLbl="alignAccFollowNode1" presStyleIdx="4" presStyleCnt="5" custScaleX="488083">
        <dgm:presLayoutVars>
          <dgm:bulletEnabled val="1"/>
        </dgm:presLayoutVars>
      </dgm:prSet>
      <dgm:spPr/>
      <dgm:t>
        <a:bodyPr/>
        <a:lstStyle/>
        <a:p>
          <a:endParaRPr lang="en-ZA"/>
        </a:p>
      </dgm:t>
    </dgm:pt>
  </dgm:ptLst>
  <dgm:cxnLst>
    <dgm:cxn modelId="{2FF5666A-7E8C-4818-88C4-A7BA913A40E7}" type="presOf" srcId="{8ACF0C98-B370-426E-BD92-D5DC25F22586}" destId="{8F6EBF2C-5106-433D-9446-33371C03F489}" srcOrd="0" destOrd="0" presId="urn:microsoft.com/office/officeart/2005/8/layout/lProcess3"/>
    <dgm:cxn modelId="{663D9D04-9173-41D0-8944-9497AA6B4A31}" srcId="{7FB8AF36-9AFD-4183-86DB-8517362A1377}" destId="{0EA72B77-F9C2-4E40-BA32-10716CC1243E}" srcOrd="0" destOrd="0" parTransId="{1CCB961E-F738-4BCE-AEFC-0CB2996B2E12}" sibTransId="{78E3E9B4-A1B0-4F24-8D51-74216A99855C}"/>
    <dgm:cxn modelId="{B33C6C87-CEFD-4393-8181-88B854FF9C07}" type="presOf" srcId="{F3D1F539-2B22-4053-AEED-BD68263AFF7D}" destId="{F56D5713-8D3F-4E60-8766-AC940F89CEE4}" srcOrd="0" destOrd="0" presId="urn:microsoft.com/office/officeart/2005/8/layout/lProcess3"/>
    <dgm:cxn modelId="{04069DF8-31CF-4D63-B189-5FFCBFBA2970}" type="presOf" srcId="{6A221182-9E80-4A57-B770-DDD4737FDFCB}" destId="{3B3E0479-3FA0-4EDA-9A44-2FDF864B0D49}" srcOrd="0" destOrd="0" presId="urn:microsoft.com/office/officeart/2005/8/layout/lProcess3"/>
    <dgm:cxn modelId="{9AFEAD7F-E309-421C-A403-4FB0D25DE4E5}" type="presOf" srcId="{2E207A6C-C09D-4CDD-952F-1A9C53F87D2B}" destId="{10EBB77B-A99B-417D-A317-E412136C9AA1}" srcOrd="0" destOrd="0" presId="urn:microsoft.com/office/officeart/2005/8/layout/lProcess3"/>
    <dgm:cxn modelId="{FE4184D4-DB25-46CE-98C5-B0E650346FB5}" srcId="{6A221182-9E80-4A57-B770-DDD4737FDFCB}" destId="{7FB8AF36-9AFD-4183-86DB-8517362A1377}" srcOrd="2" destOrd="0" parTransId="{B34057FD-750F-4D4C-9BD1-2228C249DDD6}" sibTransId="{CE11DB90-B1BF-4D40-95E6-6909EDCBE72B}"/>
    <dgm:cxn modelId="{8E3A6FF9-174E-420D-8C50-46746EFF1383}" srcId="{8ACF0C98-B370-426E-BD92-D5DC25F22586}" destId="{013D034C-CB2B-4C05-813B-FB63D204E941}" srcOrd="0" destOrd="0" parTransId="{684F94B7-CFCA-4E77-B7E8-A920ECDD026E}" sibTransId="{89C22C2A-A963-4256-AAB9-602C8DF2000E}"/>
    <dgm:cxn modelId="{E35B2950-F3A8-4A22-9683-E16EA9178E63}" srcId="{6A221182-9E80-4A57-B770-DDD4737FDFCB}" destId="{2E207A6C-C09D-4CDD-952F-1A9C53F87D2B}" srcOrd="4" destOrd="0" parTransId="{5941D247-FAC4-4549-A283-8D7506582036}" sibTransId="{678E04BF-47CF-49E9-A0E5-25989CE6B687}"/>
    <dgm:cxn modelId="{B974AC4E-05B7-4B39-99F5-16C2D94CFEB7}" type="presOf" srcId="{7FB8AF36-9AFD-4183-86DB-8517362A1377}" destId="{9E72187E-FCDE-4BE3-937A-DACC3BC5FBF6}" srcOrd="0" destOrd="0" presId="urn:microsoft.com/office/officeart/2005/8/layout/lProcess3"/>
    <dgm:cxn modelId="{59DC7493-F506-46FD-B7C1-36504F99465F}" type="presOf" srcId="{B1937DE8-0F51-4017-9EE5-FBC7A16EA940}" destId="{C58FA2C4-1100-4119-81FD-88A76E4BCB80}" srcOrd="0" destOrd="0" presId="urn:microsoft.com/office/officeart/2005/8/layout/lProcess3"/>
    <dgm:cxn modelId="{8C1B2449-9EE9-4EA7-B790-FCB7B9C9DE83}" type="presOf" srcId="{0EA72B77-F9C2-4E40-BA32-10716CC1243E}" destId="{8FBC6A5B-D377-49C4-BB3D-61887FBDCC16}" srcOrd="0" destOrd="0" presId="urn:microsoft.com/office/officeart/2005/8/layout/lProcess3"/>
    <dgm:cxn modelId="{41162BAC-A816-47DA-86B3-173F79A467A7}" type="presOf" srcId="{013D034C-CB2B-4C05-813B-FB63D204E941}" destId="{A86918AA-4089-4AFD-B810-3304FA3F5182}" srcOrd="0" destOrd="0" presId="urn:microsoft.com/office/officeart/2005/8/layout/lProcess3"/>
    <dgm:cxn modelId="{A33A4B6A-C9A1-4BC0-B82C-EB7B4BEC0529}" srcId="{6A221182-9E80-4A57-B770-DDD4737FDFCB}" destId="{189C2FE1-AF0F-4CA7-A7BB-D17C7B68A61A}" srcOrd="3" destOrd="0" parTransId="{953E33E0-BBDD-420E-ADF2-0395D5050CC9}" sibTransId="{924D69DB-D248-4CF3-8DD1-C27A7EE977C3}"/>
    <dgm:cxn modelId="{57820B16-F865-42E8-8413-4B93AC3A30AC}" type="presOf" srcId="{4DBADEB7-1BD6-469E-BC31-50811DF3D2B7}" destId="{B9B20749-F381-492C-A932-A063C45ABAC4}" srcOrd="0" destOrd="0" presId="urn:microsoft.com/office/officeart/2005/8/layout/lProcess3"/>
    <dgm:cxn modelId="{C939B372-89C0-46A0-BB0A-74A0BDDE21F6}" srcId="{6A221182-9E80-4A57-B770-DDD4737FDFCB}" destId="{8ACF0C98-B370-426E-BD92-D5DC25F22586}" srcOrd="1" destOrd="0" parTransId="{6C00C009-6BE3-4050-BFFE-32AA4889EAD7}" sibTransId="{306D0636-4689-4EB7-BB4A-1AF7D7229247}"/>
    <dgm:cxn modelId="{EC4FC0E5-E06E-4592-B237-A402911965D9}" srcId="{189C2FE1-AF0F-4CA7-A7BB-D17C7B68A61A}" destId="{F3D1F539-2B22-4053-AEED-BD68263AFF7D}" srcOrd="0" destOrd="0" parTransId="{2B61D782-D635-4B6C-9ACB-EBBC2A686B82}" sibTransId="{D36F9E7D-D72C-4D39-96CE-962FEFC8EB1D}"/>
    <dgm:cxn modelId="{6688D40F-B71B-49A1-9863-50952626107C}" type="presOf" srcId="{E7522249-5F49-493C-BC0C-003E43465619}" destId="{A5EF68A8-C659-426B-818A-03BEEBFDEB4E}" srcOrd="0" destOrd="0" presId="urn:microsoft.com/office/officeart/2005/8/layout/lProcess3"/>
    <dgm:cxn modelId="{36421A4B-3C1E-46D5-BCA6-063A600DB49E}" srcId="{6A221182-9E80-4A57-B770-DDD4737FDFCB}" destId="{B1937DE8-0F51-4017-9EE5-FBC7A16EA940}" srcOrd="0" destOrd="0" parTransId="{AD4B2091-482C-4F62-A908-4470784F9973}" sibTransId="{EE96A719-DDC0-4D0E-AB14-2773ECACDE58}"/>
    <dgm:cxn modelId="{FAF8793D-A9FE-4276-8F12-B6E10768D28A}" srcId="{B1937DE8-0F51-4017-9EE5-FBC7A16EA940}" destId="{4DBADEB7-1BD6-469E-BC31-50811DF3D2B7}" srcOrd="0" destOrd="0" parTransId="{329B2C0F-8B63-4E4C-8A20-95BBC5994ECB}" sibTransId="{D743F172-BBB8-4464-B534-38C3CC6EC89B}"/>
    <dgm:cxn modelId="{36190221-CEB6-46E0-AA0B-F77E42EFC682}" srcId="{2E207A6C-C09D-4CDD-952F-1A9C53F87D2B}" destId="{E7522249-5F49-493C-BC0C-003E43465619}" srcOrd="0" destOrd="0" parTransId="{48AF930C-6F1D-495C-B8F0-2E897B2B0480}" sibTransId="{A05BB228-26A8-41A3-8DA2-699B189D34B3}"/>
    <dgm:cxn modelId="{B49C31BA-3DA1-4077-AE88-6D28BF7DFD5F}" type="presOf" srcId="{189C2FE1-AF0F-4CA7-A7BB-D17C7B68A61A}" destId="{53B009D0-87A2-413A-8D28-43C5CA757ED2}" srcOrd="0" destOrd="0" presId="urn:microsoft.com/office/officeart/2005/8/layout/lProcess3"/>
    <dgm:cxn modelId="{35E7FA16-7E86-49A5-9814-97BBD5276B32}" type="presParOf" srcId="{3B3E0479-3FA0-4EDA-9A44-2FDF864B0D49}" destId="{27D47C12-27CE-4587-9D50-047EFE8BEBE3}" srcOrd="0" destOrd="0" presId="urn:microsoft.com/office/officeart/2005/8/layout/lProcess3"/>
    <dgm:cxn modelId="{B5CB8F3F-82CE-460C-A09C-C6E27DC16D91}" type="presParOf" srcId="{27D47C12-27CE-4587-9D50-047EFE8BEBE3}" destId="{C58FA2C4-1100-4119-81FD-88A76E4BCB80}" srcOrd="0" destOrd="0" presId="urn:microsoft.com/office/officeart/2005/8/layout/lProcess3"/>
    <dgm:cxn modelId="{C83C0850-CE4E-4A83-8D3D-627EE5450435}" type="presParOf" srcId="{27D47C12-27CE-4587-9D50-047EFE8BEBE3}" destId="{DC98E0EF-D908-41D4-B101-B6272798480A}" srcOrd="1" destOrd="0" presId="urn:microsoft.com/office/officeart/2005/8/layout/lProcess3"/>
    <dgm:cxn modelId="{BC6A439D-C55D-4FDB-9AB7-F36A2F996E0D}" type="presParOf" srcId="{27D47C12-27CE-4587-9D50-047EFE8BEBE3}" destId="{B9B20749-F381-492C-A932-A063C45ABAC4}" srcOrd="2" destOrd="0" presId="urn:microsoft.com/office/officeart/2005/8/layout/lProcess3"/>
    <dgm:cxn modelId="{A674107F-4896-4E2A-9957-5B5C5081C2B5}" type="presParOf" srcId="{3B3E0479-3FA0-4EDA-9A44-2FDF864B0D49}" destId="{276E2F0D-E3D3-4A2B-AFCB-6D6E50F47081}" srcOrd="1" destOrd="0" presId="urn:microsoft.com/office/officeart/2005/8/layout/lProcess3"/>
    <dgm:cxn modelId="{D0DC842C-3BA4-4BE3-BB3B-3B703227DC65}" type="presParOf" srcId="{3B3E0479-3FA0-4EDA-9A44-2FDF864B0D49}" destId="{D14784D8-86F8-43A6-AC0A-237024E24AEB}" srcOrd="2" destOrd="0" presId="urn:microsoft.com/office/officeart/2005/8/layout/lProcess3"/>
    <dgm:cxn modelId="{021EB398-F6F7-44C9-9170-A6FCAD618600}" type="presParOf" srcId="{D14784D8-86F8-43A6-AC0A-237024E24AEB}" destId="{8F6EBF2C-5106-433D-9446-33371C03F489}" srcOrd="0" destOrd="0" presId="urn:microsoft.com/office/officeart/2005/8/layout/lProcess3"/>
    <dgm:cxn modelId="{DA0C7175-FD57-413F-8D5B-4A576D9FD925}" type="presParOf" srcId="{D14784D8-86F8-43A6-AC0A-237024E24AEB}" destId="{C2A6F6FF-49A7-486E-8A20-2C90731B6625}" srcOrd="1" destOrd="0" presId="urn:microsoft.com/office/officeart/2005/8/layout/lProcess3"/>
    <dgm:cxn modelId="{22D3CDFE-F828-4989-B7F9-38A7C6F85C10}" type="presParOf" srcId="{D14784D8-86F8-43A6-AC0A-237024E24AEB}" destId="{A86918AA-4089-4AFD-B810-3304FA3F5182}" srcOrd="2" destOrd="0" presId="urn:microsoft.com/office/officeart/2005/8/layout/lProcess3"/>
    <dgm:cxn modelId="{BCF23AB8-CBE5-407D-A478-03A4D2655E06}" type="presParOf" srcId="{3B3E0479-3FA0-4EDA-9A44-2FDF864B0D49}" destId="{8E6686E5-83D4-44B4-9954-0514AC11CB1D}" srcOrd="3" destOrd="0" presId="urn:microsoft.com/office/officeart/2005/8/layout/lProcess3"/>
    <dgm:cxn modelId="{D8F8304D-3F8B-4D2F-956A-F430DEB9412A}" type="presParOf" srcId="{3B3E0479-3FA0-4EDA-9A44-2FDF864B0D49}" destId="{42202C72-F5B8-40CF-99EC-7BFC0DCA3A1C}" srcOrd="4" destOrd="0" presId="urn:microsoft.com/office/officeart/2005/8/layout/lProcess3"/>
    <dgm:cxn modelId="{63D1C6FD-6228-4EDE-AFEC-CF8665F53E29}" type="presParOf" srcId="{42202C72-F5B8-40CF-99EC-7BFC0DCA3A1C}" destId="{9E72187E-FCDE-4BE3-937A-DACC3BC5FBF6}" srcOrd="0" destOrd="0" presId="urn:microsoft.com/office/officeart/2005/8/layout/lProcess3"/>
    <dgm:cxn modelId="{AE7305FB-B18E-4959-AF3E-D694FACFCF33}" type="presParOf" srcId="{42202C72-F5B8-40CF-99EC-7BFC0DCA3A1C}" destId="{410445CF-C8F5-41BB-82B8-3A8A0826CBEE}" srcOrd="1" destOrd="0" presId="urn:microsoft.com/office/officeart/2005/8/layout/lProcess3"/>
    <dgm:cxn modelId="{42E0FC23-76E2-4D9C-B759-96EAC7150095}" type="presParOf" srcId="{42202C72-F5B8-40CF-99EC-7BFC0DCA3A1C}" destId="{8FBC6A5B-D377-49C4-BB3D-61887FBDCC16}" srcOrd="2" destOrd="0" presId="urn:microsoft.com/office/officeart/2005/8/layout/lProcess3"/>
    <dgm:cxn modelId="{43FD5B8D-E931-47F4-9AEC-CA1D19697A80}" type="presParOf" srcId="{3B3E0479-3FA0-4EDA-9A44-2FDF864B0D49}" destId="{A6572ECE-2502-4B14-A568-1582731808F2}" srcOrd="5" destOrd="0" presId="urn:microsoft.com/office/officeart/2005/8/layout/lProcess3"/>
    <dgm:cxn modelId="{03B076A8-E7AB-43C4-A45F-4D2EBD1200AA}" type="presParOf" srcId="{3B3E0479-3FA0-4EDA-9A44-2FDF864B0D49}" destId="{DDDCA882-114F-4D1A-AC60-1722760BCE76}" srcOrd="6" destOrd="0" presId="urn:microsoft.com/office/officeart/2005/8/layout/lProcess3"/>
    <dgm:cxn modelId="{410BAAF3-D3F7-4188-8DE3-5922BF87C2D1}" type="presParOf" srcId="{DDDCA882-114F-4D1A-AC60-1722760BCE76}" destId="{53B009D0-87A2-413A-8D28-43C5CA757ED2}" srcOrd="0" destOrd="0" presId="urn:microsoft.com/office/officeart/2005/8/layout/lProcess3"/>
    <dgm:cxn modelId="{AB287486-4041-4212-A626-2557EB7F4353}" type="presParOf" srcId="{DDDCA882-114F-4D1A-AC60-1722760BCE76}" destId="{6F02D60F-54D5-4BA3-8A91-049000F506ED}" srcOrd="1" destOrd="0" presId="urn:microsoft.com/office/officeart/2005/8/layout/lProcess3"/>
    <dgm:cxn modelId="{A099858C-16E8-417B-AE73-660DDC73E1B4}" type="presParOf" srcId="{DDDCA882-114F-4D1A-AC60-1722760BCE76}" destId="{F56D5713-8D3F-4E60-8766-AC940F89CEE4}" srcOrd="2" destOrd="0" presId="urn:microsoft.com/office/officeart/2005/8/layout/lProcess3"/>
    <dgm:cxn modelId="{6DF82DD6-B7CF-4AC6-BD77-26ADB6A99044}" type="presParOf" srcId="{3B3E0479-3FA0-4EDA-9A44-2FDF864B0D49}" destId="{4526D1E5-8D57-44DA-894F-27287C03E99E}" srcOrd="7" destOrd="0" presId="urn:microsoft.com/office/officeart/2005/8/layout/lProcess3"/>
    <dgm:cxn modelId="{C55A0132-C8B5-4542-B784-05290F0EF108}" type="presParOf" srcId="{3B3E0479-3FA0-4EDA-9A44-2FDF864B0D49}" destId="{44D93A5C-6FE3-41B1-981E-2E0B649ABCEB}" srcOrd="8" destOrd="0" presId="urn:microsoft.com/office/officeart/2005/8/layout/lProcess3"/>
    <dgm:cxn modelId="{0111A606-EEAA-4B19-A698-D0D337A5A3B4}" type="presParOf" srcId="{44D93A5C-6FE3-41B1-981E-2E0B649ABCEB}" destId="{10EBB77B-A99B-417D-A317-E412136C9AA1}" srcOrd="0" destOrd="0" presId="urn:microsoft.com/office/officeart/2005/8/layout/lProcess3"/>
    <dgm:cxn modelId="{182A7E40-0CAC-494A-A358-61E19CDB2D5D}" type="presParOf" srcId="{44D93A5C-6FE3-41B1-981E-2E0B649ABCEB}" destId="{28777FD4-0F11-45FF-8636-A7379966677C}" srcOrd="1" destOrd="0" presId="urn:microsoft.com/office/officeart/2005/8/layout/lProcess3"/>
    <dgm:cxn modelId="{23257DBA-5724-4039-82E6-6D5597E6A33F}" type="presParOf" srcId="{44D93A5C-6FE3-41B1-981E-2E0B649ABCEB}" destId="{A5EF68A8-C659-426B-818A-03BEEBFDEB4E}"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FA2C4-1100-4119-81FD-88A76E4BCB80}">
      <dsp:nvSpPr>
        <dsp:cNvPr id="0" name=""/>
        <dsp:cNvSpPr/>
      </dsp:nvSpPr>
      <dsp:spPr>
        <a:xfrm>
          <a:off x="1659" y="123695"/>
          <a:ext cx="1669536" cy="667814"/>
        </a:xfrm>
        <a:prstGeom prst="chevron">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rPr>
            <a:t>Step 1 </a:t>
          </a:r>
          <a:endParaRPr lang="en-ZA" sz="1600" b="1" kern="1200" dirty="0">
            <a:solidFill>
              <a:schemeClr val="bg1"/>
            </a:solidFill>
          </a:endParaRPr>
        </a:p>
      </dsp:txBody>
      <dsp:txXfrm>
        <a:off x="335566" y="123695"/>
        <a:ext cx="1001722" cy="667814"/>
      </dsp:txXfrm>
    </dsp:sp>
    <dsp:sp modelId="{B9B20749-F381-492C-A932-A063C45ABAC4}">
      <dsp:nvSpPr>
        <dsp:cNvPr id="0" name=""/>
        <dsp:cNvSpPr/>
      </dsp:nvSpPr>
      <dsp:spPr>
        <a:xfrm>
          <a:off x="1454156" y="180459"/>
          <a:ext cx="6763440" cy="554286"/>
        </a:xfrm>
        <a:prstGeom prst="chevron">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180000" lvl="0" algn="l" defTabSz="622300">
            <a:lnSpc>
              <a:spcPct val="90000"/>
            </a:lnSpc>
            <a:spcBef>
              <a:spcPct val="0"/>
            </a:spcBef>
            <a:spcAft>
              <a:spcPct val="35000"/>
            </a:spcAft>
          </a:pPr>
          <a:r>
            <a:rPr lang="en-ZA" sz="1400" kern="1200" dirty="0" smtClean="0"/>
            <a:t>Contact trading member or clearing member to initiate enablement process</a:t>
          </a:r>
          <a:endParaRPr lang="en-ZA" sz="1400" kern="1200" dirty="0"/>
        </a:p>
      </dsp:txBody>
      <dsp:txXfrm>
        <a:off x="1731299" y="180459"/>
        <a:ext cx="6209154" cy="554286"/>
      </dsp:txXfrm>
    </dsp:sp>
    <dsp:sp modelId="{8F6EBF2C-5106-433D-9446-33371C03F489}">
      <dsp:nvSpPr>
        <dsp:cNvPr id="0" name=""/>
        <dsp:cNvSpPr/>
      </dsp:nvSpPr>
      <dsp:spPr>
        <a:xfrm>
          <a:off x="1659" y="885004"/>
          <a:ext cx="1669536" cy="667814"/>
        </a:xfrm>
        <a:prstGeom prst="chevron">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ZA" sz="1600" b="1" kern="1200" smtClean="0">
              <a:solidFill>
                <a:schemeClr val="bg1"/>
              </a:solidFill>
            </a:rPr>
            <a:t>Step 2</a:t>
          </a:r>
          <a:endParaRPr lang="en-ZA" sz="1600" b="1" kern="1200" dirty="0">
            <a:solidFill>
              <a:schemeClr val="bg1"/>
            </a:solidFill>
          </a:endParaRPr>
        </a:p>
      </dsp:txBody>
      <dsp:txXfrm>
        <a:off x="335566" y="885004"/>
        <a:ext cx="1001722" cy="667814"/>
      </dsp:txXfrm>
    </dsp:sp>
    <dsp:sp modelId="{A86918AA-4089-4AFD-B810-3304FA3F5182}">
      <dsp:nvSpPr>
        <dsp:cNvPr id="0" name=""/>
        <dsp:cNvSpPr/>
      </dsp:nvSpPr>
      <dsp:spPr>
        <a:xfrm>
          <a:off x="1454156" y="941768"/>
          <a:ext cx="6763440" cy="554286"/>
        </a:xfrm>
        <a:prstGeom prst="chevron">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180000" lvl="0" algn="l" defTabSz="622300">
            <a:lnSpc>
              <a:spcPct val="90000"/>
            </a:lnSpc>
            <a:spcBef>
              <a:spcPct val="0"/>
            </a:spcBef>
            <a:spcAft>
              <a:spcPct val="35000"/>
            </a:spcAft>
          </a:pPr>
          <a:r>
            <a:rPr lang="en-ZA" sz="1400" kern="1200" dirty="0" smtClean="0"/>
            <a:t>Contact CSDP to create a new Segregated Depository Account (SDA) at </a:t>
          </a:r>
          <a:r>
            <a:rPr lang="en-ZA" sz="1400" kern="1200" dirty="0" err="1" smtClean="0"/>
            <a:t>Strate</a:t>
          </a:r>
          <a:endParaRPr lang="en-ZA" sz="1400" kern="1200" dirty="0"/>
        </a:p>
      </dsp:txBody>
      <dsp:txXfrm>
        <a:off x="1731299" y="941768"/>
        <a:ext cx="6209154" cy="554286"/>
      </dsp:txXfrm>
    </dsp:sp>
    <dsp:sp modelId="{9E72187E-FCDE-4BE3-937A-DACC3BC5FBF6}">
      <dsp:nvSpPr>
        <dsp:cNvPr id="0" name=""/>
        <dsp:cNvSpPr/>
      </dsp:nvSpPr>
      <dsp:spPr>
        <a:xfrm>
          <a:off x="1659" y="1646312"/>
          <a:ext cx="1669536" cy="667814"/>
        </a:xfrm>
        <a:prstGeom prst="chevron">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ZA" sz="1600" b="1" kern="1200" smtClean="0">
              <a:solidFill>
                <a:schemeClr val="bg1"/>
              </a:solidFill>
            </a:rPr>
            <a:t>Step 3</a:t>
          </a:r>
          <a:endParaRPr lang="en-ZA" sz="1600" b="1" kern="1200" dirty="0">
            <a:solidFill>
              <a:schemeClr val="bg1"/>
            </a:solidFill>
          </a:endParaRPr>
        </a:p>
      </dsp:txBody>
      <dsp:txXfrm>
        <a:off x="335566" y="1646312"/>
        <a:ext cx="1001722" cy="667814"/>
      </dsp:txXfrm>
    </dsp:sp>
    <dsp:sp modelId="{8FBC6A5B-D377-49C4-BB3D-61887FBDCC16}">
      <dsp:nvSpPr>
        <dsp:cNvPr id="0" name=""/>
        <dsp:cNvSpPr/>
      </dsp:nvSpPr>
      <dsp:spPr>
        <a:xfrm>
          <a:off x="1454156" y="1703076"/>
          <a:ext cx="6763440" cy="554286"/>
        </a:xfrm>
        <a:prstGeom prst="chevron">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180000" lvl="0" algn="l" defTabSz="622300">
            <a:lnSpc>
              <a:spcPct val="90000"/>
            </a:lnSpc>
            <a:spcBef>
              <a:spcPct val="0"/>
            </a:spcBef>
            <a:spcAft>
              <a:spcPct val="35000"/>
            </a:spcAft>
          </a:pPr>
          <a:r>
            <a:rPr lang="en-ZA" sz="1400" kern="1200" dirty="0" smtClean="0"/>
            <a:t>Complete securities collateral enablement forms* and submit to Strate</a:t>
          </a:r>
        </a:p>
      </dsp:txBody>
      <dsp:txXfrm>
        <a:off x="1731299" y="1703076"/>
        <a:ext cx="6209154" cy="554286"/>
      </dsp:txXfrm>
    </dsp:sp>
    <dsp:sp modelId="{53B009D0-87A2-413A-8D28-43C5CA757ED2}">
      <dsp:nvSpPr>
        <dsp:cNvPr id="0" name=""/>
        <dsp:cNvSpPr/>
      </dsp:nvSpPr>
      <dsp:spPr>
        <a:xfrm>
          <a:off x="1659" y="2407621"/>
          <a:ext cx="1669536" cy="667814"/>
        </a:xfrm>
        <a:prstGeom prst="chevron">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rPr>
            <a:t>Step 4</a:t>
          </a:r>
          <a:endParaRPr lang="en-ZA" sz="1600" b="1" kern="1200" dirty="0">
            <a:solidFill>
              <a:schemeClr val="bg1"/>
            </a:solidFill>
          </a:endParaRPr>
        </a:p>
      </dsp:txBody>
      <dsp:txXfrm>
        <a:off x="335566" y="2407621"/>
        <a:ext cx="1001722" cy="667814"/>
      </dsp:txXfrm>
    </dsp:sp>
    <dsp:sp modelId="{F56D5713-8D3F-4E60-8766-AC940F89CEE4}">
      <dsp:nvSpPr>
        <dsp:cNvPr id="0" name=""/>
        <dsp:cNvSpPr/>
      </dsp:nvSpPr>
      <dsp:spPr>
        <a:xfrm>
          <a:off x="1454156" y="2464385"/>
          <a:ext cx="6763440" cy="554286"/>
        </a:xfrm>
        <a:prstGeom prst="chevron">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180000" lvl="0" algn="l" defTabSz="622300">
            <a:lnSpc>
              <a:spcPct val="90000"/>
            </a:lnSpc>
            <a:spcBef>
              <a:spcPct val="0"/>
            </a:spcBef>
            <a:spcAft>
              <a:spcPct val="35000"/>
            </a:spcAft>
          </a:pPr>
          <a:r>
            <a:rPr lang="en-ZA" sz="1400" kern="1200" dirty="0" smtClean="0"/>
            <a:t>Receive confirmation from Strate once client accounts are loaded into the collateral management system and linked to the client’s JSE derivatives account</a:t>
          </a:r>
          <a:endParaRPr lang="en-ZA" sz="1400" kern="1200" dirty="0"/>
        </a:p>
      </dsp:txBody>
      <dsp:txXfrm>
        <a:off x="1731299" y="2464385"/>
        <a:ext cx="6209154" cy="554286"/>
      </dsp:txXfrm>
    </dsp:sp>
    <dsp:sp modelId="{10EBB77B-A99B-417D-A317-E412136C9AA1}">
      <dsp:nvSpPr>
        <dsp:cNvPr id="0" name=""/>
        <dsp:cNvSpPr/>
      </dsp:nvSpPr>
      <dsp:spPr>
        <a:xfrm>
          <a:off x="1659" y="3168929"/>
          <a:ext cx="1669536" cy="667814"/>
        </a:xfrm>
        <a:prstGeom prst="chevron">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ZA" sz="1600" b="1" kern="1200" smtClean="0">
              <a:solidFill>
                <a:schemeClr val="bg1"/>
              </a:solidFill>
            </a:rPr>
            <a:t>Step 5</a:t>
          </a:r>
          <a:endParaRPr lang="en-ZA" sz="1600" b="1" kern="1200" dirty="0">
            <a:solidFill>
              <a:schemeClr val="bg1"/>
            </a:solidFill>
          </a:endParaRPr>
        </a:p>
      </dsp:txBody>
      <dsp:txXfrm>
        <a:off x="335566" y="3168929"/>
        <a:ext cx="1001722" cy="667814"/>
      </dsp:txXfrm>
    </dsp:sp>
    <dsp:sp modelId="{A5EF68A8-C659-426B-818A-03BEEBFDEB4E}">
      <dsp:nvSpPr>
        <dsp:cNvPr id="0" name=""/>
        <dsp:cNvSpPr/>
      </dsp:nvSpPr>
      <dsp:spPr>
        <a:xfrm>
          <a:off x="1454156" y="3225694"/>
          <a:ext cx="6763440" cy="554286"/>
        </a:xfrm>
        <a:prstGeom prst="chevron">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180000" lvl="0" algn="l" defTabSz="622300">
            <a:lnSpc>
              <a:spcPct val="90000"/>
            </a:lnSpc>
            <a:spcBef>
              <a:spcPct val="0"/>
            </a:spcBef>
            <a:spcAft>
              <a:spcPct val="35000"/>
            </a:spcAft>
          </a:pPr>
          <a:r>
            <a:rPr lang="en-ZA" sz="1400" kern="1200" dirty="0" smtClean="0"/>
            <a:t>Transfer eligible securities into newly created SDA at Strate</a:t>
          </a:r>
          <a:endParaRPr lang="en-ZA" sz="1400" kern="1200" dirty="0"/>
        </a:p>
      </dsp:txBody>
      <dsp:txXfrm>
        <a:off x="1731299" y="3225694"/>
        <a:ext cx="6209154" cy="55428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A82D5E6-3106-404A-A371-D39A2F4D7E59}" type="datetimeFigureOut">
              <a:rPr lang="en-ZA" smtClean="0"/>
              <a:t>2017/11/16</a:t>
            </a:fld>
            <a:endParaRPr lang="en-Z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5C75A98-CD25-4634-BBD9-D2FB019A211F}" type="slidenum">
              <a:rPr lang="en-ZA" smtClean="0"/>
              <a:t>‹#›</a:t>
            </a:fld>
            <a:endParaRPr lang="en-ZA"/>
          </a:p>
        </p:txBody>
      </p:sp>
    </p:spTree>
    <p:extLst>
      <p:ext uri="{BB962C8B-B14F-4D97-AF65-F5344CB8AC3E}">
        <p14:creationId xmlns:p14="http://schemas.microsoft.com/office/powerpoint/2010/main" val="25158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Explain that picture has been presented  before in other communication sessions</a:t>
            </a:r>
          </a:p>
          <a:p>
            <a:r>
              <a:rPr lang="en-US" sz="1600" dirty="0" smtClean="0"/>
              <a:t>Mainly represents external facing systems </a:t>
            </a:r>
            <a:endParaRPr lang="en-US" sz="1600" dirty="0"/>
          </a:p>
        </p:txBody>
      </p:sp>
      <p:sp>
        <p:nvSpPr>
          <p:cNvPr id="4" name="Slide Number Placeholder 3"/>
          <p:cNvSpPr>
            <a:spLocks noGrp="1"/>
          </p:cNvSpPr>
          <p:nvPr>
            <p:ph type="sldNum" sz="quarter" idx="10"/>
          </p:nvPr>
        </p:nvSpPr>
        <p:spPr/>
        <p:txBody>
          <a:bodyPr/>
          <a:lstStyle/>
          <a:p>
            <a:fld id="{05C75A98-CD25-4634-BBD9-D2FB019A211F}" type="slidenum">
              <a:rPr lang="en-ZA" smtClean="0">
                <a:solidFill>
                  <a:prstClr val="black"/>
                </a:solidFill>
              </a:rPr>
              <a:pPr/>
              <a:t>18</a:t>
            </a:fld>
            <a:endParaRPr lang="en-ZA" dirty="0">
              <a:solidFill>
                <a:prstClr val="black"/>
              </a:solidFill>
            </a:endParaRPr>
          </a:p>
        </p:txBody>
      </p:sp>
    </p:spTree>
    <p:extLst>
      <p:ext uri="{BB962C8B-B14F-4D97-AF65-F5344CB8AC3E}">
        <p14:creationId xmlns:p14="http://schemas.microsoft.com/office/powerpoint/2010/main" val="1748088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46A9AE5-5BC8-4B74-9D92-3FDEA9CF4EAB}" type="slidenum">
              <a:rPr lang="en-ZA" smtClean="0">
                <a:solidFill>
                  <a:prstClr val="black"/>
                </a:solidFill>
              </a:rPr>
              <a:pPr/>
              <a:t>51</a:t>
            </a:fld>
            <a:endParaRPr lang="en-ZA">
              <a:solidFill>
                <a:prstClr val="black"/>
              </a:solidFill>
            </a:endParaRPr>
          </a:p>
        </p:txBody>
      </p:sp>
    </p:spTree>
    <p:extLst>
      <p:ext uri="{BB962C8B-B14F-4D97-AF65-F5344CB8AC3E}">
        <p14:creationId xmlns:p14="http://schemas.microsoft.com/office/powerpoint/2010/main" val="3947321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Aggressive Timeline</a:t>
            </a:r>
          </a:p>
          <a:p>
            <a:r>
              <a:rPr lang="en-US" dirty="0" smtClean="0"/>
              <a:t>Old Plan to end Mar </a:t>
            </a:r>
          </a:p>
          <a:p>
            <a:r>
              <a:rPr lang="en-US" dirty="0" smtClean="0"/>
              <a:t>Previous Risks</a:t>
            </a:r>
          </a:p>
          <a:p>
            <a:r>
              <a:rPr lang="en-US" dirty="0" smtClean="0"/>
              <a:t>Concurrent</a:t>
            </a:r>
            <a:r>
              <a:rPr lang="en-US" baseline="0" dirty="0" smtClean="0"/>
              <a:t> activities not just Consolidated Test Phase</a:t>
            </a:r>
            <a:endParaRPr lang="en-US" dirty="0" smtClean="0"/>
          </a:p>
          <a:p>
            <a:r>
              <a:rPr lang="en-US" dirty="0" smtClean="0"/>
              <a:t>Acceptance Testing</a:t>
            </a:r>
            <a:endParaRPr lang="en-US" dirty="0"/>
          </a:p>
        </p:txBody>
      </p:sp>
      <p:sp>
        <p:nvSpPr>
          <p:cNvPr id="4" name="Slide Number Placeholder 3"/>
          <p:cNvSpPr>
            <a:spLocks noGrp="1"/>
          </p:cNvSpPr>
          <p:nvPr>
            <p:ph type="sldNum" sz="quarter" idx="10"/>
          </p:nvPr>
        </p:nvSpPr>
        <p:spPr/>
        <p:txBody>
          <a:bodyPr/>
          <a:lstStyle/>
          <a:p>
            <a:fld id="{05C75A98-CD25-4634-BBD9-D2FB019A211F}" type="slidenum">
              <a:rPr lang="en-ZA" smtClean="0">
                <a:solidFill>
                  <a:prstClr val="black"/>
                </a:solidFill>
              </a:rPr>
              <a:pPr/>
              <a:t>66</a:t>
            </a:fld>
            <a:endParaRPr lang="en-ZA" dirty="0">
              <a:solidFill>
                <a:prstClr val="black"/>
              </a:solidFill>
            </a:endParaRPr>
          </a:p>
        </p:txBody>
      </p:sp>
    </p:spTree>
    <p:extLst>
      <p:ext uri="{BB962C8B-B14F-4D97-AF65-F5344CB8AC3E}">
        <p14:creationId xmlns:p14="http://schemas.microsoft.com/office/powerpoint/2010/main" val="698859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Aggressive Timeline</a:t>
            </a:r>
          </a:p>
          <a:p>
            <a:r>
              <a:rPr lang="en-US" dirty="0" smtClean="0"/>
              <a:t>Old Plan to end Mar </a:t>
            </a:r>
          </a:p>
          <a:p>
            <a:r>
              <a:rPr lang="en-US" dirty="0" smtClean="0"/>
              <a:t>Previous Risks</a:t>
            </a:r>
          </a:p>
          <a:p>
            <a:r>
              <a:rPr lang="en-US" dirty="0" smtClean="0"/>
              <a:t>Concurrent</a:t>
            </a:r>
            <a:r>
              <a:rPr lang="en-US" baseline="0" dirty="0" smtClean="0"/>
              <a:t> activities not just Consolidated Test Phase</a:t>
            </a:r>
            <a:endParaRPr lang="en-US" dirty="0" smtClean="0"/>
          </a:p>
          <a:p>
            <a:r>
              <a:rPr lang="en-US" dirty="0" smtClean="0"/>
              <a:t>Acceptance Testing</a:t>
            </a:r>
            <a:endParaRPr lang="en-US" dirty="0"/>
          </a:p>
        </p:txBody>
      </p:sp>
      <p:sp>
        <p:nvSpPr>
          <p:cNvPr id="4" name="Slide Number Placeholder 3"/>
          <p:cNvSpPr>
            <a:spLocks noGrp="1"/>
          </p:cNvSpPr>
          <p:nvPr>
            <p:ph type="sldNum" sz="quarter" idx="10"/>
          </p:nvPr>
        </p:nvSpPr>
        <p:spPr/>
        <p:txBody>
          <a:bodyPr/>
          <a:lstStyle/>
          <a:p>
            <a:fld id="{05C75A98-CD25-4634-BBD9-D2FB019A211F}" type="slidenum">
              <a:rPr lang="en-ZA" smtClean="0">
                <a:solidFill>
                  <a:prstClr val="black"/>
                </a:solidFill>
              </a:rPr>
              <a:pPr/>
              <a:t>67</a:t>
            </a:fld>
            <a:endParaRPr lang="en-ZA" dirty="0">
              <a:solidFill>
                <a:prstClr val="black"/>
              </a:solidFill>
            </a:endParaRPr>
          </a:p>
        </p:txBody>
      </p:sp>
    </p:spTree>
    <p:extLst>
      <p:ext uri="{BB962C8B-B14F-4D97-AF65-F5344CB8AC3E}">
        <p14:creationId xmlns:p14="http://schemas.microsoft.com/office/powerpoint/2010/main" val="698859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Aggressive Timeline</a:t>
            </a:r>
          </a:p>
          <a:p>
            <a:r>
              <a:rPr lang="en-US" dirty="0" smtClean="0"/>
              <a:t>Old Plan to end Mar </a:t>
            </a:r>
          </a:p>
          <a:p>
            <a:r>
              <a:rPr lang="en-US" dirty="0" smtClean="0"/>
              <a:t>Previous Risks</a:t>
            </a:r>
          </a:p>
          <a:p>
            <a:r>
              <a:rPr lang="en-US" dirty="0" smtClean="0"/>
              <a:t>Concurrent</a:t>
            </a:r>
            <a:r>
              <a:rPr lang="en-US" baseline="0" dirty="0" smtClean="0"/>
              <a:t> activities not just Consolidated Test Phase</a:t>
            </a:r>
            <a:endParaRPr lang="en-US" dirty="0" smtClean="0"/>
          </a:p>
          <a:p>
            <a:r>
              <a:rPr lang="en-US" dirty="0" smtClean="0"/>
              <a:t>Acceptance Testing</a:t>
            </a:r>
            <a:endParaRPr lang="en-US" dirty="0"/>
          </a:p>
        </p:txBody>
      </p:sp>
      <p:sp>
        <p:nvSpPr>
          <p:cNvPr id="4" name="Slide Number Placeholder 3"/>
          <p:cNvSpPr>
            <a:spLocks noGrp="1"/>
          </p:cNvSpPr>
          <p:nvPr>
            <p:ph type="sldNum" sz="quarter" idx="10"/>
          </p:nvPr>
        </p:nvSpPr>
        <p:spPr/>
        <p:txBody>
          <a:bodyPr/>
          <a:lstStyle/>
          <a:p>
            <a:fld id="{05C75A98-CD25-4634-BBD9-D2FB019A211F}" type="slidenum">
              <a:rPr lang="en-ZA" smtClean="0">
                <a:solidFill>
                  <a:prstClr val="black"/>
                </a:solidFill>
              </a:rPr>
              <a:pPr/>
              <a:t>68</a:t>
            </a:fld>
            <a:endParaRPr lang="en-ZA" dirty="0">
              <a:solidFill>
                <a:prstClr val="black"/>
              </a:solidFill>
            </a:endParaRPr>
          </a:p>
        </p:txBody>
      </p:sp>
    </p:spTree>
    <p:extLst>
      <p:ext uri="{BB962C8B-B14F-4D97-AF65-F5344CB8AC3E}">
        <p14:creationId xmlns:p14="http://schemas.microsoft.com/office/powerpoint/2010/main" val="698859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Aggressive Timeline</a:t>
            </a:r>
          </a:p>
          <a:p>
            <a:r>
              <a:rPr lang="en-US" dirty="0" smtClean="0"/>
              <a:t>Old Plan to end Mar </a:t>
            </a:r>
          </a:p>
          <a:p>
            <a:r>
              <a:rPr lang="en-US" dirty="0" smtClean="0"/>
              <a:t>Previous Risks</a:t>
            </a:r>
          </a:p>
          <a:p>
            <a:r>
              <a:rPr lang="en-US" dirty="0" smtClean="0"/>
              <a:t>Concurrent</a:t>
            </a:r>
            <a:r>
              <a:rPr lang="en-US" baseline="0" dirty="0" smtClean="0"/>
              <a:t> activities not just Consolidated Test Phase</a:t>
            </a:r>
            <a:endParaRPr lang="en-US" dirty="0" smtClean="0"/>
          </a:p>
          <a:p>
            <a:r>
              <a:rPr lang="en-US" dirty="0" smtClean="0"/>
              <a:t>Acceptance Testing</a:t>
            </a:r>
            <a:endParaRPr lang="en-US" dirty="0"/>
          </a:p>
        </p:txBody>
      </p:sp>
      <p:sp>
        <p:nvSpPr>
          <p:cNvPr id="4" name="Slide Number Placeholder 3"/>
          <p:cNvSpPr>
            <a:spLocks noGrp="1"/>
          </p:cNvSpPr>
          <p:nvPr>
            <p:ph type="sldNum" sz="quarter" idx="10"/>
          </p:nvPr>
        </p:nvSpPr>
        <p:spPr/>
        <p:txBody>
          <a:bodyPr/>
          <a:lstStyle/>
          <a:p>
            <a:fld id="{05C75A98-CD25-4634-BBD9-D2FB019A211F}" type="slidenum">
              <a:rPr lang="en-ZA" smtClean="0">
                <a:solidFill>
                  <a:prstClr val="black"/>
                </a:solidFill>
              </a:rPr>
              <a:pPr/>
              <a:t>69</a:t>
            </a:fld>
            <a:endParaRPr lang="en-ZA" dirty="0">
              <a:solidFill>
                <a:prstClr val="black"/>
              </a:solidFill>
            </a:endParaRPr>
          </a:p>
        </p:txBody>
      </p:sp>
    </p:spTree>
    <p:extLst>
      <p:ext uri="{BB962C8B-B14F-4D97-AF65-F5344CB8AC3E}">
        <p14:creationId xmlns:p14="http://schemas.microsoft.com/office/powerpoint/2010/main" val="698859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Aggressive Timeline</a:t>
            </a:r>
          </a:p>
          <a:p>
            <a:r>
              <a:rPr lang="en-US" dirty="0" smtClean="0"/>
              <a:t>Old Plan to end Mar </a:t>
            </a:r>
          </a:p>
          <a:p>
            <a:r>
              <a:rPr lang="en-US" dirty="0" smtClean="0"/>
              <a:t>Previous Risks</a:t>
            </a:r>
          </a:p>
          <a:p>
            <a:r>
              <a:rPr lang="en-US" dirty="0" smtClean="0"/>
              <a:t>Concurrent</a:t>
            </a:r>
            <a:r>
              <a:rPr lang="en-US" baseline="0" dirty="0" smtClean="0"/>
              <a:t> activities not just Consolidated Test Phase</a:t>
            </a:r>
            <a:endParaRPr lang="en-US" dirty="0" smtClean="0"/>
          </a:p>
          <a:p>
            <a:r>
              <a:rPr lang="en-US" dirty="0" smtClean="0"/>
              <a:t>Acceptance Testing</a:t>
            </a:r>
            <a:endParaRPr lang="en-US" dirty="0"/>
          </a:p>
        </p:txBody>
      </p:sp>
      <p:sp>
        <p:nvSpPr>
          <p:cNvPr id="4" name="Slide Number Placeholder 3"/>
          <p:cNvSpPr>
            <a:spLocks noGrp="1"/>
          </p:cNvSpPr>
          <p:nvPr>
            <p:ph type="sldNum" sz="quarter" idx="10"/>
          </p:nvPr>
        </p:nvSpPr>
        <p:spPr/>
        <p:txBody>
          <a:bodyPr/>
          <a:lstStyle/>
          <a:p>
            <a:fld id="{05C75A98-CD25-4634-BBD9-D2FB019A211F}" type="slidenum">
              <a:rPr lang="en-ZA" smtClean="0">
                <a:solidFill>
                  <a:prstClr val="black"/>
                </a:solidFill>
              </a:rPr>
              <a:pPr/>
              <a:t>71</a:t>
            </a:fld>
            <a:endParaRPr lang="en-ZA" dirty="0">
              <a:solidFill>
                <a:prstClr val="black"/>
              </a:solidFill>
            </a:endParaRPr>
          </a:p>
        </p:txBody>
      </p:sp>
    </p:spTree>
    <p:extLst>
      <p:ext uri="{BB962C8B-B14F-4D97-AF65-F5344CB8AC3E}">
        <p14:creationId xmlns:p14="http://schemas.microsoft.com/office/powerpoint/2010/main" val="698859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Voice over indicative time CMs will have to confirm FX collateral per client at EOD – requires a level of automation</a:t>
            </a:r>
            <a:endParaRPr lang="en-US" dirty="0"/>
          </a:p>
        </p:txBody>
      </p:sp>
      <p:sp>
        <p:nvSpPr>
          <p:cNvPr id="4" name="Slide Number Placeholder 3"/>
          <p:cNvSpPr>
            <a:spLocks noGrp="1"/>
          </p:cNvSpPr>
          <p:nvPr>
            <p:ph type="sldNum" sz="quarter" idx="10"/>
          </p:nvPr>
        </p:nvSpPr>
        <p:spPr/>
        <p:txBody>
          <a:bodyPr/>
          <a:lstStyle/>
          <a:p>
            <a:fld id="{A942B28A-2014-4EE6-B89A-384CAE72B9D2}"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1693340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900" dirty="0" smtClean="0"/>
              <a:t>If more than one currency is held a specified order of release will be followed e.g. EUR then GBP then USD (configurable and TBD)</a:t>
            </a:r>
          </a:p>
          <a:p>
            <a:endParaRPr lang="en-US" dirty="0"/>
          </a:p>
        </p:txBody>
      </p:sp>
      <p:sp>
        <p:nvSpPr>
          <p:cNvPr id="4" name="Slide Number Placeholder 3"/>
          <p:cNvSpPr>
            <a:spLocks noGrp="1"/>
          </p:cNvSpPr>
          <p:nvPr>
            <p:ph type="sldNum" sz="quarter" idx="10"/>
          </p:nvPr>
        </p:nvSpPr>
        <p:spPr/>
        <p:txBody>
          <a:bodyPr/>
          <a:lstStyle/>
          <a:p>
            <a:fld id="{A942B28A-2014-4EE6-B89A-384CAE72B9D2}"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1693340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CMs already catering</a:t>
            </a:r>
            <a:r>
              <a:rPr lang="en-ZA" baseline="0" dirty="0" smtClean="0"/>
              <a:t> for collection of </a:t>
            </a:r>
            <a:r>
              <a:rPr lang="en-ZA" baseline="0" dirty="0" err="1" smtClean="0"/>
              <a:t>comms</a:t>
            </a:r>
            <a:r>
              <a:rPr lang="en-ZA" baseline="0" dirty="0" smtClean="0"/>
              <a:t> within own TMs and clients</a:t>
            </a:r>
            <a:endParaRPr lang="en-US" dirty="0"/>
          </a:p>
        </p:txBody>
      </p:sp>
      <p:sp>
        <p:nvSpPr>
          <p:cNvPr id="4" name="Slide Number Placeholder 3"/>
          <p:cNvSpPr>
            <a:spLocks noGrp="1"/>
          </p:cNvSpPr>
          <p:nvPr>
            <p:ph type="sldNum" sz="quarter" idx="10"/>
          </p:nvPr>
        </p:nvSpPr>
        <p:spPr/>
        <p:txBody>
          <a:bodyPr/>
          <a:lstStyle/>
          <a:p>
            <a:fld id="{D704F200-51C4-44B5-B158-A6AE7CA4CC18}"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171392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42B28A-2014-4EE6-B89A-384CAE72B9D2}"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98171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04F200-51C4-44B5-B158-A6AE7CA4CC18}" type="slidenum">
              <a:rPr lang="en-US" smtClean="0"/>
              <a:t>21</a:t>
            </a:fld>
            <a:endParaRPr lang="en-US"/>
          </a:p>
        </p:txBody>
      </p:sp>
    </p:spTree>
    <p:extLst>
      <p:ext uri="{BB962C8B-B14F-4D97-AF65-F5344CB8AC3E}">
        <p14:creationId xmlns:p14="http://schemas.microsoft.com/office/powerpoint/2010/main" val="1011885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42B28A-2014-4EE6-B89A-384CAE72B9D2}"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981713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42B28A-2014-4EE6-B89A-384CAE72B9D2}"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981713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42B28A-2014-4EE6-B89A-384CAE72B9D2}"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981713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ZA" sz="1200" dirty="0" smtClean="0"/>
          </a:p>
          <a:p>
            <a:pPr algn="l"/>
            <a:r>
              <a:rPr lang="en-ZA" sz="1200" b="1" dirty="0" smtClean="0"/>
              <a:t>Fees</a:t>
            </a:r>
          </a:p>
          <a:p>
            <a:pPr algn="l"/>
            <a:r>
              <a:rPr lang="en-ZA" sz="1200" dirty="0" smtClean="0">
                <a:solidFill>
                  <a:srgbClr val="FF0000"/>
                </a:solidFill>
              </a:rPr>
              <a:t>In the event the rerunning of EOD  to address incorrect margins has a material impact on fees, the billing batch will be rerun.  If fee impacts</a:t>
            </a:r>
            <a:r>
              <a:rPr lang="en-ZA" sz="1200" baseline="0" dirty="0" smtClean="0">
                <a:solidFill>
                  <a:srgbClr val="FF0000"/>
                </a:solidFill>
              </a:rPr>
              <a:t> are not material </a:t>
            </a:r>
            <a:r>
              <a:rPr lang="en-ZA" sz="1200" dirty="0" smtClean="0">
                <a:solidFill>
                  <a:srgbClr val="FF0000"/>
                </a:solidFill>
              </a:rPr>
              <a:t>fees will be adjusted the next business day.</a:t>
            </a:r>
          </a:p>
          <a:p>
            <a:endParaRPr lang="en-ZA" dirty="0"/>
          </a:p>
        </p:txBody>
      </p:sp>
      <p:sp>
        <p:nvSpPr>
          <p:cNvPr id="4" name="Slide Number Placeholder 3"/>
          <p:cNvSpPr>
            <a:spLocks noGrp="1"/>
          </p:cNvSpPr>
          <p:nvPr>
            <p:ph type="sldNum" sz="quarter" idx="10"/>
          </p:nvPr>
        </p:nvSpPr>
        <p:spPr/>
        <p:txBody>
          <a:bodyPr/>
          <a:lstStyle/>
          <a:p>
            <a:fld id="{05C75A98-CD25-4634-BBD9-D2FB019A211F}" type="slidenum">
              <a:rPr lang="en-ZA" smtClean="0">
                <a:solidFill>
                  <a:prstClr val="black"/>
                </a:solidFill>
              </a:rPr>
              <a:pPr/>
              <a:t>93</a:t>
            </a:fld>
            <a:endParaRPr lang="en-ZA" dirty="0">
              <a:solidFill>
                <a:prstClr val="black"/>
              </a:solidFill>
            </a:endParaRPr>
          </a:p>
        </p:txBody>
      </p:sp>
    </p:spTree>
    <p:extLst>
      <p:ext uri="{BB962C8B-B14F-4D97-AF65-F5344CB8AC3E}">
        <p14:creationId xmlns:p14="http://schemas.microsoft.com/office/powerpoint/2010/main" val="2323026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ZA" sz="1200" dirty="0" smtClean="0"/>
          </a:p>
          <a:p>
            <a:pPr algn="l"/>
            <a:r>
              <a:rPr lang="en-ZA" sz="1200" b="1" dirty="0" smtClean="0"/>
              <a:t>Fees</a:t>
            </a:r>
          </a:p>
          <a:p>
            <a:pPr algn="l"/>
            <a:r>
              <a:rPr lang="en-ZA" sz="1200" dirty="0" smtClean="0">
                <a:solidFill>
                  <a:srgbClr val="FF0000"/>
                </a:solidFill>
              </a:rPr>
              <a:t>In the event the rerunning of EOD  to address incorrect margins has a material impact on fees, the billing batch will be rerun.  If fee impacts</a:t>
            </a:r>
            <a:r>
              <a:rPr lang="en-ZA" sz="1200" baseline="0" dirty="0" smtClean="0">
                <a:solidFill>
                  <a:srgbClr val="FF0000"/>
                </a:solidFill>
              </a:rPr>
              <a:t> are not material </a:t>
            </a:r>
            <a:r>
              <a:rPr lang="en-ZA" sz="1200" dirty="0" smtClean="0">
                <a:solidFill>
                  <a:srgbClr val="FF0000"/>
                </a:solidFill>
              </a:rPr>
              <a:t>fees will be adjusted the next business day.</a:t>
            </a:r>
          </a:p>
          <a:p>
            <a:endParaRPr lang="en-ZA" dirty="0"/>
          </a:p>
        </p:txBody>
      </p:sp>
      <p:sp>
        <p:nvSpPr>
          <p:cNvPr id="4" name="Slide Number Placeholder 3"/>
          <p:cNvSpPr>
            <a:spLocks noGrp="1"/>
          </p:cNvSpPr>
          <p:nvPr>
            <p:ph type="sldNum" sz="quarter" idx="10"/>
          </p:nvPr>
        </p:nvSpPr>
        <p:spPr/>
        <p:txBody>
          <a:bodyPr/>
          <a:lstStyle/>
          <a:p>
            <a:fld id="{05C75A98-CD25-4634-BBD9-D2FB019A211F}" type="slidenum">
              <a:rPr lang="en-ZA" smtClean="0">
                <a:solidFill>
                  <a:prstClr val="black"/>
                </a:solidFill>
              </a:rPr>
              <a:pPr/>
              <a:t>94</a:t>
            </a:fld>
            <a:endParaRPr lang="en-ZA" dirty="0">
              <a:solidFill>
                <a:prstClr val="black"/>
              </a:solidFill>
            </a:endParaRPr>
          </a:p>
        </p:txBody>
      </p:sp>
    </p:spTree>
    <p:extLst>
      <p:ext uri="{BB962C8B-B14F-4D97-AF65-F5344CB8AC3E}">
        <p14:creationId xmlns:p14="http://schemas.microsoft.com/office/powerpoint/2010/main" val="2323026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C75A98-CD25-4634-BBD9-D2FB019A211F}" type="slidenum">
              <a:rPr lang="en-ZA" smtClean="0">
                <a:solidFill>
                  <a:prstClr val="black"/>
                </a:solidFill>
              </a:rPr>
              <a:pPr/>
              <a:t>104</a:t>
            </a:fld>
            <a:endParaRPr lang="en-ZA" dirty="0">
              <a:solidFill>
                <a:prstClr val="black"/>
              </a:solidFill>
            </a:endParaRPr>
          </a:p>
        </p:txBody>
      </p:sp>
    </p:spTree>
    <p:extLst>
      <p:ext uri="{BB962C8B-B14F-4D97-AF65-F5344CB8AC3E}">
        <p14:creationId xmlns:p14="http://schemas.microsoft.com/office/powerpoint/2010/main" val="2990009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46A9AE5-5BC8-4B74-9D92-3FDEA9CF4EAB}" type="slidenum">
              <a:rPr lang="en-ZA" smtClean="0">
                <a:solidFill>
                  <a:prstClr val="black"/>
                </a:solidFill>
              </a:rPr>
              <a:pPr/>
              <a:t>106</a:t>
            </a:fld>
            <a:endParaRPr lang="en-ZA">
              <a:solidFill>
                <a:prstClr val="black"/>
              </a:solidFill>
            </a:endParaRPr>
          </a:p>
        </p:txBody>
      </p:sp>
    </p:spTree>
    <p:extLst>
      <p:ext uri="{BB962C8B-B14F-4D97-AF65-F5344CB8AC3E}">
        <p14:creationId xmlns:p14="http://schemas.microsoft.com/office/powerpoint/2010/main" val="3947321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solidFill>
                  <a:srgbClr val="FF0000"/>
                </a:solidFill>
              </a:rPr>
              <a:t>Risk not managed at Branch level</a:t>
            </a:r>
          </a:p>
          <a:p>
            <a:r>
              <a:rPr lang="en-ZA" baseline="0" dirty="0" smtClean="0">
                <a:solidFill>
                  <a:srgbClr val="FF0000"/>
                </a:solidFill>
              </a:rPr>
              <a:t>Segregation of collateral between TM house and each client </a:t>
            </a:r>
          </a:p>
          <a:p>
            <a:r>
              <a:rPr lang="en-ZA" baseline="0" dirty="0" smtClean="0">
                <a:solidFill>
                  <a:srgbClr val="FF0000"/>
                </a:solidFill>
              </a:rPr>
              <a:t>CM will have SDA account for default fund contributions (if allowed)</a:t>
            </a:r>
          </a:p>
          <a:p>
            <a:r>
              <a:rPr lang="en-ZA" baseline="0" dirty="0" smtClean="0">
                <a:solidFill>
                  <a:srgbClr val="FF0000"/>
                </a:solidFill>
              </a:rPr>
              <a:t>CM &amp; TM will have </a:t>
            </a:r>
            <a:r>
              <a:rPr lang="en-ZA" baseline="0" dirty="0" err="1" smtClean="0">
                <a:solidFill>
                  <a:srgbClr val="FF0000"/>
                </a:solidFill>
              </a:rPr>
              <a:t>Nostro</a:t>
            </a:r>
            <a:r>
              <a:rPr lang="en-ZA" baseline="0" dirty="0" smtClean="0">
                <a:solidFill>
                  <a:srgbClr val="FF0000"/>
                </a:solidFill>
              </a:rPr>
              <a:t> accounts to facilitate FX collateral</a:t>
            </a:r>
          </a:p>
          <a:p>
            <a:r>
              <a:rPr lang="en-ZA" baseline="0" dirty="0" smtClean="0">
                <a:solidFill>
                  <a:srgbClr val="FF0000"/>
                </a:solidFill>
              </a:rPr>
              <a:t>Suspense accounts empty by EOD…….</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D704F200-51C4-44B5-B158-A6AE7CA4CC18}" type="slidenum">
              <a:rPr lang="en-US" smtClean="0"/>
              <a:t>22</a:t>
            </a:fld>
            <a:endParaRPr lang="en-US"/>
          </a:p>
        </p:txBody>
      </p:sp>
    </p:spTree>
    <p:extLst>
      <p:ext uri="{BB962C8B-B14F-4D97-AF65-F5344CB8AC3E}">
        <p14:creationId xmlns:p14="http://schemas.microsoft.com/office/powerpoint/2010/main" val="339925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solidFill>
                  <a:srgbClr val="FF0000"/>
                </a:solidFill>
              </a:rPr>
              <a:t>Two collateral calls for client TM1_1 – collateral posted against client risk exposure (risk node)</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D704F200-51C4-44B5-B158-A6AE7CA4CC18}" type="slidenum">
              <a:rPr lang="en-US" smtClean="0"/>
              <a:t>23</a:t>
            </a:fld>
            <a:endParaRPr lang="en-US"/>
          </a:p>
        </p:txBody>
      </p:sp>
    </p:spTree>
    <p:extLst>
      <p:ext uri="{BB962C8B-B14F-4D97-AF65-F5344CB8AC3E}">
        <p14:creationId xmlns:p14="http://schemas.microsoft.com/office/powerpoint/2010/main" val="339925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C75A98-CD25-4634-BBD9-D2FB019A211F}" type="slidenum">
              <a:rPr lang="en-ZA" smtClean="0"/>
              <a:t>26</a:t>
            </a:fld>
            <a:endParaRPr lang="en-ZA"/>
          </a:p>
        </p:txBody>
      </p:sp>
    </p:spTree>
    <p:extLst>
      <p:ext uri="{BB962C8B-B14F-4D97-AF65-F5344CB8AC3E}">
        <p14:creationId xmlns:p14="http://schemas.microsoft.com/office/powerpoint/2010/main" val="309150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C75A98-CD25-4634-BBD9-D2FB019A211F}" type="slidenum">
              <a:rPr lang="en-ZA" smtClean="0"/>
              <a:t>27</a:t>
            </a:fld>
            <a:endParaRPr lang="en-ZA"/>
          </a:p>
        </p:txBody>
      </p:sp>
    </p:spTree>
    <p:extLst>
      <p:ext uri="{BB962C8B-B14F-4D97-AF65-F5344CB8AC3E}">
        <p14:creationId xmlns:p14="http://schemas.microsoft.com/office/powerpoint/2010/main" val="3403510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C75A98-CD25-4634-BBD9-D2FB019A211F}" type="slidenum">
              <a:rPr lang="en-ZA" smtClean="0"/>
              <a:t>28</a:t>
            </a:fld>
            <a:endParaRPr lang="en-ZA"/>
          </a:p>
        </p:txBody>
      </p:sp>
    </p:spTree>
    <p:extLst>
      <p:ext uri="{BB962C8B-B14F-4D97-AF65-F5344CB8AC3E}">
        <p14:creationId xmlns:p14="http://schemas.microsoft.com/office/powerpoint/2010/main" val="43587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C75A98-CD25-4634-BBD9-D2FB019A211F}" type="slidenum">
              <a:rPr lang="en-ZA" smtClean="0"/>
              <a:t>30</a:t>
            </a:fld>
            <a:endParaRPr lang="en-ZA"/>
          </a:p>
        </p:txBody>
      </p:sp>
    </p:spTree>
    <p:extLst>
      <p:ext uri="{BB962C8B-B14F-4D97-AF65-F5344CB8AC3E}">
        <p14:creationId xmlns:p14="http://schemas.microsoft.com/office/powerpoint/2010/main" val="149085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C75A98-CD25-4634-BBD9-D2FB019A211F}" type="slidenum">
              <a:rPr lang="en-ZA" smtClean="0"/>
              <a:t>31</a:t>
            </a:fld>
            <a:endParaRPr lang="en-ZA"/>
          </a:p>
        </p:txBody>
      </p:sp>
    </p:spTree>
    <p:extLst>
      <p:ext uri="{BB962C8B-B14F-4D97-AF65-F5344CB8AC3E}">
        <p14:creationId xmlns:p14="http://schemas.microsoft.com/office/powerpoint/2010/main" val="2533583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762000"/>
            <a:ext cx="8659068" cy="4118514"/>
          </a:xfrm>
          <a:prstGeom prst="rect">
            <a:avLst/>
          </a:prstGeom>
        </p:spPr>
      </p:pic>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90800" y="1676400"/>
            <a:ext cx="5575300" cy="2651781"/>
          </a:xfrm>
          <a:prstGeom prst="rect">
            <a:avLst/>
          </a:prstGeom>
        </p:spPr>
      </p:pic>
      <p:sp>
        <p:nvSpPr>
          <p:cNvPr id="3" name="Text Placeholder 2"/>
          <p:cNvSpPr>
            <a:spLocks noGrp="1"/>
          </p:cNvSpPr>
          <p:nvPr>
            <p:ph type="body" sz="quarter" idx="10" hasCustomPrompt="1"/>
          </p:nvPr>
        </p:nvSpPr>
        <p:spPr>
          <a:xfrm>
            <a:off x="914400" y="4648200"/>
            <a:ext cx="7467600" cy="987425"/>
          </a:xfrm>
          <a:prstGeom prst="rect">
            <a:avLst/>
          </a:prstGeom>
        </p:spPr>
        <p:txBody>
          <a:bodyPr/>
          <a:lstStyle>
            <a:lvl1pPr>
              <a:defRPr sz="2400" b="1">
                <a:solidFill>
                  <a:srgbClr val="92D050"/>
                </a:solidFill>
              </a:defRPr>
            </a:lvl1pPr>
          </a:lstStyle>
          <a:p>
            <a:pPr lvl="0"/>
            <a:r>
              <a:rPr lang="en-US" dirty="0" smtClean="0"/>
              <a:t>Presentation title</a:t>
            </a:r>
            <a:br>
              <a:rPr lang="en-US" dirty="0" smtClean="0"/>
            </a:br>
            <a:r>
              <a:rPr lang="en-US" dirty="0" smtClean="0"/>
              <a:t>17/02/2016</a:t>
            </a:r>
          </a:p>
          <a:p>
            <a:pPr lvl="0"/>
            <a:endParaRPr lang="en-US" dirty="0"/>
          </a:p>
        </p:txBody>
      </p:sp>
      <p:sp>
        <p:nvSpPr>
          <p:cNvPr id="9"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schemeClr val="bg1">
                    <a:lumMod val="50000"/>
                  </a:schemeClr>
                </a:solidFill>
              </a:rPr>
              <a:pPr/>
              <a:t>‹#›</a:t>
            </a:fld>
            <a:endParaRPr lang="en-US" dirty="0">
              <a:solidFill>
                <a:schemeClr val="bg1">
                  <a:lumMod val="5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04800"/>
            <a:ext cx="8305800" cy="3950489"/>
          </a:xfrm>
          <a:prstGeom prst="rect">
            <a:avLst/>
          </a:prstGeom>
        </p:spPr>
      </p:pic>
      <p:sp>
        <p:nvSpPr>
          <p:cNvPr id="3" name="Text Placeholder 2"/>
          <p:cNvSpPr>
            <a:spLocks noGrp="1"/>
          </p:cNvSpPr>
          <p:nvPr>
            <p:ph type="body" sz="quarter" idx="10" hasCustomPrompt="1"/>
          </p:nvPr>
        </p:nvSpPr>
        <p:spPr>
          <a:xfrm>
            <a:off x="3276600" y="1746644"/>
            <a:ext cx="2514600" cy="533400"/>
          </a:xfrm>
          <a:prstGeom prst="rect">
            <a:avLst/>
          </a:prstGeom>
        </p:spPr>
        <p:txBody>
          <a:bodyPr/>
          <a:lstStyle>
            <a:lvl1pPr>
              <a:defRPr sz="2800" b="1"/>
            </a:lvl1pPr>
          </a:lstStyle>
          <a:p>
            <a:pPr lvl="0"/>
            <a:r>
              <a:rPr lang="en-US" dirty="0" smtClean="0"/>
              <a:t>Chapter Title </a:t>
            </a:r>
            <a:endParaRPr lang="en-US" dirty="0"/>
          </a:p>
        </p:txBody>
      </p:sp>
      <p:sp>
        <p:nvSpPr>
          <p:cNvPr id="5"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5327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09488" y="289114"/>
            <a:ext cx="6017999" cy="534023"/>
          </a:xfrm>
        </p:spPr>
        <p:txBody>
          <a:bodyPr anchor="t">
            <a:normAutofit/>
          </a:bodyPr>
          <a:lstStyle>
            <a:lvl1pPr algn="l">
              <a:defRPr sz="2500" b="1"/>
            </a:lvl1pPr>
          </a:lstStyle>
          <a:p>
            <a:r>
              <a:rPr lang="en-GB" dirty="0" smtClean="0"/>
              <a:t>Click to edit Master title style</a:t>
            </a:r>
            <a:endParaRPr lang="en-US" dirty="0"/>
          </a:p>
        </p:txBody>
      </p:sp>
      <p:sp>
        <p:nvSpPr>
          <p:cNvPr id="3"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61065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0000"/>
            <a:ext cx="5760000" cy="531000"/>
          </a:xfrm>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778169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67544" y="332656"/>
            <a:ext cx="6017999" cy="534023"/>
          </a:xfrm>
        </p:spPr>
        <p:txBody>
          <a:bodyPr anchor="t">
            <a:normAutofit/>
          </a:bodyPr>
          <a:lstStyle>
            <a:lvl1pPr algn="l">
              <a:defRPr sz="2500" b="1"/>
            </a:lvl1pPr>
          </a:lstStyle>
          <a:p>
            <a:r>
              <a:rPr lang="en-GB" dirty="0" smtClean="0"/>
              <a:t>Click to edit Master title style</a:t>
            </a:r>
            <a:endParaRPr lang="en-US" dirty="0"/>
          </a:p>
        </p:txBody>
      </p:sp>
      <p:sp>
        <p:nvSpPr>
          <p:cNvPr id="3"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809827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304801"/>
            <a:ext cx="3429000" cy="914400"/>
          </a:xfrm>
        </p:spPr>
        <p:txBody>
          <a:bodyPr/>
          <a:lstStyle>
            <a:lvl1pPr algn="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6091518" y="1295400"/>
            <a:ext cx="2823882" cy="1090170"/>
          </a:xfrm>
        </p:spPr>
        <p:txBody>
          <a:bodyPr>
            <a:normAutofit/>
          </a:bodyPr>
          <a:lstStyle>
            <a:lvl1pPr marL="0" indent="0" algn="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8" name="Picture 7" descr="Line-and-logo_intro-slide.png"/>
          <p:cNvPicPr>
            <a:picLocks noChangeAspect="1"/>
          </p:cNvPicPr>
          <p:nvPr userDrawn="1"/>
        </p:nvPicPr>
        <p:blipFill rotWithShape="1">
          <a:blip r:embed="rId2"/>
          <a:srcRect l="70037"/>
          <a:stretch/>
        </p:blipFill>
        <p:spPr>
          <a:xfrm>
            <a:off x="6400800" y="5707010"/>
            <a:ext cx="2416232" cy="883010"/>
          </a:xfrm>
          <a:prstGeom prst="rect">
            <a:avLst/>
          </a:prstGeom>
        </p:spPr>
      </p:pic>
      <p:pic>
        <p:nvPicPr>
          <p:cNvPr id="1028" name="Picture 4" descr="https://openclipart.org/image/2400px/svg_to_png/79399/radar-icon-0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26" y="609600"/>
            <a:ext cx="62484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657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304801"/>
            <a:ext cx="3429000" cy="914400"/>
          </a:xfrm>
        </p:spPr>
        <p:txBody>
          <a:bodyPr/>
          <a:lstStyle>
            <a:lvl1pPr algn="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6091518" y="1295400"/>
            <a:ext cx="2823882" cy="1090170"/>
          </a:xfrm>
        </p:spPr>
        <p:txBody>
          <a:bodyPr>
            <a:normAutofit/>
          </a:bodyPr>
          <a:lstStyle>
            <a:lvl1pPr marL="0" indent="0" algn="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8" name="Picture 7" descr="Line-and-logo_intro-slide.png"/>
          <p:cNvPicPr>
            <a:picLocks noChangeAspect="1"/>
          </p:cNvPicPr>
          <p:nvPr userDrawn="1"/>
        </p:nvPicPr>
        <p:blipFill rotWithShape="1">
          <a:blip r:embed="rId2"/>
          <a:srcRect l="70037"/>
          <a:stretch/>
        </p:blipFill>
        <p:spPr>
          <a:xfrm>
            <a:off x="6400800" y="5707010"/>
            <a:ext cx="2416232" cy="883010"/>
          </a:xfrm>
          <a:prstGeom prst="rect">
            <a:avLst/>
          </a:prstGeom>
        </p:spPr>
      </p:pic>
      <p:pic>
        <p:nvPicPr>
          <p:cNvPr id="1028" name="Picture 4" descr="https://openclipart.org/image/2400px/svg_to_png/79399/radar-icon-0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26" y="609600"/>
            <a:ext cx="62484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031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7315200" cy="792162"/>
          </a:xfrm>
        </p:spPr>
        <p:txBody>
          <a:bodyPr>
            <a:normAutofit/>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457200" y="1371600"/>
            <a:ext cx="8229600" cy="4953000"/>
          </a:xfrm>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txBox="1">
            <a:spLocks/>
          </p:cNvSpPr>
          <p:nvPr userDrawn="1"/>
        </p:nvSpPr>
        <p:spPr>
          <a:xfrm>
            <a:off x="7010400" y="6492875"/>
            <a:ext cx="2133600" cy="365125"/>
          </a:xfrm>
          <a:prstGeom prst="rect">
            <a:avLst/>
          </a:prstGeom>
        </p:spPr>
        <p:txBody>
          <a:bodyPr anchor="b"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C6813C-4765-4D45-B641-D79DA4934178}" type="slidenum">
              <a:rPr lang="en-US" sz="1200" smtClean="0">
                <a:solidFill>
                  <a:prstClr val="black"/>
                </a:solidFill>
              </a:rPr>
              <a:pPr algn="r"/>
              <a:t>‹#›</a:t>
            </a:fld>
            <a:endParaRPr lang="en-US" sz="1200" dirty="0">
              <a:solidFill>
                <a:prstClr val="black"/>
              </a:solidFill>
            </a:endParaRPr>
          </a:p>
        </p:txBody>
      </p:sp>
      <p:pic>
        <p:nvPicPr>
          <p:cNvPr id="8" name="Picture 7" descr="Line-and-logo_intro-slide_2.png"/>
          <p:cNvPicPr>
            <a:picLocks noChangeAspect="1"/>
          </p:cNvPicPr>
          <p:nvPr userDrawn="1"/>
        </p:nvPicPr>
        <p:blipFill rotWithShape="1">
          <a:blip r:embed="rId2"/>
          <a:srcRect r="19251"/>
          <a:stretch/>
        </p:blipFill>
        <p:spPr>
          <a:xfrm>
            <a:off x="2" y="762000"/>
            <a:ext cx="9296398" cy="499692"/>
          </a:xfrm>
          <a:prstGeom prst="rect">
            <a:avLst/>
          </a:prstGeom>
        </p:spPr>
      </p:pic>
      <p:pic>
        <p:nvPicPr>
          <p:cNvPr id="9" name="Picture 8" descr="Line-and-logo_intro-slide_2.png"/>
          <p:cNvPicPr>
            <a:picLocks noChangeAspect="1"/>
          </p:cNvPicPr>
          <p:nvPr userDrawn="1"/>
        </p:nvPicPr>
        <p:blipFill rotWithShape="1">
          <a:blip r:embed="rId2"/>
          <a:srcRect l="83007"/>
          <a:stretch/>
        </p:blipFill>
        <p:spPr>
          <a:xfrm>
            <a:off x="7772400" y="281765"/>
            <a:ext cx="1147869" cy="416705"/>
          </a:xfrm>
          <a:prstGeom prst="rect">
            <a:avLst/>
          </a:prstGeom>
        </p:spPr>
      </p:pic>
    </p:spTree>
    <p:extLst>
      <p:ext uri="{BB962C8B-B14F-4D97-AF65-F5344CB8AC3E}">
        <p14:creationId xmlns:p14="http://schemas.microsoft.com/office/powerpoint/2010/main" val="3417842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44"/>
            <a:ext cx="5760000" cy="531000"/>
          </a:xfrm>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4084890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04800"/>
            <a:ext cx="8305800" cy="3950489"/>
          </a:xfrm>
          <a:prstGeom prst="rect">
            <a:avLst/>
          </a:prstGeom>
        </p:spPr>
      </p:pic>
      <p:sp>
        <p:nvSpPr>
          <p:cNvPr id="3" name="Text Placeholder 2"/>
          <p:cNvSpPr>
            <a:spLocks noGrp="1"/>
          </p:cNvSpPr>
          <p:nvPr>
            <p:ph type="body" sz="quarter" idx="10" hasCustomPrompt="1"/>
          </p:nvPr>
        </p:nvSpPr>
        <p:spPr>
          <a:xfrm>
            <a:off x="3276600" y="1746644"/>
            <a:ext cx="2514600" cy="533400"/>
          </a:xfrm>
          <a:prstGeom prst="rect">
            <a:avLst/>
          </a:prstGeom>
        </p:spPr>
        <p:txBody>
          <a:bodyPr/>
          <a:lstStyle>
            <a:lvl1pPr>
              <a:defRPr sz="2800" b="1"/>
            </a:lvl1pPr>
          </a:lstStyle>
          <a:p>
            <a:pPr lvl="0"/>
            <a:r>
              <a:rPr lang="en-US" dirty="0" smtClean="0"/>
              <a:t>Chapter Title </a:t>
            </a:r>
            <a:endParaRPr lang="en-US" dirty="0"/>
          </a:p>
        </p:txBody>
      </p:sp>
      <p:sp>
        <p:nvSpPr>
          <p:cNvPr id="5"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890806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09488" y="289114"/>
            <a:ext cx="6017999" cy="534023"/>
          </a:xfrm>
        </p:spPr>
        <p:txBody>
          <a:bodyPr anchor="t">
            <a:normAutofit/>
          </a:bodyPr>
          <a:lstStyle>
            <a:lvl1pPr algn="l">
              <a:defRPr sz="2500" b="1"/>
            </a:lvl1pPr>
          </a:lstStyle>
          <a:p>
            <a:r>
              <a:rPr lang="en-GB" dirty="0" smtClean="0"/>
              <a:t>Click to edit Master title style</a:t>
            </a:r>
            <a:endParaRPr lang="en-US" dirty="0"/>
          </a:p>
        </p:txBody>
      </p:sp>
      <p:sp>
        <p:nvSpPr>
          <p:cNvPr id="3"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74716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152400"/>
            <a:ext cx="8305800" cy="3950489"/>
          </a:xfrm>
          <a:prstGeom prst="rect">
            <a:avLst/>
          </a:prstGeom>
        </p:spPr>
      </p:pic>
      <p:sp>
        <p:nvSpPr>
          <p:cNvPr id="3" name="Text Placeholder 2"/>
          <p:cNvSpPr>
            <a:spLocks noGrp="1"/>
          </p:cNvSpPr>
          <p:nvPr>
            <p:ph type="body" sz="quarter" idx="10" hasCustomPrompt="1"/>
          </p:nvPr>
        </p:nvSpPr>
        <p:spPr>
          <a:xfrm>
            <a:off x="6019800" y="1143000"/>
            <a:ext cx="2514600" cy="533400"/>
          </a:xfrm>
          <a:prstGeom prst="rect">
            <a:avLst/>
          </a:prstGeom>
        </p:spPr>
        <p:txBody>
          <a:bodyPr/>
          <a:lstStyle>
            <a:lvl1pPr>
              <a:defRPr sz="2800" b="1"/>
            </a:lvl1pPr>
          </a:lstStyle>
          <a:p>
            <a:pPr lvl="0"/>
            <a:r>
              <a:rPr lang="en-US" dirty="0" smtClean="0"/>
              <a:t>Chapter Title </a:t>
            </a:r>
            <a:endParaRPr lang="en-US" dirty="0"/>
          </a:p>
        </p:txBody>
      </p:sp>
      <p:sp>
        <p:nvSpPr>
          <p:cNvPr id="5"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schemeClr val="bg1">
                    <a:lumMod val="50000"/>
                  </a:schemeClr>
                </a:solidFill>
              </a:rPr>
              <a:pPr/>
              <a:t>‹#›</a:t>
            </a:fld>
            <a:endParaRPr lang="en-US" dirty="0">
              <a:solidFill>
                <a:schemeClr val="bg1">
                  <a:lumMod val="50000"/>
                </a:scheme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7600" y="3429000"/>
            <a:ext cx="4495800" cy="894025"/>
          </a:xfrm>
        </p:spPr>
        <p:txBody>
          <a:bodyPr anchor="t">
            <a:normAutofit/>
          </a:bodyPr>
          <a:lstStyle>
            <a:lvl1pPr algn="l">
              <a:defRPr sz="2500" b="1"/>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323025"/>
            <a:ext cx="4495800" cy="678576"/>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9" name="Picture 8" descr="Line-and-logo_intro-slide.png"/>
          <p:cNvPicPr>
            <a:picLocks noChangeAspect="1"/>
          </p:cNvPicPr>
          <p:nvPr userDrawn="1"/>
        </p:nvPicPr>
        <p:blipFill>
          <a:blip r:embed="rId2"/>
          <a:stretch>
            <a:fillRect/>
          </a:stretch>
        </p:blipFill>
        <p:spPr>
          <a:xfrm>
            <a:off x="4" y="4824000"/>
            <a:ext cx="8063993" cy="883010"/>
          </a:xfrm>
          <a:prstGeom prst="rect">
            <a:avLst/>
          </a:prstGeom>
        </p:spPr>
      </p:pic>
      <p:sp>
        <p:nvSpPr>
          <p:cNvPr id="7" name="Rectangle 6"/>
          <p:cNvSpPr/>
          <p:nvPr userDrawn="1"/>
        </p:nvSpPr>
        <p:spPr>
          <a:xfrm>
            <a:off x="4" y="457200"/>
            <a:ext cx="8305796" cy="13716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Slide Number Placeholder 5"/>
          <p:cNvSpPr txBox="1">
            <a:spLocks/>
          </p:cNvSpPr>
          <p:nvPr userDrawn="1"/>
        </p:nvSpPr>
        <p:spPr>
          <a:xfrm>
            <a:off x="8748464" y="6492875"/>
            <a:ext cx="395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388763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0000"/>
            <a:ext cx="5760000" cy="531000"/>
          </a:xfrm>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5"/>
          <p:cNvSpPr txBox="1">
            <a:spLocks/>
          </p:cNvSpPr>
          <p:nvPr userDrawn="1"/>
        </p:nvSpPr>
        <p:spPr>
          <a:xfrm>
            <a:off x="8748464" y="6492875"/>
            <a:ext cx="395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6044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80000"/>
            <a:ext cx="5755199" cy="534023"/>
          </a:xfrm>
        </p:spPr>
        <p:txBody>
          <a:bodyPr anchor="t">
            <a:normAutofit/>
          </a:bodyPr>
          <a:lstStyle>
            <a:lvl1pPr algn="l">
              <a:defRPr sz="2500" b="1"/>
            </a:lvl1pPr>
          </a:lstStyle>
          <a:p>
            <a:r>
              <a:rPr lang="en-GB" dirty="0" smtClean="0"/>
              <a:t>Click to edit Master title style</a:t>
            </a:r>
            <a:endParaRPr lang="en-US" dirty="0"/>
          </a:p>
        </p:txBody>
      </p:sp>
      <p:sp>
        <p:nvSpPr>
          <p:cNvPr id="8" name="Subtitle 2"/>
          <p:cNvSpPr>
            <a:spLocks noGrp="1"/>
          </p:cNvSpPr>
          <p:nvPr>
            <p:ph type="subTitle" idx="1"/>
          </p:nvPr>
        </p:nvSpPr>
        <p:spPr>
          <a:xfrm>
            <a:off x="457200" y="720000"/>
            <a:ext cx="5755199" cy="354575"/>
          </a:xfrm>
        </p:spPr>
        <p:txBody>
          <a:bodyPr anchor="t">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0" name="Picture 9" descr="Line-and-logo_intro-slide_2.png"/>
          <p:cNvPicPr>
            <a:picLocks noChangeAspect="1"/>
          </p:cNvPicPr>
          <p:nvPr userDrawn="1"/>
        </p:nvPicPr>
        <p:blipFill>
          <a:blip r:embed="rId2"/>
          <a:stretch>
            <a:fillRect/>
          </a:stretch>
        </p:blipFill>
        <p:spPr>
          <a:xfrm>
            <a:off x="2" y="914414"/>
            <a:ext cx="8099996" cy="499692"/>
          </a:xfrm>
          <a:prstGeom prst="rect">
            <a:avLst/>
          </a:prstGeom>
        </p:spPr>
      </p:pic>
      <p:sp>
        <p:nvSpPr>
          <p:cNvPr id="6" name="Slide Number Placeholder 5"/>
          <p:cNvSpPr txBox="1">
            <a:spLocks/>
          </p:cNvSpPr>
          <p:nvPr userDrawn="1"/>
        </p:nvSpPr>
        <p:spPr>
          <a:xfrm>
            <a:off x="8748464" y="6492875"/>
            <a:ext cx="395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4771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0000"/>
            <a:ext cx="5760000" cy="531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20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20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txBox="1">
            <a:spLocks/>
          </p:cNvSpPr>
          <p:nvPr userDrawn="1"/>
        </p:nvSpPr>
        <p:spPr>
          <a:xfrm>
            <a:off x="8748464" y="6492875"/>
            <a:ext cx="395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5217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0000"/>
            <a:ext cx="5760000" cy="531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699200"/>
            <a:ext cx="4040188" cy="495762"/>
          </a:xfrm>
          <a:solidFill>
            <a:schemeClr val="tx2"/>
          </a:solidFill>
        </p:spPr>
        <p:txBody>
          <a:bodyPr anchor="ctr">
            <a:norm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449514"/>
            <a:ext cx="4040188" cy="373528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699200"/>
            <a:ext cx="4041775" cy="495762"/>
          </a:xfrm>
          <a:solidFill>
            <a:srgbClr val="94D600"/>
          </a:solidFill>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449514"/>
            <a:ext cx="4041775" cy="373528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Right Triangle 9"/>
          <p:cNvSpPr/>
          <p:nvPr userDrawn="1"/>
        </p:nvSpPr>
        <p:spPr>
          <a:xfrm rot="10800000" flipH="1">
            <a:off x="457200" y="2194962"/>
            <a:ext cx="252000" cy="270000"/>
          </a:xfrm>
          <a:prstGeom prst="rtTriangle">
            <a:avLst/>
          </a:prstGeom>
          <a:solidFill>
            <a:srgbClr val="94D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ight Triangle 10"/>
          <p:cNvSpPr/>
          <p:nvPr userDrawn="1"/>
        </p:nvSpPr>
        <p:spPr>
          <a:xfrm rot="10800000" flipH="1">
            <a:off x="4645025" y="2194962"/>
            <a:ext cx="252000" cy="270000"/>
          </a:xfrm>
          <a:prstGeom prst="rtTriangle">
            <a:avLst/>
          </a:prstGeom>
          <a:solidFill>
            <a:srgbClr val="94D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Slide Number Placeholder 5"/>
          <p:cNvSpPr txBox="1">
            <a:spLocks/>
          </p:cNvSpPr>
          <p:nvPr userDrawn="1"/>
        </p:nvSpPr>
        <p:spPr>
          <a:xfrm>
            <a:off x="8748464" y="6492875"/>
            <a:ext cx="395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2421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0000"/>
            <a:ext cx="5760000" cy="531000"/>
          </a:xfrm>
        </p:spPr>
        <p:txBody>
          <a:bodyPr/>
          <a:lstStyle/>
          <a:p>
            <a:r>
              <a:rPr lang="en-GB" smtClean="0"/>
              <a:t>Click to edit Master title style</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6DC6813C-4765-4D45-B641-D79DA4934178}" type="slidenum">
              <a:rPr lang="en-US" smtClean="0">
                <a:solidFill>
                  <a:prstClr val="black"/>
                </a:solidFill>
              </a:rPr>
              <a:pPr defTabSz="457200"/>
              <a:t>‹#›</a:t>
            </a:fld>
            <a:endParaRPr lang="en-US" dirty="0">
              <a:solidFill>
                <a:prstClr val="black"/>
              </a:solidFill>
            </a:endParaRPr>
          </a:p>
        </p:txBody>
      </p:sp>
      <p:pic>
        <p:nvPicPr>
          <p:cNvPr id="6" name="Picture 5" descr="infographic-word-1.png"/>
          <p:cNvPicPr>
            <a:picLocks noChangeAspect="1"/>
          </p:cNvPicPr>
          <p:nvPr userDrawn="1"/>
        </p:nvPicPr>
        <p:blipFill>
          <a:blip r:embed="rId2"/>
          <a:stretch>
            <a:fillRect/>
          </a:stretch>
        </p:blipFill>
        <p:spPr>
          <a:xfrm>
            <a:off x="450000" y="4399200"/>
            <a:ext cx="5225966" cy="1771923"/>
          </a:xfrm>
          <a:prstGeom prst="rect">
            <a:avLst/>
          </a:prstGeom>
        </p:spPr>
      </p:pic>
    </p:spTree>
    <p:extLst>
      <p:ext uri="{BB962C8B-B14F-4D97-AF65-F5344CB8AC3E}">
        <p14:creationId xmlns:p14="http://schemas.microsoft.com/office/powerpoint/2010/main" val="2873761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fographic-word-1.png"/>
          <p:cNvPicPr>
            <a:picLocks noChangeAspect="1"/>
          </p:cNvPicPr>
          <p:nvPr userDrawn="1"/>
        </p:nvPicPr>
        <p:blipFill>
          <a:blip r:embed="rId2"/>
          <a:stretch>
            <a:fillRect/>
          </a:stretch>
        </p:blipFill>
        <p:spPr>
          <a:xfrm>
            <a:off x="450000" y="4399200"/>
            <a:ext cx="5225966" cy="1771923"/>
          </a:xfrm>
          <a:prstGeom prst="rect">
            <a:avLst/>
          </a:prstGeom>
        </p:spPr>
      </p:pic>
      <p:sp>
        <p:nvSpPr>
          <p:cNvPr id="6" name="Slide Number Placeholder 5"/>
          <p:cNvSpPr txBox="1">
            <a:spLocks/>
          </p:cNvSpPr>
          <p:nvPr userDrawn="1"/>
        </p:nvSpPr>
        <p:spPr>
          <a:xfrm>
            <a:off x="8748464" y="6492875"/>
            <a:ext cx="395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2757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1735807"/>
            <a:ext cx="8153400" cy="35747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533400" y="5334000"/>
            <a:ext cx="8153400" cy="458738"/>
          </a:xfrm>
          <a:solidFill>
            <a:srgbClr val="94D600"/>
          </a:solidFill>
        </p:spPr>
        <p:txBody>
          <a:bodyPr anchor="ctr"/>
          <a:lstStyle>
            <a:lvl1pPr algn="l">
              <a:defRPr sz="2000" b="1"/>
            </a:lvl1pPr>
          </a:lstStyle>
          <a:p>
            <a:r>
              <a:rPr lang="en-GB" dirty="0" smtClean="0"/>
              <a:t>Click to edit Master title style</a:t>
            </a:r>
            <a:endParaRPr lang="en-US" dirty="0"/>
          </a:p>
        </p:txBody>
      </p:sp>
      <p:sp>
        <p:nvSpPr>
          <p:cNvPr id="4" name="Text Placeholder 3"/>
          <p:cNvSpPr>
            <a:spLocks noGrp="1"/>
          </p:cNvSpPr>
          <p:nvPr>
            <p:ph type="body" sz="half" idx="2"/>
          </p:nvPr>
        </p:nvSpPr>
        <p:spPr>
          <a:xfrm>
            <a:off x="533400" y="5791201"/>
            <a:ext cx="8153400" cy="44486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6" name="Slide Number Placeholder 5"/>
          <p:cNvSpPr txBox="1">
            <a:spLocks/>
          </p:cNvSpPr>
          <p:nvPr userDrawn="1"/>
        </p:nvSpPr>
        <p:spPr>
          <a:xfrm>
            <a:off x="8748464" y="6492875"/>
            <a:ext cx="395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3537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5003800" y="1773238"/>
            <a:ext cx="3816350" cy="43926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8" name="Group 7"/>
          <p:cNvGrpSpPr/>
          <p:nvPr userDrawn="1"/>
        </p:nvGrpSpPr>
        <p:grpSpPr>
          <a:xfrm>
            <a:off x="457200" y="1773238"/>
            <a:ext cx="3404313" cy="4439872"/>
            <a:chOff x="457200" y="2088004"/>
            <a:chExt cx="3404313" cy="4125106"/>
          </a:xfrm>
        </p:grpSpPr>
        <p:sp>
          <p:nvSpPr>
            <p:cNvPr id="9" name="Text Placeholder 3"/>
            <p:cNvSpPr txBox="1">
              <a:spLocks/>
            </p:cNvSpPr>
            <p:nvPr/>
          </p:nvSpPr>
          <p:spPr>
            <a:xfrm>
              <a:off x="457200" y="2088004"/>
              <a:ext cx="3404313" cy="3431052"/>
            </a:xfrm>
            <a:prstGeom prst="rect">
              <a:avLst/>
            </a:prstGeom>
            <a:solidFill>
              <a:srgbClr val="94D600"/>
            </a:solidFill>
            <a:ln>
              <a:noFill/>
            </a:ln>
          </p:spPr>
          <p:txBody>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GB" dirty="0" smtClean="0">
                  <a:solidFill>
                    <a:srgbClr val="94D600"/>
                  </a:solidFill>
                </a:rPr>
                <a:t>Click to edit Master text styles</a:t>
              </a:r>
            </a:p>
          </p:txBody>
        </p:sp>
        <p:sp>
          <p:nvSpPr>
            <p:cNvPr id="10" name="Right Triangle 9"/>
            <p:cNvSpPr/>
            <p:nvPr/>
          </p:nvSpPr>
          <p:spPr>
            <a:xfrm rot="10800000" flipH="1">
              <a:off x="457200" y="5493560"/>
              <a:ext cx="698399" cy="719550"/>
            </a:xfrm>
            <a:prstGeom prst="rtTriangle">
              <a:avLst/>
            </a:prstGeom>
            <a:solidFill>
              <a:srgbClr val="94D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12" name="Text Placeholder 11"/>
          <p:cNvSpPr>
            <a:spLocks noGrp="1"/>
          </p:cNvSpPr>
          <p:nvPr>
            <p:ph type="body" sz="quarter" idx="12"/>
          </p:nvPr>
        </p:nvSpPr>
        <p:spPr>
          <a:xfrm>
            <a:off x="457200" y="1773239"/>
            <a:ext cx="3403600" cy="3746500"/>
          </a:xfrm>
        </p:spPr>
        <p:txBody>
          <a:bodyPr/>
          <a:lstStyle/>
          <a:p>
            <a:pPr lvl="0"/>
            <a:r>
              <a:rPr lang="en-US" dirty="0" smtClean="0"/>
              <a:t>Click to edit Master text</a:t>
            </a:r>
            <a:endParaRPr lang="en-GB" dirty="0"/>
          </a:p>
        </p:txBody>
      </p:sp>
      <p:sp>
        <p:nvSpPr>
          <p:cNvPr id="11" name="Slide Number Placeholder 5"/>
          <p:cNvSpPr txBox="1">
            <a:spLocks/>
          </p:cNvSpPr>
          <p:nvPr userDrawn="1"/>
        </p:nvSpPr>
        <p:spPr>
          <a:xfrm>
            <a:off x="8748464" y="6492875"/>
            <a:ext cx="395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4919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p:spPr>
        <p:txBody>
          <a:bodyPr vert="eaVert"/>
          <a:lstStyle>
            <a:lvl1pPr>
              <a:defRPr sz="2000"/>
            </a:lvl1pPr>
            <a:lvl2pPr>
              <a:defRPr sz="2000"/>
            </a:lvl2pPr>
            <a:lvl3pPr>
              <a:defRPr sz="1800"/>
            </a:lvl3pPr>
            <a:lvl4pPr>
              <a:defRPr sz="1600"/>
            </a:lvl4pPr>
            <a:lvl5pPr>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Slide Number Placeholder 5"/>
          <p:cNvSpPr txBox="1">
            <a:spLocks/>
          </p:cNvSpPr>
          <p:nvPr userDrawn="1"/>
        </p:nvSpPr>
        <p:spPr>
          <a:xfrm>
            <a:off x="8748464" y="6492875"/>
            <a:ext cx="395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157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457206" y="1066800"/>
            <a:ext cx="3962400" cy="4572000"/>
          </a:xfrm>
          <a:prstGeom prst="rect">
            <a:avLst/>
          </a:prstGeom>
        </p:spPr>
        <p:txBody>
          <a:bodyPr/>
          <a:lstStyle>
            <a:lvl1pPr>
              <a:defRPr lang="en-US" sz="1400" b="0" u="none" baseline="0" smtClean="0">
                <a:effectLst/>
              </a:defRPr>
            </a:lvl1pPr>
          </a:lstStyle>
          <a:p>
            <a:pPr lvl="0"/>
            <a:r>
              <a:rPr lang="en-ZA" dirty="0" smtClean="0"/>
              <a:t>Insert text here</a:t>
            </a:r>
            <a:endParaRPr lang="en-US" dirty="0"/>
          </a:p>
        </p:txBody>
      </p:sp>
      <p:sp>
        <p:nvSpPr>
          <p:cNvPr id="11" name="Content Placeholder 2"/>
          <p:cNvSpPr>
            <a:spLocks noGrp="1"/>
          </p:cNvSpPr>
          <p:nvPr>
            <p:ph sz="quarter" idx="11" hasCustomPrompt="1"/>
          </p:nvPr>
        </p:nvSpPr>
        <p:spPr>
          <a:xfrm>
            <a:off x="4648200" y="1066800"/>
            <a:ext cx="3962400" cy="4572000"/>
          </a:xfrm>
          <a:prstGeom prst="rect">
            <a:avLst/>
          </a:prstGeom>
        </p:spPr>
        <p:txBody>
          <a:bodyPr/>
          <a:lstStyle>
            <a:lvl1pPr>
              <a:defRPr sz="1400"/>
            </a:lvl1pPr>
          </a:lstStyle>
          <a:p>
            <a:pPr lvl="0"/>
            <a:r>
              <a:rPr lang="en-ZA" dirty="0" smtClean="0"/>
              <a:t>Insert text here</a:t>
            </a:r>
            <a:endParaRPr lang="en-US" dirty="0"/>
          </a:p>
        </p:txBody>
      </p:sp>
      <p:sp>
        <p:nvSpPr>
          <p:cNvPr id="9" name="Title 1"/>
          <p:cNvSpPr>
            <a:spLocks noGrp="1"/>
          </p:cNvSpPr>
          <p:nvPr>
            <p:ph type="title"/>
          </p:nvPr>
        </p:nvSpPr>
        <p:spPr>
          <a:xfrm>
            <a:off x="0" y="21771"/>
            <a:ext cx="5760000" cy="531000"/>
          </a:xfrm>
          <a:prstGeom prst="rect">
            <a:avLst/>
          </a:prstGeom>
        </p:spPr>
        <p:txBody>
          <a:bodyPr vert="horz" lIns="91440" tIns="45720" rIns="91440" bIns="45720" rtlCol="0" anchor="ctr">
            <a:normAutofit/>
          </a:bodyPr>
          <a:lstStyle>
            <a:lvl1pPr>
              <a:defRPr lang="en-US" sz="2500" b="1" kern="1200">
                <a:solidFill>
                  <a:schemeClr val="tx1"/>
                </a:solidFill>
                <a:latin typeface="+mn-lt"/>
              </a:defRPr>
            </a:lvl1pPr>
          </a:lstStyle>
          <a:p>
            <a:pPr lvl="0" algn="l" defTabSz="457200" rtl="0" eaLnBrk="1" latinLnBrk="0" hangingPunct="1">
              <a:spcBef>
                <a:spcPct val="0"/>
              </a:spcBef>
              <a:buNone/>
            </a:pPr>
            <a:r>
              <a:rPr lang="en-GB" dirty="0" smtClean="0"/>
              <a:t>Click to edit Master title style</a:t>
            </a:r>
            <a:endParaRPr lang="en-US" dirty="0"/>
          </a:p>
        </p:txBody>
      </p:sp>
      <p:sp>
        <p:nvSpPr>
          <p:cNvPr id="10"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schemeClr val="bg1">
                    <a:lumMod val="50000"/>
                  </a:schemeClr>
                </a:solidFill>
              </a:rPr>
              <a:pPr/>
              <a:t>‹#›</a:t>
            </a:fld>
            <a:endParaRPr lang="en-US" dirty="0">
              <a:solidFill>
                <a:schemeClr val="bg1">
                  <a:lumMod val="50000"/>
                </a:scheme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1" y="1600200"/>
            <a:ext cx="344999" cy="4525963"/>
          </a:xfrm>
        </p:spPr>
        <p:txBody>
          <a:bodyPr vert="eaVert" anchor="t">
            <a:noAutofit/>
          </a:bodyPr>
          <a:lstStyle>
            <a:lvl1pPr>
              <a:defRPr sz="2000"/>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7162800" cy="4525963"/>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Slide Number Placeholder 5"/>
          <p:cNvSpPr txBox="1">
            <a:spLocks/>
          </p:cNvSpPr>
          <p:nvPr userDrawn="1"/>
        </p:nvSpPr>
        <p:spPr>
          <a:xfrm>
            <a:off x="8748464" y="6492875"/>
            <a:ext cx="395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0367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44"/>
            <a:ext cx="5760000" cy="531000"/>
          </a:xfrm>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776360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04800"/>
            <a:ext cx="8305800" cy="3950489"/>
          </a:xfrm>
          <a:prstGeom prst="rect">
            <a:avLst/>
          </a:prstGeom>
        </p:spPr>
      </p:pic>
      <p:sp>
        <p:nvSpPr>
          <p:cNvPr id="3" name="Text Placeholder 2"/>
          <p:cNvSpPr>
            <a:spLocks noGrp="1"/>
          </p:cNvSpPr>
          <p:nvPr>
            <p:ph type="body" sz="quarter" idx="10" hasCustomPrompt="1"/>
          </p:nvPr>
        </p:nvSpPr>
        <p:spPr>
          <a:xfrm>
            <a:off x="3276600" y="1746644"/>
            <a:ext cx="2514600" cy="533400"/>
          </a:xfrm>
          <a:prstGeom prst="rect">
            <a:avLst/>
          </a:prstGeom>
        </p:spPr>
        <p:txBody>
          <a:bodyPr/>
          <a:lstStyle>
            <a:lvl1pPr>
              <a:defRPr sz="2800" b="1"/>
            </a:lvl1pPr>
          </a:lstStyle>
          <a:p>
            <a:pPr lvl="0"/>
            <a:r>
              <a:rPr lang="en-US" dirty="0" smtClean="0"/>
              <a:t>Chapter Title </a:t>
            </a:r>
            <a:endParaRPr lang="en-US" dirty="0"/>
          </a:p>
        </p:txBody>
      </p:sp>
      <p:sp>
        <p:nvSpPr>
          <p:cNvPr id="5"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613210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09488" y="289114"/>
            <a:ext cx="6017999" cy="534023"/>
          </a:xfrm>
        </p:spPr>
        <p:txBody>
          <a:bodyPr anchor="t">
            <a:normAutofit/>
          </a:bodyPr>
          <a:lstStyle>
            <a:lvl1pPr algn="l">
              <a:defRPr sz="2500" b="1"/>
            </a:lvl1pPr>
          </a:lstStyle>
          <a:p>
            <a:r>
              <a:rPr lang="en-GB" dirty="0" smtClean="0"/>
              <a:t>Click to edit Master title style</a:t>
            </a:r>
            <a:endParaRPr lang="en-US" dirty="0"/>
          </a:p>
        </p:txBody>
      </p:sp>
      <p:sp>
        <p:nvSpPr>
          <p:cNvPr id="3"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875186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44"/>
            <a:ext cx="5760000" cy="531000"/>
          </a:xfrm>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613417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04800"/>
            <a:ext cx="8305800" cy="3950489"/>
          </a:xfrm>
          <a:prstGeom prst="rect">
            <a:avLst/>
          </a:prstGeom>
        </p:spPr>
      </p:pic>
      <p:sp>
        <p:nvSpPr>
          <p:cNvPr id="3" name="Text Placeholder 2"/>
          <p:cNvSpPr>
            <a:spLocks noGrp="1"/>
          </p:cNvSpPr>
          <p:nvPr>
            <p:ph type="body" sz="quarter" idx="10" hasCustomPrompt="1"/>
          </p:nvPr>
        </p:nvSpPr>
        <p:spPr>
          <a:xfrm>
            <a:off x="3276600" y="1746644"/>
            <a:ext cx="2514600" cy="533400"/>
          </a:xfrm>
          <a:prstGeom prst="rect">
            <a:avLst/>
          </a:prstGeom>
        </p:spPr>
        <p:txBody>
          <a:bodyPr/>
          <a:lstStyle>
            <a:lvl1pPr>
              <a:defRPr sz="2800" b="1"/>
            </a:lvl1pPr>
          </a:lstStyle>
          <a:p>
            <a:pPr lvl="0"/>
            <a:r>
              <a:rPr lang="en-US" dirty="0" smtClean="0"/>
              <a:t>Chapter Title </a:t>
            </a:r>
            <a:endParaRPr lang="en-US" dirty="0"/>
          </a:p>
        </p:txBody>
      </p:sp>
      <p:sp>
        <p:nvSpPr>
          <p:cNvPr id="5"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587222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09488" y="289114"/>
            <a:ext cx="6017999" cy="534023"/>
          </a:xfrm>
        </p:spPr>
        <p:txBody>
          <a:bodyPr anchor="t">
            <a:normAutofit/>
          </a:bodyPr>
          <a:lstStyle>
            <a:lvl1pPr algn="l">
              <a:defRPr sz="2500" b="1"/>
            </a:lvl1pPr>
          </a:lstStyle>
          <a:p>
            <a:r>
              <a:rPr lang="en-GB" dirty="0" smtClean="0"/>
              <a:t>Click to edit Master title style</a:t>
            </a:r>
            <a:endParaRPr lang="en-US" dirty="0"/>
          </a:p>
        </p:txBody>
      </p:sp>
      <p:sp>
        <p:nvSpPr>
          <p:cNvPr id="3"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859027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44"/>
            <a:ext cx="5760000" cy="531000"/>
          </a:xfrm>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704546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04800"/>
            <a:ext cx="8305800" cy="3950489"/>
          </a:xfrm>
          <a:prstGeom prst="rect">
            <a:avLst/>
          </a:prstGeom>
        </p:spPr>
      </p:pic>
      <p:sp>
        <p:nvSpPr>
          <p:cNvPr id="3" name="Text Placeholder 2"/>
          <p:cNvSpPr>
            <a:spLocks noGrp="1"/>
          </p:cNvSpPr>
          <p:nvPr>
            <p:ph type="body" sz="quarter" idx="10" hasCustomPrompt="1"/>
          </p:nvPr>
        </p:nvSpPr>
        <p:spPr>
          <a:xfrm>
            <a:off x="3276600" y="1746644"/>
            <a:ext cx="2514600" cy="533400"/>
          </a:xfrm>
          <a:prstGeom prst="rect">
            <a:avLst/>
          </a:prstGeom>
        </p:spPr>
        <p:txBody>
          <a:bodyPr/>
          <a:lstStyle>
            <a:lvl1pPr>
              <a:defRPr sz="2800" b="1"/>
            </a:lvl1pPr>
          </a:lstStyle>
          <a:p>
            <a:pPr lvl="0"/>
            <a:r>
              <a:rPr lang="en-US" dirty="0" smtClean="0"/>
              <a:t>Chapter Title </a:t>
            </a:r>
            <a:endParaRPr lang="en-US" dirty="0"/>
          </a:p>
        </p:txBody>
      </p:sp>
      <p:sp>
        <p:nvSpPr>
          <p:cNvPr id="5"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610789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09488" y="289114"/>
            <a:ext cx="6017999" cy="534023"/>
          </a:xfrm>
        </p:spPr>
        <p:txBody>
          <a:bodyPr anchor="t">
            <a:normAutofit/>
          </a:bodyPr>
          <a:lstStyle>
            <a:lvl1pPr algn="l">
              <a:defRPr sz="2500" b="1"/>
            </a:lvl1pPr>
          </a:lstStyle>
          <a:p>
            <a:r>
              <a:rPr lang="en-GB" dirty="0" smtClean="0"/>
              <a:t>Click to edit Master title style</a:t>
            </a:r>
            <a:endParaRPr lang="en-US" dirty="0"/>
          </a:p>
        </p:txBody>
      </p:sp>
      <p:sp>
        <p:nvSpPr>
          <p:cNvPr id="3"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12671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object 5"/>
          <p:cNvSpPr/>
          <p:nvPr userDrawn="1"/>
        </p:nvSpPr>
        <p:spPr>
          <a:xfrm>
            <a:off x="462624" y="1289456"/>
            <a:ext cx="11430" cy="145415"/>
          </a:xfrm>
          <a:custGeom>
            <a:avLst/>
            <a:gdLst/>
            <a:ahLst/>
            <a:cxnLst/>
            <a:rect l="l" t="t" r="r" b="b"/>
            <a:pathLst>
              <a:path w="11429" h="145415">
                <a:moveTo>
                  <a:pt x="11176" y="0"/>
                </a:moveTo>
                <a:lnTo>
                  <a:pt x="6461" y="15412"/>
                </a:lnTo>
                <a:lnTo>
                  <a:pt x="2949" y="32200"/>
                </a:lnTo>
                <a:lnTo>
                  <a:pt x="756" y="50427"/>
                </a:lnTo>
                <a:lnTo>
                  <a:pt x="0" y="70154"/>
                </a:lnTo>
                <a:lnTo>
                  <a:pt x="0" y="144932"/>
                </a:lnTo>
              </a:path>
            </a:pathLst>
          </a:custGeom>
          <a:ln w="10833">
            <a:solidFill>
              <a:srgbClr val="000000"/>
            </a:solidFill>
          </a:ln>
        </p:spPr>
        <p:txBody>
          <a:bodyPr wrap="square" lIns="0" tIns="0" rIns="0" bIns="0" rtlCol="0"/>
          <a:lstStyle/>
          <a:p>
            <a:endParaRPr/>
          </a:p>
        </p:txBody>
      </p:sp>
      <p:sp>
        <p:nvSpPr>
          <p:cNvPr id="14" name="object 10"/>
          <p:cNvSpPr/>
          <p:nvPr userDrawn="1"/>
        </p:nvSpPr>
        <p:spPr>
          <a:xfrm>
            <a:off x="4318432" y="1289862"/>
            <a:ext cx="13970" cy="144780"/>
          </a:xfrm>
          <a:custGeom>
            <a:avLst/>
            <a:gdLst/>
            <a:ahLst/>
            <a:cxnLst/>
            <a:rect l="l" t="t" r="r" b="b"/>
            <a:pathLst>
              <a:path w="13970" h="144780">
                <a:moveTo>
                  <a:pt x="13766" y="144526"/>
                </a:moveTo>
                <a:lnTo>
                  <a:pt x="13766" y="69748"/>
                </a:lnTo>
                <a:lnTo>
                  <a:pt x="13551" y="50420"/>
                </a:lnTo>
                <a:lnTo>
                  <a:pt x="12045" y="36712"/>
                </a:lnTo>
                <a:lnTo>
                  <a:pt x="7958" y="22085"/>
                </a:lnTo>
                <a:lnTo>
                  <a:pt x="0" y="0"/>
                </a:lnTo>
              </a:path>
            </a:pathLst>
          </a:custGeom>
          <a:ln w="10833">
            <a:solidFill>
              <a:srgbClr val="000000"/>
            </a:solidFill>
          </a:ln>
        </p:spPr>
        <p:txBody>
          <a:bodyPr wrap="square" lIns="0" tIns="0" rIns="0" bIns="0" rtlCol="0"/>
          <a:lstStyle/>
          <a:p>
            <a:endParaRPr/>
          </a:p>
        </p:txBody>
      </p:sp>
      <p:sp>
        <p:nvSpPr>
          <p:cNvPr id="15" name="object 11"/>
          <p:cNvSpPr/>
          <p:nvPr userDrawn="1"/>
        </p:nvSpPr>
        <p:spPr>
          <a:xfrm>
            <a:off x="4079076" y="1179601"/>
            <a:ext cx="143510" cy="11430"/>
          </a:xfrm>
          <a:custGeom>
            <a:avLst/>
            <a:gdLst/>
            <a:ahLst/>
            <a:cxnLst/>
            <a:rect l="l" t="t" r="r" b="b"/>
            <a:pathLst>
              <a:path w="143510" h="11430">
                <a:moveTo>
                  <a:pt x="143268" y="11188"/>
                </a:moveTo>
                <a:lnTo>
                  <a:pt x="127856" y="6472"/>
                </a:lnTo>
                <a:lnTo>
                  <a:pt x="111067" y="2955"/>
                </a:lnTo>
                <a:lnTo>
                  <a:pt x="92840" y="758"/>
                </a:lnTo>
                <a:lnTo>
                  <a:pt x="73113" y="0"/>
                </a:lnTo>
                <a:lnTo>
                  <a:pt x="0" y="0"/>
                </a:lnTo>
              </a:path>
            </a:pathLst>
          </a:custGeom>
          <a:ln w="10833">
            <a:solidFill>
              <a:srgbClr val="000000"/>
            </a:solidFill>
          </a:ln>
        </p:spPr>
        <p:txBody>
          <a:bodyPr wrap="square" lIns="0" tIns="0" rIns="0" bIns="0" rtlCol="0"/>
          <a:lstStyle/>
          <a:p>
            <a:endParaRPr/>
          </a:p>
        </p:txBody>
      </p:sp>
      <p:sp>
        <p:nvSpPr>
          <p:cNvPr id="16" name="object 12"/>
          <p:cNvSpPr/>
          <p:nvPr userDrawn="1"/>
        </p:nvSpPr>
        <p:spPr>
          <a:xfrm>
            <a:off x="572872" y="1179601"/>
            <a:ext cx="142875" cy="13970"/>
          </a:xfrm>
          <a:custGeom>
            <a:avLst/>
            <a:gdLst/>
            <a:ahLst/>
            <a:cxnLst/>
            <a:rect l="l" t="t" r="r" b="b"/>
            <a:pathLst>
              <a:path w="142875" h="13969">
                <a:moveTo>
                  <a:pt x="142862" y="0"/>
                </a:moveTo>
                <a:lnTo>
                  <a:pt x="69748" y="0"/>
                </a:lnTo>
                <a:lnTo>
                  <a:pt x="50420" y="215"/>
                </a:lnTo>
                <a:lnTo>
                  <a:pt x="36712" y="1720"/>
                </a:lnTo>
                <a:lnTo>
                  <a:pt x="22085" y="5807"/>
                </a:lnTo>
                <a:lnTo>
                  <a:pt x="0" y="13766"/>
                </a:lnTo>
              </a:path>
            </a:pathLst>
          </a:custGeom>
          <a:ln w="10833">
            <a:solidFill>
              <a:srgbClr val="000000"/>
            </a:solidFill>
          </a:ln>
        </p:spPr>
        <p:txBody>
          <a:bodyPr wrap="square" lIns="0" tIns="0" rIns="0" bIns="0" rtlCol="0"/>
          <a:lstStyle/>
          <a:p>
            <a:endParaRPr/>
          </a:p>
        </p:txBody>
      </p:sp>
      <p:sp>
        <p:nvSpPr>
          <p:cNvPr id="20" name="object 16"/>
          <p:cNvSpPr/>
          <p:nvPr userDrawn="1"/>
        </p:nvSpPr>
        <p:spPr>
          <a:xfrm>
            <a:off x="4803897" y="1289456"/>
            <a:ext cx="11430" cy="145415"/>
          </a:xfrm>
          <a:custGeom>
            <a:avLst/>
            <a:gdLst/>
            <a:ahLst/>
            <a:cxnLst/>
            <a:rect l="l" t="t" r="r" b="b"/>
            <a:pathLst>
              <a:path w="11429" h="145415">
                <a:moveTo>
                  <a:pt x="11175" y="0"/>
                </a:moveTo>
                <a:lnTo>
                  <a:pt x="6461" y="15412"/>
                </a:lnTo>
                <a:lnTo>
                  <a:pt x="2949" y="32200"/>
                </a:lnTo>
                <a:lnTo>
                  <a:pt x="756" y="50427"/>
                </a:lnTo>
                <a:lnTo>
                  <a:pt x="0" y="70154"/>
                </a:lnTo>
                <a:lnTo>
                  <a:pt x="0" y="144932"/>
                </a:lnTo>
              </a:path>
            </a:pathLst>
          </a:custGeom>
          <a:ln w="10833">
            <a:solidFill>
              <a:srgbClr val="000000"/>
            </a:solidFill>
          </a:ln>
        </p:spPr>
        <p:txBody>
          <a:bodyPr wrap="square" lIns="0" tIns="0" rIns="0" bIns="0" rtlCol="0"/>
          <a:lstStyle/>
          <a:p>
            <a:endParaRPr/>
          </a:p>
        </p:txBody>
      </p:sp>
      <p:sp>
        <p:nvSpPr>
          <p:cNvPr id="25" name="object 21"/>
          <p:cNvSpPr/>
          <p:nvPr userDrawn="1"/>
        </p:nvSpPr>
        <p:spPr>
          <a:xfrm>
            <a:off x="8659705" y="1289862"/>
            <a:ext cx="13970" cy="144780"/>
          </a:xfrm>
          <a:custGeom>
            <a:avLst/>
            <a:gdLst/>
            <a:ahLst/>
            <a:cxnLst/>
            <a:rect l="l" t="t" r="r" b="b"/>
            <a:pathLst>
              <a:path w="13970" h="144780">
                <a:moveTo>
                  <a:pt x="13766" y="144526"/>
                </a:moveTo>
                <a:lnTo>
                  <a:pt x="13766" y="69748"/>
                </a:lnTo>
                <a:lnTo>
                  <a:pt x="13551" y="50420"/>
                </a:lnTo>
                <a:lnTo>
                  <a:pt x="12045" y="36712"/>
                </a:lnTo>
                <a:lnTo>
                  <a:pt x="7958" y="22085"/>
                </a:lnTo>
                <a:lnTo>
                  <a:pt x="0" y="0"/>
                </a:lnTo>
              </a:path>
            </a:pathLst>
          </a:custGeom>
          <a:ln w="10833">
            <a:solidFill>
              <a:srgbClr val="000000"/>
            </a:solidFill>
          </a:ln>
        </p:spPr>
        <p:txBody>
          <a:bodyPr wrap="square" lIns="0" tIns="0" rIns="0" bIns="0" rtlCol="0"/>
          <a:lstStyle/>
          <a:p>
            <a:endParaRPr/>
          </a:p>
        </p:txBody>
      </p:sp>
      <p:sp>
        <p:nvSpPr>
          <p:cNvPr id="26" name="object 22"/>
          <p:cNvSpPr/>
          <p:nvPr userDrawn="1"/>
        </p:nvSpPr>
        <p:spPr>
          <a:xfrm>
            <a:off x="8420348" y="1179601"/>
            <a:ext cx="143510" cy="11430"/>
          </a:xfrm>
          <a:custGeom>
            <a:avLst/>
            <a:gdLst/>
            <a:ahLst/>
            <a:cxnLst/>
            <a:rect l="l" t="t" r="r" b="b"/>
            <a:pathLst>
              <a:path w="143509" h="11430">
                <a:moveTo>
                  <a:pt x="143268" y="11188"/>
                </a:moveTo>
                <a:lnTo>
                  <a:pt x="127856" y="6472"/>
                </a:lnTo>
                <a:lnTo>
                  <a:pt x="111067" y="2955"/>
                </a:lnTo>
                <a:lnTo>
                  <a:pt x="92840" y="758"/>
                </a:lnTo>
                <a:lnTo>
                  <a:pt x="73113" y="0"/>
                </a:lnTo>
                <a:lnTo>
                  <a:pt x="0" y="0"/>
                </a:lnTo>
              </a:path>
            </a:pathLst>
          </a:custGeom>
          <a:ln w="10833">
            <a:solidFill>
              <a:srgbClr val="000000"/>
            </a:solidFill>
          </a:ln>
        </p:spPr>
        <p:txBody>
          <a:bodyPr wrap="square" lIns="0" tIns="0" rIns="0" bIns="0" rtlCol="0"/>
          <a:lstStyle/>
          <a:p>
            <a:endParaRPr/>
          </a:p>
        </p:txBody>
      </p:sp>
      <p:sp>
        <p:nvSpPr>
          <p:cNvPr id="27" name="object 23"/>
          <p:cNvSpPr/>
          <p:nvPr userDrawn="1"/>
        </p:nvSpPr>
        <p:spPr>
          <a:xfrm>
            <a:off x="4914145" y="1179601"/>
            <a:ext cx="142875" cy="13970"/>
          </a:xfrm>
          <a:custGeom>
            <a:avLst/>
            <a:gdLst/>
            <a:ahLst/>
            <a:cxnLst/>
            <a:rect l="l" t="t" r="r" b="b"/>
            <a:pathLst>
              <a:path w="142875" h="13969">
                <a:moveTo>
                  <a:pt x="142862" y="0"/>
                </a:moveTo>
                <a:lnTo>
                  <a:pt x="69748" y="0"/>
                </a:lnTo>
                <a:lnTo>
                  <a:pt x="50420" y="215"/>
                </a:lnTo>
                <a:lnTo>
                  <a:pt x="36712" y="1720"/>
                </a:lnTo>
                <a:lnTo>
                  <a:pt x="22085" y="5807"/>
                </a:lnTo>
                <a:lnTo>
                  <a:pt x="0" y="13766"/>
                </a:lnTo>
              </a:path>
            </a:pathLst>
          </a:custGeom>
          <a:ln w="10833">
            <a:solidFill>
              <a:srgbClr val="000000"/>
            </a:solidFill>
          </a:ln>
        </p:spPr>
        <p:txBody>
          <a:bodyPr wrap="square" lIns="0" tIns="0" rIns="0" bIns="0" rtlCol="0"/>
          <a:lstStyle/>
          <a:p>
            <a:endParaRPr/>
          </a:p>
        </p:txBody>
      </p:sp>
      <p:sp>
        <p:nvSpPr>
          <p:cNvPr id="28" name="object 24"/>
          <p:cNvSpPr/>
          <p:nvPr userDrawn="1"/>
        </p:nvSpPr>
        <p:spPr>
          <a:xfrm>
            <a:off x="457194" y="860075"/>
            <a:ext cx="3896360" cy="853440"/>
          </a:xfrm>
          <a:custGeom>
            <a:avLst/>
            <a:gdLst/>
            <a:ahLst/>
            <a:cxnLst/>
            <a:rect l="l" t="t" r="r" b="b"/>
            <a:pathLst>
              <a:path w="3896360" h="853439">
                <a:moveTo>
                  <a:pt x="3896245" y="0"/>
                </a:moveTo>
                <a:lnTo>
                  <a:pt x="2501" y="0"/>
                </a:lnTo>
                <a:lnTo>
                  <a:pt x="0" y="852995"/>
                </a:lnTo>
                <a:lnTo>
                  <a:pt x="210972" y="624090"/>
                </a:lnTo>
                <a:lnTo>
                  <a:pt x="3896245" y="624090"/>
                </a:lnTo>
                <a:lnTo>
                  <a:pt x="3896245" y="0"/>
                </a:lnTo>
                <a:close/>
              </a:path>
            </a:pathLst>
          </a:custGeom>
          <a:solidFill>
            <a:srgbClr val="8DC63F"/>
          </a:solidFill>
        </p:spPr>
        <p:txBody>
          <a:bodyPr wrap="square" lIns="0" tIns="0" rIns="0" bIns="0" rtlCol="0"/>
          <a:lstStyle/>
          <a:p>
            <a:endParaRPr/>
          </a:p>
        </p:txBody>
      </p:sp>
      <p:sp>
        <p:nvSpPr>
          <p:cNvPr id="29" name="object 25"/>
          <p:cNvSpPr/>
          <p:nvPr userDrawn="1"/>
        </p:nvSpPr>
        <p:spPr>
          <a:xfrm>
            <a:off x="4790552" y="860075"/>
            <a:ext cx="3896360" cy="853440"/>
          </a:xfrm>
          <a:custGeom>
            <a:avLst/>
            <a:gdLst/>
            <a:ahLst/>
            <a:cxnLst/>
            <a:rect l="l" t="t" r="r" b="b"/>
            <a:pathLst>
              <a:path w="3896359" h="853439">
                <a:moveTo>
                  <a:pt x="3896245" y="0"/>
                </a:moveTo>
                <a:lnTo>
                  <a:pt x="2501" y="0"/>
                </a:lnTo>
                <a:lnTo>
                  <a:pt x="0" y="852995"/>
                </a:lnTo>
                <a:lnTo>
                  <a:pt x="210972" y="624090"/>
                </a:lnTo>
                <a:lnTo>
                  <a:pt x="3896245" y="624090"/>
                </a:lnTo>
                <a:lnTo>
                  <a:pt x="3896245" y="0"/>
                </a:lnTo>
                <a:close/>
              </a:path>
            </a:pathLst>
          </a:custGeom>
          <a:solidFill>
            <a:srgbClr val="8DC63F"/>
          </a:solidFill>
        </p:spPr>
        <p:txBody>
          <a:bodyPr wrap="square" lIns="0" tIns="0" rIns="0" bIns="0" rtlCol="0"/>
          <a:lstStyle/>
          <a:p>
            <a:endParaRPr/>
          </a:p>
        </p:txBody>
      </p:sp>
      <p:sp>
        <p:nvSpPr>
          <p:cNvPr id="3" name="Text Placeholder 2"/>
          <p:cNvSpPr>
            <a:spLocks noGrp="1"/>
          </p:cNvSpPr>
          <p:nvPr>
            <p:ph type="body" sz="quarter" idx="10" hasCustomPrompt="1"/>
          </p:nvPr>
        </p:nvSpPr>
        <p:spPr>
          <a:xfrm>
            <a:off x="469900" y="860425"/>
            <a:ext cx="3848100" cy="574675"/>
          </a:xfrm>
          <a:prstGeom prst="rect">
            <a:avLst/>
          </a:prstGeom>
        </p:spPr>
        <p:txBody>
          <a:bodyPr/>
          <a:lstStyle>
            <a:lvl1pPr>
              <a:defRPr sz="2400" b="1">
                <a:solidFill>
                  <a:schemeClr val="bg1"/>
                </a:solidFill>
              </a:defRPr>
            </a:lvl1pPr>
          </a:lstStyle>
          <a:p>
            <a:pPr lvl="0"/>
            <a:r>
              <a:rPr lang="en-US" dirty="0" smtClean="0"/>
              <a:t>Image Title </a:t>
            </a:r>
            <a:endParaRPr lang="en-US" dirty="0"/>
          </a:p>
        </p:txBody>
      </p:sp>
      <p:sp>
        <p:nvSpPr>
          <p:cNvPr id="5" name="Picture Placeholder 4"/>
          <p:cNvSpPr>
            <a:spLocks noGrp="1"/>
          </p:cNvSpPr>
          <p:nvPr>
            <p:ph type="pic" sz="quarter" idx="11"/>
          </p:nvPr>
        </p:nvSpPr>
        <p:spPr>
          <a:xfrm>
            <a:off x="457194" y="1713515"/>
            <a:ext cx="3895725" cy="4203700"/>
          </a:xfrm>
          <a:prstGeom prst="rect">
            <a:avLst/>
          </a:prstGeom>
        </p:spPr>
        <p:txBody>
          <a:bodyPr/>
          <a:lstStyle/>
          <a:p>
            <a:endParaRPr lang="en-US" dirty="0"/>
          </a:p>
        </p:txBody>
      </p:sp>
      <p:sp>
        <p:nvSpPr>
          <p:cNvPr id="38" name="Picture Placeholder 4"/>
          <p:cNvSpPr>
            <a:spLocks noGrp="1"/>
          </p:cNvSpPr>
          <p:nvPr>
            <p:ph type="pic" sz="quarter" idx="12"/>
          </p:nvPr>
        </p:nvSpPr>
        <p:spPr>
          <a:xfrm>
            <a:off x="4790552" y="1700815"/>
            <a:ext cx="3895725" cy="4203700"/>
          </a:xfrm>
          <a:prstGeom prst="rect">
            <a:avLst/>
          </a:prstGeom>
        </p:spPr>
        <p:txBody>
          <a:bodyPr/>
          <a:lstStyle/>
          <a:p>
            <a:endParaRPr lang="en-US"/>
          </a:p>
        </p:txBody>
      </p:sp>
      <p:sp>
        <p:nvSpPr>
          <p:cNvPr id="40" name="Text Placeholder 39"/>
          <p:cNvSpPr>
            <a:spLocks noGrp="1"/>
          </p:cNvSpPr>
          <p:nvPr>
            <p:ph type="body" sz="quarter" idx="13" hasCustomPrompt="1"/>
          </p:nvPr>
        </p:nvSpPr>
        <p:spPr>
          <a:xfrm>
            <a:off x="4814888" y="860425"/>
            <a:ext cx="3676650" cy="574675"/>
          </a:xfrm>
          <a:prstGeom prst="rect">
            <a:avLst/>
          </a:prstGeom>
        </p:spPr>
        <p:txBody>
          <a:bodyPr/>
          <a:lstStyle>
            <a:lvl1pPr>
              <a:defRPr sz="2400" b="1">
                <a:solidFill>
                  <a:schemeClr val="bg1"/>
                </a:solidFill>
              </a:defRPr>
            </a:lvl1pPr>
          </a:lstStyle>
          <a:p>
            <a:pPr lvl="0"/>
            <a:r>
              <a:rPr lang="en-US" dirty="0" smtClean="0"/>
              <a:t>Image Title </a:t>
            </a:r>
            <a:endParaRPr lang="en-US" dirty="0"/>
          </a:p>
        </p:txBody>
      </p:sp>
      <p:sp>
        <p:nvSpPr>
          <p:cNvPr id="18"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schemeClr val="bg1">
                    <a:lumMod val="50000"/>
                  </a:schemeClr>
                </a:solidFill>
              </a:rPr>
              <a:pPr/>
              <a:t>‹#›</a:t>
            </a:fld>
            <a:endParaRPr lang="en-US" dirty="0">
              <a:solidFill>
                <a:schemeClr val="bg1">
                  <a:lumMod val="50000"/>
                </a:scheme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28" name="object 2"/>
          <p:cNvSpPr/>
          <p:nvPr userDrawn="1"/>
        </p:nvSpPr>
        <p:spPr>
          <a:xfrm>
            <a:off x="8116511" y="283937"/>
            <a:ext cx="264160" cy="346710"/>
          </a:xfrm>
          <a:custGeom>
            <a:avLst/>
            <a:gdLst/>
            <a:ahLst/>
            <a:cxnLst/>
            <a:rect l="l" t="t" r="r" b="b"/>
            <a:pathLst>
              <a:path w="264159" h="346709">
                <a:moveTo>
                  <a:pt x="28194" y="250037"/>
                </a:moveTo>
                <a:lnTo>
                  <a:pt x="0" y="265709"/>
                </a:lnTo>
                <a:lnTo>
                  <a:pt x="2401" y="269638"/>
                </a:lnTo>
                <a:lnTo>
                  <a:pt x="8945" y="278939"/>
                </a:lnTo>
                <a:lnTo>
                  <a:pt x="59028" y="323748"/>
                </a:lnTo>
                <a:lnTo>
                  <a:pt x="113517" y="343944"/>
                </a:lnTo>
                <a:lnTo>
                  <a:pt x="143052" y="346519"/>
                </a:lnTo>
                <a:lnTo>
                  <a:pt x="167668" y="344623"/>
                </a:lnTo>
                <a:lnTo>
                  <a:pt x="190711" y="339053"/>
                </a:lnTo>
                <a:lnTo>
                  <a:pt x="211641" y="329990"/>
                </a:lnTo>
                <a:lnTo>
                  <a:pt x="229920" y="317614"/>
                </a:lnTo>
                <a:lnTo>
                  <a:pt x="233182" y="314299"/>
                </a:lnTo>
                <a:lnTo>
                  <a:pt x="143052" y="314299"/>
                </a:lnTo>
                <a:lnTo>
                  <a:pt x="119395" y="312309"/>
                </a:lnTo>
                <a:lnTo>
                  <a:pt x="76158" y="296474"/>
                </a:lnTo>
                <a:lnTo>
                  <a:pt x="44240" y="270824"/>
                </a:lnTo>
                <a:lnTo>
                  <a:pt x="30004" y="252937"/>
                </a:lnTo>
                <a:lnTo>
                  <a:pt x="28194" y="250037"/>
                </a:lnTo>
                <a:close/>
              </a:path>
              <a:path w="264159" h="346709">
                <a:moveTo>
                  <a:pt x="134988" y="0"/>
                </a:moveTo>
                <a:lnTo>
                  <a:pt x="89131" y="5578"/>
                </a:lnTo>
                <a:lnTo>
                  <a:pt x="52362" y="21920"/>
                </a:lnTo>
                <a:lnTo>
                  <a:pt x="23847" y="53824"/>
                </a:lnTo>
                <a:lnTo>
                  <a:pt x="14097" y="96710"/>
                </a:lnTo>
                <a:lnTo>
                  <a:pt x="16708" y="117276"/>
                </a:lnTo>
                <a:lnTo>
                  <a:pt x="37489" y="150299"/>
                </a:lnTo>
                <a:lnTo>
                  <a:pt x="73014" y="170277"/>
                </a:lnTo>
                <a:lnTo>
                  <a:pt x="112300" y="181143"/>
                </a:lnTo>
                <a:lnTo>
                  <a:pt x="152451" y="189511"/>
                </a:lnTo>
                <a:lnTo>
                  <a:pt x="171600" y="194109"/>
                </a:lnTo>
                <a:lnTo>
                  <a:pt x="216936" y="214776"/>
                </a:lnTo>
                <a:lnTo>
                  <a:pt x="231686" y="249821"/>
                </a:lnTo>
                <a:lnTo>
                  <a:pt x="230189" y="261395"/>
                </a:lnTo>
                <a:lnTo>
                  <a:pt x="195602" y="302030"/>
                </a:lnTo>
                <a:lnTo>
                  <a:pt x="143052" y="314299"/>
                </a:lnTo>
                <a:lnTo>
                  <a:pt x="233182" y="314299"/>
                </a:lnTo>
                <a:lnTo>
                  <a:pt x="244351" y="302949"/>
                </a:lnTo>
                <a:lnTo>
                  <a:pt x="255025" y="286365"/>
                </a:lnTo>
                <a:lnTo>
                  <a:pt x="261646" y="268458"/>
                </a:lnTo>
                <a:lnTo>
                  <a:pt x="263918" y="249821"/>
                </a:lnTo>
                <a:lnTo>
                  <a:pt x="261179" y="227455"/>
                </a:lnTo>
                <a:lnTo>
                  <a:pt x="239374" y="191596"/>
                </a:lnTo>
                <a:lnTo>
                  <a:pt x="201944" y="169924"/>
                </a:lnTo>
                <a:lnTo>
                  <a:pt x="160677" y="158320"/>
                </a:lnTo>
                <a:lnTo>
                  <a:pt x="119950" y="149826"/>
                </a:lnTo>
                <a:lnTo>
                  <a:pt x="101752" y="145494"/>
                </a:lnTo>
                <a:lnTo>
                  <a:pt x="59647" y="126907"/>
                </a:lnTo>
                <a:lnTo>
                  <a:pt x="46355" y="96710"/>
                </a:lnTo>
                <a:lnTo>
                  <a:pt x="47875" y="81885"/>
                </a:lnTo>
                <a:lnTo>
                  <a:pt x="70535" y="48564"/>
                </a:lnTo>
                <a:lnTo>
                  <a:pt x="115916" y="33257"/>
                </a:lnTo>
                <a:lnTo>
                  <a:pt x="134988" y="32207"/>
                </a:lnTo>
                <a:lnTo>
                  <a:pt x="225160" y="32207"/>
                </a:lnTo>
                <a:lnTo>
                  <a:pt x="224802" y="31876"/>
                </a:lnTo>
                <a:lnTo>
                  <a:pt x="204793" y="18098"/>
                </a:lnTo>
                <a:lnTo>
                  <a:pt x="182943" y="8118"/>
                </a:lnTo>
                <a:lnTo>
                  <a:pt x="159569" y="2048"/>
                </a:lnTo>
                <a:lnTo>
                  <a:pt x="134988" y="0"/>
                </a:lnTo>
                <a:close/>
              </a:path>
              <a:path w="264159" h="346709">
                <a:moveTo>
                  <a:pt x="225160" y="32207"/>
                </a:moveTo>
                <a:lnTo>
                  <a:pt x="134988" y="32207"/>
                </a:lnTo>
                <a:lnTo>
                  <a:pt x="153805" y="33702"/>
                </a:lnTo>
                <a:lnTo>
                  <a:pt x="171521" y="38174"/>
                </a:lnTo>
                <a:lnTo>
                  <a:pt x="213199" y="64913"/>
                </a:lnTo>
                <a:lnTo>
                  <a:pt x="225756" y="80504"/>
                </a:lnTo>
                <a:lnTo>
                  <a:pt x="253733" y="64528"/>
                </a:lnTo>
                <a:lnTo>
                  <a:pt x="251456" y="60896"/>
                </a:lnTo>
                <a:lnTo>
                  <a:pt x="245983" y="53389"/>
                </a:lnTo>
                <a:lnTo>
                  <a:pt x="237152" y="43288"/>
                </a:lnTo>
                <a:lnTo>
                  <a:pt x="225160" y="32207"/>
                </a:lnTo>
                <a:close/>
              </a:path>
            </a:pathLst>
          </a:custGeom>
          <a:solidFill>
            <a:srgbClr val="231F20"/>
          </a:solidFill>
        </p:spPr>
        <p:txBody>
          <a:bodyPr wrap="square" lIns="0" tIns="0" rIns="0" bIns="0" rtlCol="0"/>
          <a:lstStyle/>
          <a:p>
            <a:endParaRPr/>
          </a:p>
        </p:txBody>
      </p:sp>
      <p:sp>
        <p:nvSpPr>
          <p:cNvPr id="29" name="object 3"/>
          <p:cNvSpPr/>
          <p:nvPr userDrawn="1"/>
        </p:nvSpPr>
        <p:spPr>
          <a:xfrm>
            <a:off x="7872730" y="308108"/>
            <a:ext cx="169545" cy="0"/>
          </a:xfrm>
          <a:custGeom>
            <a:avLst/>
            <a:gdLst/>
            <a:ahLst/>
            <a:cxnLst/>
            <a:rect l="l" t="t" r="r" b="b"/>
            <a:pathLst>
              <a:path w="169545">
                <a:moveTo>
                  <a:pt x="0" y="0"/>
                </a:moveTo>
                <a:lnTo>
                  <a:pt x="169240" y="0"/>
                </a:lnTo>
              </a:path>
            </a:pathLst>
          </a:custGeom>
          <a:ln w="32245">
            <a:solidFill>
              <a:srgbClr val="231F20"/>
            </a:solidFill>
          </a:ln>
        </p:spPr>
        <p:txBody>
          <a:bodyPr wrap="square" lIns="0" tIns="0" rIns="0" bIns="0" rtlCol="0"/>
          <a:lstStyle/>
          <a:p>
            <a:endParaRPr/>
          </a:p>
        </p:txBody>
      </p:sp>
      <p:sp>
        <p:nvSpPr>
          <p:cNvPr id="30" name="object 4"/>
          <p:cNvSpPr/>
          <p:nvPr userDrawn="1"/>
        </p:nvSpPr>
        <p:spPr>
          <a:xfrm>
            <a:off x="8460892" y="307930"/>
            <a:ext cx="226060" cy="0"/>
          </a:xfrm>
          <a:custGeom>
            <a:avLst/>
            <a:gdLst/>
            <a:ahLst/>
            <a:cxnLst/>
            <a:rect l="l" t="t" r="r" b="b"/>
            <a:pathLst>
              <a:path w="226059">
                <a:moveTo>
                  <a:pt x="0" y="0"/>
                </a:moveTo>
                <a:lnTo>
                  <a:pt x="225907" y="0"/>
                </a:lnTo>
              </a:path>
            </a:pathLst>
          </a:custGeom>
          <a:ln w="32270">
            <a:solidFill>
              <a:srgbClr val="231F20"/>
            </a:solidFill>
          </a:ln>
        </p:spPr>
        <p:txBody>
          <a:bodyPr wrap="square" lIns="0" tIns="0" rIns="0" bIns="0" rtlCol="0"/>
          <a:lstStyle/>
          <a:p>
            <a:endParaRPr/>
          </a:p>
        </p:txBody>
      </p:sp>
      <p:sp>
        <p:nvSpPr>
          <p:cNvPr id="31" name="object 5"/>
          <p:cNvSpPr/>
          <p:nvPr userDrawn="1"/>
        </p:nvSpPr>
        <p:spPr>
          <a:xfrm>
            <a:off x="8460892" y="420897"/>
            <a:ext cx="226060" cy="0"/>
          </a:xfrm>
          <a:custGeom>
            <a:avLst/>
            <a:gdLst/>
            <a:ahLst/>
            <a:cxnLst/>
            <a:rect l="l" t="t" r="r" b="b"/>
            <a:pathLst>
              <a:path w="226059">
                <a:moveTo>
                  <a:pt x="0" y="0"/>
                </a:moveTo>
                <a:lnTo>
                  <a:pt x="225907" y="0"/>
                </a:lnTo>
              </a:path>
            </a:pathLst>
          </a:custGeom>
          <a:ln w="32270">
            <a:solidFill>
              <a:srgbClr val="231F20"/>
            </a:solidFill>
          </a:ln>
        </p:spPr>
        <p:txBody>
          <a:bodyPr wrap="square" lIns="0" tIns="0" rIns="0" bIns="0" rtlCol="0"/>
          <a:lstStyle/>
          <a:p>
            <a:endParaRPr/>
          </a:p>
        </p:txBody>
      </p:sp>
      <p:sp>
        <p:nvSpPr>
          <p:cNvPr id="32" name="object 6"/>
          <p:cNvSpPr/>
          <p:nvPr userDrawn="1"/>
        </p:nvSpPr>
        <p:spPr>
          <a:xfrm>
            <a:off x="8460892" y="493502"/>
            <a:ext cx="226060" cy="0"/>
          </a:xfrm>
          <a:custGeom>
            <a:avLst/>
            <a:gdLst/>
            <a:ahLst/>
            <a:cxnLst/>
            <a:rect l="l" t="t" r="r" b="b"/>
            <a:pathLst>
              <a:path w="226059">
                <a:moveTo>
                  <a:pt x="0" y="0"/>
                </a:moveTo>
                <a:lnTo>
                  <a:pt x="225907" y="0"/>
                </a:lnTo>
              </a:path>
            </a:pathLst>
          </a:custGeom>
          <a:ln w="32270">
            <a:solidFill>
              <a:srgbClr val="231F20"/>
            </a:solidFill>
          </a:ln>
        </p:spPr>
        <p:txBody>
          <a:bodyPr wrap="square" lIns="0" tIns="0" rIns="0" bIns="0" rtlCol="0"/>
          <a:lstStyle/>
          <a:p>
            <a:endParaRPr/>
          </a:p>
        </p:txBody>
      </p:sp>
      <p:sp>
        <p:nvSpPr>
          <p:cNvPr id="33" name="object 7"/>
          <p:cNvSpPr/>
          <p:nvPr userDrawn="1"/>
        </p:nvSpPr>
        <p:spPr>
          <a:xfrm>
            <a:off x="8460892" y="606469"/>
            <a:ext cx="226060" cy="0"/>
          </a:xfrm>
          <a:custGeom>
            <a:avLst/>
            <a:gdLst/>
            <a:ahLst/>
            <a:cxnLst/>
            <a:rect l="l" t="t" r="r" b="b"/>
            <a:pathLst>
              <a:path w="226059">
                <a:moveTo>
                  <a:pt x="0" y="0"/>
                </a:moveTo>
                <a:lnTo>
                  <a:pt x="225907" y="0"/>
                </a:lnTo>
              </a:path>
            </a:pathLst>
          </a:custGeom>
          <a:ln w="32270">
            <a:solidFill>
              <a:srgbClr val="231F20"/>
            </a:solidFill>
          </a:ln>
        </p:spPr>
        <p:txBody>
          <a:bodyPr wrap="square" lIns="0" tIns="0" rIns="0" bIns="0" rtlCol="0"/>
          <a:lstStyle/>
          <a:p>
            <a:endParaRPr/>
          </a:p>
        </p:txBody>
      </p:sp>
      <p:sp>
        <p:nvSpPr>
          <p:cNvPr id="34" name="object 8"/>
          <p:cNvSpPr/>
          <p:nvPr userDrawn="1"/>
        </p:nvSpPr>
        <p:spPr>
          <a:xfrm>
            <a:off x="7792539" y="364519"/>
            <a:ext cx="249554" cy="266065"/>
          </a:xfrm>
          <a:custGeom>
            <a:avLst/>
            <a:gdLst/>
            <a:ahLst/>
            <a:cxnLst/>
            <a:rect l="l" t="t" r="r" b="b"/>
            <a:pathLst>
              <a:path w="249554" h="266065">
                <a:moveTo>
                  <a:pt x="31445" y="173697"/>
                </a:moveTo>
                <a:lnTo>
                  <a:pt x="0" y="180809"/>
                </a:lnTo>
                <a:lnTo>
                  <a:pt x="1306" y="185596"/>
                </a:lnTo>
                <a:lnTo>
                  <a:pt x="22466" y="223888"/>
                </a:lnTo>
                <a:lnTo>
                  <a:pt x="57973" y="252114"/>
                </a:lnTo>
                <a:lnTo>
                  <a:pt x="120484" y="265938"/>
                </a:lnTo>
                <a:lnTo>
                  <a:pt x="158036" y="261416"/>
                </a:lnTo>
                <a:lnTo>
                  <a:pt x="187023" y="249791"/>
                </a:lnTo>
                <a:lnTo>
                  <a:pt x="208442" y="233967"/>
                </a:lnTo>
                <a:lnTo>
                  <a:pt x="208659" y="233718"/>
                </a:lnTo>
                <a:lnTo>
                  <a:pt x="120484" y="233718"/>
                </a:lnTo>
                <a:lnTo>
                  <a:pt x="98381" y="231864"/>
                </a:lnTo>
                <a:lnTo>
                  <a:pt x="62132" y="217108"/>
                </a:lnTo>
                <a:lnTo>
                  <a:pt x="34955" y="183427"/>
                </a:lnTo>
                <a:lnTo>
                  <a:pt x="32251" y="176438"/>
                </a:lnTo>
                <a:lnTo>
                  <a:pt x="31445" y="173697"/>
                </a:lnTo>
                <a:close/>
              </a:path>
              <a:path w="249554" h="266065">
                <a:moveTo>
                  <a:pt x="249440" y="0"/>
                </a:moveTo>
                <a:lnTo>
                  <a:pt x="80200" y="0"/>
                </a:lnTo>
                <a:lnTo>
                  <a:pt x="80200" y="32245"/>
                </a:lnTo>
                <a:lnTo>
                  <a:pt x="217182" y="32245"/>
                </a:lnTo>
                <a:lnTo>
                  <a:pt x="217182" y="128943"/>
                </a:lnTo>
                <a:lnTo>
                  <a:pt x="204345" y="187383"/>
                </a:lnTo>
                <a:lnTo>
                  <a:pt x="174891" y="218725"/>
                </a:lnTo>
                <a:lnTo>
                  <a:pt x="142409" y="231370"/>
                </a:lnTo>
                <a:lnTo>
                  <a:pt x="120484" y="233718"/>
                </a:lnTo>
                <a:lnTo>
                  <a:pt x="208659" y="233718"/>
                </a:lnTo>
                <a:lnTo>
                  <a:pt x="234379" y="197774"/>
                </a:lnTo>
                <a:lnTo>
                  <a:pt x="247689" y="153057"/>
                </a:lnTo>
                <a:lnTo>
                  <a:pt x="249440" y="128943"/>
                </a:lnTo>
                <a:lnTo>
                  <a:pt x="249440" y="0"/>
                </a:lnTo>
                <a:close/>
              </a:path>
            </a:pathLst>
          </a:custGeom>
          <a:solidFill>
            <a:srgbClr val="231F20"/>
          </a:solidFill>
        </p:spPr>
        <p:txBody>
          <a:bodyPr wrap="square" lIns="0" tIns="0" rIns="0" bIns="0" rtlCol="0"/>
          <a:lstStyle/>
          <a:p>
            <a:endParaRPr/>
          </a:p>
        </p:txBody>
      </p:sp>
      <p:sp>
        <p:nvSpPr>
          <p:cNvPr id="35" name="object 9"/>
          <p:cNvSpPr/>
          <p:nvPr userDrawn="1"/>
        </p:nvSpPr>
        <p:spPr>
          <a:xfrm>
            <a:off x="3124" y="460914"/>
            <a:ext cx="7652384" cy="0"/>
          </a:xfrm>
          <a:custGeom>
            <a:avLst/>
            <a:gdLst/>
            <a:ahLst/>
            <a:cxnLst/>
            <a:rect l="l" t="t" r="r" b="b"/>
            <a:pathLst>
              <a:path w="7652384">
                <a:moveTo>
                  <a:pt x="0" y="0"/>
                </a:moveTo>
                <a:lnTo>
                  <a:pt x="7652372" y="0"/>
                </a:lnTo>
              </a:path>
            </a:pathLst>
          </a:custGeom>
          <a:ln w="48856">
            <a:solidFill>
              <a:srgbClr val="8DC63F"/>
            </a:solidFill>
          </a:ln>
        </p:spPr>
        <p:txBody>
          <a:bodyPr wrap="square" lIns="0" tIns="0" rIns="0" bIns="0" rtlCol="0"/>
          <a:lstStyle/>
          <a:p>
            <a:endParaRPr/>
          </a:p>
        </p:txBody>
      </p: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5262" y="5994400"/>
            <a:ext cx="2506657" cy="1192241"/>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152400"/>
            <a:ext cx="8305800" cy="3950489"/>
          </a:xfrm>
          <a:prstGeom prst="rect">
            <a:avLst/>
          </a:prstGeom>
        </p:spPr>
      </p:pic>
      <p:sp>
        <p:nvSpPr>
          <p:cNvPr id="19" name="object 80"/>
          <p:cNvSpPr/>
          <p:nvPr userDrawn="1"/>
        </p:nvSpPr>
        <p:spPr>
          <a:xfrm>
            <a:off x="2816567" y="3686454"/>
            <a:ext cx="322580" cy="1673860"/>
          </a:xfrm>
          <a:custGeom>
            <a:avLst/>
            <a:gdLst/>
            <a:ahLst/>
            <a:cxnLst/>
            <a:rect l="l" t="t" r="r" b="b"/>
            <a:pathLst>
              <a:path w="322580" h="1673860">
                <a:moveTo>
                  <a:pt x="0" y="1673847"/>
                </a:moveTo>
                <a:lnTo>
                  <a:pt x="322325" y="1673847"/>
                </a:lnTo>
                <a:lnTo>
                  <a:pt x="322325" y="0"/>
                </a:lnTo>
                <a:lnTo>
                  <a:pt x="0" y="0"/>
                </a:lnTo>
                <a:lnTo>
                  <a:pt x="0" y="1673847"/>
                </a:lnTo>
                <a:close/>
              </a:path>
            </a:pathLst>
          </a:custGeom>
          <a:solidFill>
            <a:srgbClr val="010202"/>
          </a:solidFill>
        </p:spPr>
        <p:txBody>
          <a:bodyPr wrap="square" lIns="0" tIns="0" rIns="0" bIns="0" rtlCol="0"/>
          <a:lstStyle/>
          <a:p>
            <a:endParaRPr/>
          </a:p>
        </p:txBody>
      </p:sp>
      <p:sp>
        <p:nvSpPr>
          <p:cNvPr id="20" name="object 81"/>
          <p:cNvSpPr/>
          <p:nvPr userDrawn="1"/>
        </p:nvSpPr>
        <p:spPr>
          <a:xfrm>
            <a:off x="2339695" y="4040771"/>
            <a:ext cx="322580" cy="1319530"/>
          </a:xfrm>
          <a:custGeom>
            <a:avLst/>
            <a:gdLst/>
            <a:ahLst/>
            <a:cxnLst/>
            <a:rect l="l" t="t" r="r" b="b"/>
            <a:pathLst>
              <a:path w="322580" h="1319529">
                <a:moveTo>
                  <a:pt x="0" y="1319530"/>
                </a:moveTo>
                <a:lnTo>
                  <a:pt x="322376" y="1319530"/>
                </a:lnTo>
                <a:lnTo>
                  <a:pt x="322376" y="0"/>
                </a:lnTo>
                <a:lnTo>
                  <a:pt x="0" y="0"/>
                </a:lnTo>
                <a:lnTo>
                  <a:pt x="0" y="1319530"/>
                </a:lnTo>
                <a:close/>
              </a:path>
            </a:pathLst>
          </a:custGeom>
          <a:solidFill>
            <a:srgbClr val="97CA3D"/>
          </a:solidFill>
        </p:spPr>
        <p:txBody>
          <a:bodyPr wrap="square" lIns="0" tIns="0" rIns="0" bIns="0" rtlCol="0"/>
          <a:lstStyle/>
          <a:p>
            <a:endParaRPr/>
          </a:p>
        </p:txBody>
      </p:sp>
      <p:sp>
        <p:nvSpPr>
          <p:cNvPr id="21" name="object 82"/>
          <p:cNvSpPr/>
          <p:nvPr userDrawn="1"/>
        </p:nvSpPr>
        <p:spPr>
          <a:xfrm>
            <a:off x="1862823" y="4297349"/>
            <a:ext cx="322580" cy="1062990"/>
          </a:xfrm>
          <a:custGeom>
            <a:avLst/>
            <a:gdLst/>
            <a:ahLst/>
            <a:cxnLst/>
            <a:rect l="l" t="t" r="r" b="b"/>
            <a:pathLst>
              <a:path w="322580" h="1062989">
                <a:moveTo>
                  <a:pt x="0" y="1062951"/>
                </a:moveTo>
                <a:lnTo>
                  <a:pt x="322376" y="1062951"/>
                </a:lnTo>
                <a:lnTo>
                  <a:pt x="322376" y="0"/>
                </a:lnTo>
                <a:lnTo>
                  <a:pt x="0" y="0"/>
                </a:lnTo>
                <a:lnTo>
                  <a:pt x="0" y="1062951"/>
                </a:lnTo>
                <a:close/>
              </a:path>
            </a:pathLst>
          </a:custGeom>
          <a:solidFill>
            <a:srgbClr val="010202"/>
          </a:solidFill>
        </p:spPr>
        <p:txBody>
          <a:bodyPr wrap="square" lIns="0" tIns="0" rIns="0" bIns="0" rtlCol="0"/>
          <a:lstStyle/>
          <a:p>
            <a:endParaRPr/>
          </a:p>
        </p:txBody>
      </p:sp>
      <p:sp>
        <p:nvSpPr>
          <p:cNvPr id="22" name="object 83"/>
          <p:cNvSpPr/>
          <p:nvPr userDrawn="1"/>
        </p:nvSpPr>
        <p:spPr>
          <a:xfrm>
            <a:off x="1386001" y="4529480"/>
            <a:ext cx="322580" cy="831215"/>
          </a:xfrm>
          <a:custGeom>
            <a:avLst/>
            <a:gdLst/>
            <a:ahLst/>
            <a:cxnLst/>
            <a:rect l="l" t="t" r="r" b="b"/>
            <a:pathLst>
              <a:path w="322580" h="831214">
                <a:moveTo>
                  <a:pt x="0" y="830821"/>
                </a:moveTo>
                <a:lnTo>
                  <a:pt x="322376" y="830821"/>
                </a:lnTo>
                <a:lnTo>
                  <a:pt x="322376" y="0"/>
                </a:lnTo>
                <a:lnTo>
                  <a:pt x="0" y="0"/>
                </a:lnTo>
                <a:lnTo>
                  <a:pt x="0" y="830821"/>
                </a:lnTo>
                <a:close/>
              </a:path>
            </a:pathLst>
          </a:custGeom>
          <a:solidFill>
            <a:srgbClr val="010202"/>
          </a:solidFill>
        </p:spPr>
        <p:txBody>
          <a:bodyPr wrap="square" lIns="0" tIns="0" rIns="0" bIns="0" rtlCol="0"/>
          <a:lstStyle/>
          <a:p>
            <a:endParaRPr/>
          </a:p>
        </p:txBody>
      </p:sp>
      <p:sp>
        <p:nvSpPr>
          <p:cNvPr id="23" name="object 84"/>
          <p:cNvSpPr/>
          <p:nvPr userDrawn="1"/>
        </p:nvSpPr>
        <p:spPr>
          <a:xfrm>
            <a:off x="4484928" y="3391725"/>
            <a:ext cx="179705" cy="933450"/>
          </a:xfrm>
          <a:custGeom>
            <a:avLst/>
            <a:gdLst/>
            <a:ahLst/>
            <a:cxnLst/>
            <a:rect l="l" t="t" r="r" b="b"/>
            <a:pathLst>
              <a:path w="179704" h="933450">
                <a:moveTo>
                  <a:pt x="0" y="933195"/>
                </a:moveTo>
                <a:lnTo>
                  <a:pt x="179704" y="933195"/>
                </a:lnTo>
                <a:lnTo>
                  <a:pt x="179704" y="0"/>
                </a:lnTo>
                <a:lnTo>
                  <a:pt x="0" y="0"/>
                </a:lnTo>
                <a:lnTo>
                  <a:pt x="0" y="933195"/>
                </a:lnTo>
                <a:close/>
              </a:path>
            </a:pathLst>
          </a:custGeom>
          <a:solidFill>
            <a:srgbClr val="010202"/>
          </a:solidFill>
        </p:spPr>
        <p:txBody>
          <a:bodyPr wrap="square" lIns="0" tIns="0" rIns="0" bIns="0" rtlCol="0"/>
          <a:lstStyle/>
          <a:p>
            <a:endParaRPr/>
          </a:p>
        </p:txBody>
      </p:sp>
      <p:sp>
        <p:nvSpPr>
          <p:cNvPr id="24" name="object 85"/>
          <p:cNvSpPr/>
          <p:nvPr userDrawn="1"/>
        </p:nvSpPr>
        <p:spPr>
          <a:xfrm>
            <a:off x="4219066" y="3589261"/>
            <a:ext cx="180340" cy="735965"/>
          </a:xfrm>
          <a:custGeom>
            <a:avLst/>
            <a:gdLst/>
            <a:ahLst/>
            <a:cxnLst/>
            <a:rect l="l" t="t" r="r" b="b"/>
            <a:pathLst>
              <a:path w="180339" h="735964">
                <a:moveTo>
                  <a:pt x="0" y="735660"/>
                </a:moveTo>
                <a:lnTo>
                  <a:pt x="179730" y="735660"/>
                </a:lnTo>
                <a:lnTo>
                  <a:pt x="179730" y="0"/>
                </a:lnTo>
                <a:lnTo>
                  <a:pt x="0" y="0"/>
                </a:lnTo>
                <a:lnTo>
                  <a:pt x="0" y="735660"/>
                </a:lnTo>
                <a:close/>
              </a:path>
            </a:pathLst>
          </a:custGeom>
          <a:solidFill>
            <a:srgbClr val="97CA3D"/>
          </a:solidFill>
        </p:spPr>
        <p:txBody>
          <a:bodyPr wrap="square" lIns="0" tIns="0" rIns="0" bIns="0" rtlCol="0"/>
          <a:lstStyle/>
          <a:p>
            <a:endParaRPr/>
          </a:p>
        </p:txBody>
      </p:sp>
      <p:sp>
        <p:nvSpPr>
          <p:cNvPr id="25" name="object 86"/>
          <p:cNvSpPr/>
          <p:nvPr userDrawn="1"/>
        </p:nvSpPr>
        <p:spPr>
          <a:xfrm>
            <a:off x="3953205" y="3732314"/>
            <a:ext cx="180340" cy="593090"/>
          </a:xfrm>
          <a:custGeom>
            <a:avLst/>
            <a:gdLst/>
            <a:ahLst/>
            <a:cxnLst/>
            <a:rect l="l" t="t" r="r" b="b"/>
            <a:pathLst>
              <a:path w="180339" h="593089">
                <a:moveTo>
                  <a:pt x="0" y="592607"/>
                </a:moveTo>
                <a:lnTo>
                  <a:pt x="179730" y="592607"/>
                </a:lnTo>
                <a:lnTo>
                  <a:pt x="179730" y="0"/>
                </a:lnTo>
                <a:lnTo>
                  <a:pt x="0" y="0"/>
                </a:lnTo>
                <a:lnTo>
                  <a:pt x="0" y="592607"/>
                </a:lnTo>
                <a:close/>
              </a:path>
            </a:pathLst>
          </a:custGeom>
          <a:solidFill>
            <a:srgbClr val="010202"/>
          </a:solidFill>
        </p:spPr>
        <p:txBody>
          <a:bodyPr wrap="square" lIns="0" tIns="0" rIns="0" bIns="0" rtlCol="0"/>
          <a:lstStyle/>
          <a:p>
            <a:endParaRPr/>
          </a:p>
        </p:txBody>
      </p:sp>
      <p:sp>
        <p:nvSpPr>
          <p:cNvPr id="26" name="object 87"/>
          <p:cNvSpPr/>
          <p:nvPr userDrawn="1"/>
        </p:nvSpPr>
        <p:spPr>
          <a:xfrm>
            <a:off x="3687368" y="3861727"/>
            <a:ext cx="180340" cy="463550"/>
          </a:xfrm>
          <a:custGeom>
            <a:avLst/>
            <a:gdLst/>
            <a:ahLst/>
            <a:cxnLst/>
            <a:rect l="l" t="t" r="r" b="b"/>
            <a:pathLst>
              <a:path w="180339" h="463550">
                <a:moveTo>
                  <a:pt x="0" y="463194"/>
                </a:moveTo>
                <a:lnTo>
                  <a:pt x="179730" y="463194"/>
                </a:lnTo>
                <a:lnTo>
                  <a:pt x="179730" y="0"/>
                </a:lnTo>
                <a:lnTo>
                  <a:pt x="0" y="0"/>
                </a:lnTo>
                <a:lnTo>
                  <a:pt x="0" y="463194"/>
                </a:lnTo>
                <a:close/>
              </a:path>
            </a:pathLst>
          </a:custGeom>
          <a:solidFill>
            <a:srgbClr val="010202"/>
          </a:solidFill>
        </p:spPr>
        <p:txBody>
          <a:bodyPr wrap="square" lIns="0" tIns="0" rIns="0" bIns="0" rtlCol="0"/>
          <a:lstStyle/>
          <a:p>
            <a:endParaRPr/>
          </a:p>
        </p:txBody>
      </p:sp>
      <p:sp>
        <p:nvSpPr>
          <p:cNvPr id="37" name="Text Placeholder 2"/>
          <p:cNvSpPr>
            <a:spLocks noGrp="1"/>
          </p:cNvSpPr>
          <p:nvPr>
            <p:ph type="body" sz="quarter" idx="10" hasCustomPrompt="1"/>
          </p:nvPr>
        </p:nvSpPr>
        <p:spPr>
          <a:xfrm>
            <a:off x="6019800" y="1143000"/>
            <a:ext cx="2514600" cy="533400"/>
          </a:xfrm>
          <a:prstGeom prst="rect">
            <a:avLst/>
          </a:prstGeom>
        </p:spPr>
        <p:txBody>
          <a:bodyPr/>
          <a:lstStyle>
            <a:lvl1pPr>
              <a:defRPr sz="2800" b="1"/>
            </a:lvl1pPr>
          </a:lstStyle>
          <a:p>
            <a:pPr lvl="0"/>
            <a:r>
              <a:rPr lang="en-US" dirty="0" smtClean="0"/>
              <a:t>Chapter Title </a:t>
            </a:r>
            <a:endParaRPr lang="en-US" dirty="0"/>
          </a:p>
        </p:txBody>
      </p:sp>
      <p:sp>
        <p:nvSpPr>
          <p:cNvPr id="38" name="Text Placeholder 37"/>
          <p:cNvSpPr>
            <a:spLocks noGrp="1"/>
          </p:cNvSpPr>
          <p:nvPr>
            <p:ph type="body" sz="quarter" idx="11" hasCustomPrompt="1"/>
          </p:nvPr>
        </p:nvSpPr>
        <p:spPr>
          <a:xfrm>
            <a:off x="5181600" y="2860675"/>
            <a:ext cx="3505200" cy="2928938"/>
          </a:xfrm>
          <a:prstGeom prst="rect">
            <a:avLst/>
          </a:prstGeom>
        </p:spPr>
        <p:txBody>
          <a:bodyPr/>
          <a:lstStyle>
            <a:lvl1pPr>
              <a:defRPr/>
            </a:lvl1pPr>
          </a:lstStyle>
          <a:p>
            <a:pPr lvl="0"/>
            <a:r>
              <a:rPr lang="en-US" dirty="0" smtClean="0"/>
              <a:t>Text </a:t>
            </a:r>
            <a:endParaRPr lang="en-US" dirty="0"/>
          </a:p>
        </p:txBody>
      </p:sp>
      <p:sp>
        <p:nvSpPr>
          <p:cNvPr id="39"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schemeClr val="bg1">
                    <a:lumMod val="50000"/>
                  </a:schemeClr>
                </a:solidFill>
              </a:rPr>
              <a:pPr/>
              <a:t>‹#›</a:t>
            </a:fld>
            <a:endParaRPr lang="en-US" dirty="0">
              <a:solidFill>
                <a:schemeClr val="bg1">
                  <a:lumMod val="50000"/>
                </a:scheme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object 11"/>
          <p:cNvSpPr/>
          <p:nvPr userDrawn="1"/>
        </p:nvSpPr>
        <p:spPr>
          <a:xfrm>
            <a:off x="3124" y="460914"/>
            <a:ext cx="7652384" cy="0"/>
          </a:xfrm>
          <a:custGeom>
            <a:avLst/>
            <a:gdLst/>
            <a:ahLst/>
            <a:cxnLst/>
            <a:rect l="l" t="t" r="r" b="b"/>
            <a:pathLst>
              <a:path w="7652384">
                <a:moveTo>
                  <a:pt x="0" y="0"/>
                </a:moveTo>
                <a:lnTo>
                  <a:pt x="7652372" y="0"/>
                </a:lnTo>
              </a:path>
            </a:pathLst>
          </a:custGeom>
          <a:ln w="48856">
            <a:solidFill>
              <a:srgbClr val="8DC63F"/>
            </a:solidFill>
          </a:ln>
        </p:spPr>
        <p:txBody>
          <a:bodyPr wrap="square" lIns="0" tIns="0" rIns="0" bIns="0" rtlCol="0"/>
          <a:lstStyle/>
          <a:p>
            <a:endParaRPr/>
          </a:p>
        </p:txBody>
      </p:sp>
      <p:sp>
        <p:nvSpPr>
          <p:cNvPr id="26" name="object 61"/>
          <p:cNvSpPr/>
          <p:nvPr userDrawn="1"/>
        </p:nvSpPr>
        <p:spPr>
          <a:xfrm>
            <a:off x="0" y="457784"/>
            <a:ext cx="7652384" cy="0"/>
          </a:xfrm>
          <a:custGeom>
            <a:avLst/>
            <a:gdLst/>
            <a:ahLst/>
            <a:cxnLst/>
            <a:rect l="l" t="t" r="r" b="b"/>
            <a:pathLst>
              <a:path w="7652384">
                <a:moveTo>
                  <a:pt x="0" y="0"/>
                </a:moveTo>
                <a:lnTo>
                  <a:pt x="7652372" y="0"/>
                </a:lnTo>
              </a:path>
            </a:pathLst>
          </a:custGeom>
          <a:ln w="48856">
            <a:solidFill>
              <a:srgbClr val="8DC63F"/>
            </a:solidFill>
          </a:ln>
        </p:spPr>
        <p:txBody>
          <a:bodyPr wrap="square" lIns="0" tIns="0" rIns="0" bIns="0" rtlCol="0"/>
          <a:lstStyle/>
          <a:p>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9144000" cy="6858000"/>
          </a:xfrm>
          <a:prstGeom prst="rect">
            <a:avLst/>
          </a:prstGeom>
        </p:spPr>
      </p:pic>
      <p:pic>
        <p:nvPicPr>
          <p:cNvPr id="29" name="Picture 28" descr="Line-and-logo_intro-slide_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502" y="540670"/>
            <a:ext cx="8099996" cy="499692"/>
          </a:xfrm>
          <a:prstGeom prst="rect">
            <a:avLst/>
          </a:prstGeom>
        </p:spPr>
      </p:pic>
      <p:sp>
        <p:nvSpPr>
          <p:cNvPr id="28" name="Slide Number Placeholder 3"/>
          <p:cNvSpPr txBox="1">
            <a:spLocks/>
          </p:cNvSpPr>
          <p:nvPr userDrawn="1"/>
        </p:nvSpPr>
        <p:spPr>
          <a:xfrm>
            <a:off x="0" y="648274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schemeClr val="bg1">
                    <a:lumMod val="50000"/>
                  </a:schemeClr>
                </a:solidFill>
              </a:rPr>
              <a:pPr/>
              <a:t>‹#›</a:t>
            </a:fld>
            <a:endParaRPr lang="en-US" dirty="0">
              <a:solidFill>
                <a:schemeClr val="bg1">
                  <a:lumMod val="50000"/>
                </a:schemeClr>
              </a:solidFill>
            </a:endParaRPr>
          </a:p>
        </p:txBody>
      </p:sp>
      <p:pic>
        <p:nvPicPr>
          <p:cNvPr id="30" name="Picture 2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0400" y="5943600"/>
            <a:ext cx="2506657" cy="1192241"/>
          </a:xfrm>
          <a:prstGeom prst="rect">
            <a:avLst/>
          </a:prstGeom>
        </p:spPr>
      </p:pic>
    </p:spTree>
    <p:extLst>
      <p:ext uri="{BB962C8B-B14F-4D97-AF65-F5344CB8AC3E}">
        <p14:creationId xmlns:p14="http://schemas.microsoft.com/office/powerpoint/2010/main" val="396439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0000"/>
            <a:ext cx="5760000" cy="531000"/>
          </a:xfrm>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schemeClr val="bg1">
                    <a:lumMod val="50000"/>
                  </a:schemeClr>
                </a:solidFill>
              </a:rPr>
              <a:pPr/>
              <a:t>‹#›</a:t>
            </a:fld>
            <a:endParaRPr lang="en-US" dirty="0">
              <a:solidFill>
                <a:schemeClr val="bg1">
                  <a:lumMod val="50000"/>
                </a:schemeClr>
              </a:solidFill>
            </a:endParaRPr>
          </a:p>
        </p:txBody>
      </p:sp>
    </p:spTree>
    <p:extLst>
      <p:ext uri="{BB962C8B-B14F-4D97-AF65-F5344CB8AC3E}">
        <p14:creationId xmlns:p14="http://schemas.microsoft.com/office/powerpoint/2010/main" val="361191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67544" y="332656"/>
            <a:ext cx="6017999" cy="534023"/>
          </a:xfrm>
        </p:spPr>
        <p:txBody>
          <a:bodyPr anchor="t">
            <a:normAutofit/>
          </a:bodyPr>
          <a:lstStyle>
            <a:lvl1pPr algn="l">
              <a:defRPr sz="2500" b="1"/>
            </a:lvl1pPr>
          </a:lstStyle>
          <a:p>
            <a:r>
              <a:rPr lang="en-GB" dirty="0" smtClean="0"/>
              <a:t>Click to edit Master title style</a:t>
            </a:r>
            <a:endParaRPr lang="en-US" dirty="0"/>
          </a:p>
        </p:txBody>
      </p:sp>
      <p:sp>
        <p:nvSpPr>
          <p:cNvPr id="3"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schemeClr val="bg1">
                    <a:lumMod val="50000"/>
                  </a:schemeClr>
                </a:solidFill>
              </a:rPr>
              <a:pPr/>
              <a:t>‹#›</a:t>
            </a:fld>
            <a:endParaRPr lang="en-US" dirty="0">
              <a:solidFill>
                <a:schemeClr val="bg1">
                  <a:lumMod val="50000"/>
                </a:schemeClr>
              </a:solidFill>
            </a:endParaRPr>
          </a:p>
        </p:txBody>
      </p:sp>
    </p:spTree>
    <p:extLst>
      <p:ext uri="{BB962C8B-B14F-4D97-AF65-F5344CB8AC3E}">
        <p14:creationId xmlns:p14="http://schemas.microsoft.com/office/powerpoint/2010/main" val="393746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44"/>
            <a:ext cx="5760000" cy="531000"/>
          </a:xfrm>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459348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9.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7.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object 2"/>
          <p:cNvSpPr/>
          <p:nvPr userDrawn="1"/>
        </p:nvSpPr>
        <p:spPr>
          <a:xfrm>
            <a:off x="8116511" y="283937"/>
            <a:ext cx="264160" cy="346710"/>
          </a:xfrm>
          <a:custGeom>
            <a:avLst/>
            <a:gdLst/>
            <a:ahLst/>
            <a:cxnLst/>
            <a:rect l="l" t="t" r="r" b="b"/>
            <a:pathLst>
              <a:path w="264159" h="346709">
                <a:moveTo>
                  <a:pt x="28194" y="250037"/>
                </a:moveTo>
                <a:lnTo>
                  <a:pt x="0" y="265709"/>
                </a:lnTo>
                <a:lnTo>
                  <a:pt x="2401" y="269638"/>
                </a:lnTo>
                <a:lnTo>
                  <a:pt x="8945" y="278939"/>
                </a:lnTo>
                <a:lnTo>
                  <a:pt x="59028" y="323748"/>
                </a:lnTo>
                <a:lnTo>
                  <a:pt x="113517" y="343944"/>
                </a:lnTo>
                <a:lnTo>
                  <a:pt x="143052" y="346519"/>
                </a:lnTo>
                <a:lnTo>
                  <a:pt x="167668" y="344623"/>
                </a:lnTo>
                <a:lnTo>
                  <a:pt x="190711" y="339053"/>
                </a:lnTo>
                <a:lnTo>
                  <a:pt x="211641" y="329990"/>
                </a:lnTo>
                <a:lnTo>
                  <a:pt x="229920" y="317614"/>
                </a:lnTo>
                <a:lnTo>
                  <a:pt x="233182" y="314299"/>
                </a:lnTo>
                <a:lnTo>
                  <a:pt x="143052" y="314299"/>
                </a:lnTo>
                <a:lnTo>
                  <a:pt x="119395" y="312309"/>
                </a:lnTo>
                <a:lnTo>
                  <a:pt x="76158" y="296474"/>
                </a:lnTo>
                <a:lnTo>
                  <a:pt x="44240" y="270824"/>
                </a:lnTo>
                <a:lnTo>
                  <a:pt x="30004" y="252937"/>
                </a:lnTo>
                <a:lnTo>
                  <a:pt x="28194" y="250037"/>
                </a:lnTo>
                <a:close/>
              </a:path>
              <a:path w="264159" h="346709">
                <a:moveTo>
                  <a:pt x="134988" y="0"/>
                </a:moveTo>
                <a:lnTo>
                  <a:pt x="89131" y="5578"/>
                </a:lnTo>
                <a:lnTo>
                  <a:pt x="52362" y="21920"/>
                </a:lnTo>
                <a:lnTo>
                  <a:pt x="23847" y="53824"/>
                </a:lnTo>
                <a:lnTo>
                  <a:pt x="14097" y="96710"/>
                </a:lnTo>
                <a:lnTo>
                  <a:pt x="16708" y="117276"/>
                </a:lnTo>
                <a:lnTo>
                  <a:pt x="37489" y="150299"/>
                </a:lnTo>
                <a:lnTo>
                  <a:pt x="73014" y="170277"/>
                </a:lnTo>
                <a:lnTo>
                  <a:pt x="112300" y="181143"/>
                </a:lnTo>
                <a:lnTo>
                  <a:pt x="152451" y="189511"/>
                </a:lnTo>
                <a:lnTo>
                  <a:pt x="171600" y="194109"/>
                </a:lnTo>
                <a:lnTo>
                  <a:pt x="216936" y="214776"/>
                </a:lnTo>
                <a:lnTo>
                  <a:pt x="231686" y="249821"/>
                </a:lnTo>
                <a:lnTo>
                  <a:pt x="230189" y="261395"/>
                </a:lnTo>
                <a:lnTo>
                  <a:pt x="195602" y="302030"/>
                </a:lnTo>
                <a:lnTo>
                  <a:pt x="143052" y="314299"/>
                </a:lnTo>
                <a:lnTo>
                  <a:pt x="233182" y="314299"/>
                </a:lnTo>
                <a:lnTo>
                  <a:pt x="244351" y="302949"/>
                </a:lnTo>
                <a:lnTo>
                  <a:pt x="255025" y="286365"/>
                </a:lnTo>
                <a:lnTo>
                  <a:pt x="261646" y="268458"/>
                </a:lnTo>
                <a:lnTo>
                  <a:pt x="263918" y="249821"/>
                </a:lnTo>
                <a:lnTo>
                  <a:pt x="261179" y="227455"/>
                </a:lnTo>
                <a:lnTo>
                  <a:pt x="239374" y="191596"/>
                </a:lnTo>
                <a:lnTo>
                  <a:pt x="201944" y="169924"/>
                </a:lnTo>
                <a:lnTo>
                  <a:pt x="160677" y="158320"/>
                </a:lnTo>
                <a:lnTo>
                  <a:pt x="119950" y="149826"/>
                </a:lnTo>
                <a:lnTo>
                  <a:pt x="101752" y="145494"/>
                </a:lnTo>
                <a:lnTo>
                  <a:pt x="59647" y="126907"/>
                </a:lnTo>
                <a:lnTo>
                  <a:pt x="46355" y="96710"/>
                </a:lnTo>
                <a:lnTo>
                  <a:pt x="47875" y="81885"/>
                </a:lnTo>
                <a:lnTo>
                  <a:pt x="70535" y="48564"/>
                </a:lnTo>
                <a:lnTo>
                  <a:pt x="115916" y="33257"/>
                </a:lnTo>
                <a:lnTo>
                  <a:pt x="134988" y="32207"/>
                </a:lnTo>
                <a:lnTo>
                  <a:pt x="225160" y="32207"/>
                </a:lnTo>
                <a:lnTo>
                  <a:pt x="224802" y="31876"/>
                </a:lnTo>
                <a:lnTo>
                  <a:pt x="204793" y="18098"/>
                </a:lnTo>
                <a:lnTo>
                  <a:pt x="182943" y="8118"/>
                </a:lnTo>
                <a:lnTo>
                  <a:pt x="159569" y="2048"/>
                </a:lnTo>
                <a:lnTo>
                  <a:pt x="134988" y="0"/>
                </a:lnTo>
                <a:close/>
              </a:path>
              <a:path w="264159" h="346709">
                <a:moveTo>
                  <a:pt x="225160" y="32207"/>
                </a:moveTo>
                <a:lnTo>
                  <a:pt x="134988" y="32207"/>
                </a:lnTo>
                <a:lnTo>
                  <a:pt x="153805" y="33702"/>
                </a:lnTo>
                <a:lnTo>
                  <a:pt x="171521" y="38174"/>
                </a:lnTo>
                <a:lnTo>
                  <a:pt x="213199" y="64913"/>
                </a:lnTo>
                <a:lnTo>
                  <a:pt x="225756" y="80504"/>
                </a:lnTo>
                <a:lnTo>
                  <a:pt x="253733" y="64528"/>
                </a:lnTo>
                <a:lnTo>
                  <a:pt x="251456" y="60896"/>
                </a:lnTo>
                <a:lnTo>
                  <a:pt x="245983" y="53389"/>
                </a:lnTo>
                <a:lnTo>
                  <a:pt x="237152" y="43288"/>
                </a:lnTo>
                <a:lnTo>
                  <a:pt x="225160" y="32207"/>
                </a:lnTo>
                <a:close/>
              </a:path>
            </a:pathLst>
          </a:custGeom>
          <a:solidFill>
            <a:srgbClr val="231F20"/>
          </a:solidFill>
        </p:spPr>
        <p:txBody>
          <a:bodyPr wrap="square" lIns="0" tIns="0" rIns="0" bIns="0" rtlCol="0"/>
          <a:lstStyle/>
          <a:p>
            <a:endParaRPr/>
          </a:p>
        </p:txBody>
      </p:sp>
      <p:sp>
        <p:nvSpPr>
          <p:cNvPr id="31" name="object 3"/>
          <p:cNvSpPr/>
          <p:nvPr userDrawn="1"/>
        </p:nvSpPr>
        <p:spPr>
          <a:xfrm>
            <a:off x="7872730" y="308108"/>
            <a:ext cx="169545" cy="0"/>
          </a:xfrm>
          <a:custGeom>
            <a:avLst/>
            <a:gdLst/>
            <a:ahLst/>
            <a:cxnLst/>
            <a:rect l="l" t="t" r="r" b="b"/>
            <a:pathLst>
              <a:path w="169545">
                <a:moveTo>
                  <a:pt x="0" y="0"/>
                </a:moveTo>
                <a:lnTo>
                  <a:pt x="169240" y="0"/>
                </a:lnTo>
              </a:path>
            </a:pathLst>
          </a:custGeom>
          <a:ln w="32245">
            <a:solidFill>
              <a:srgbClr val="231F20"/>
            </a:solidFill>
          </a:ln>
        </p:spPr>
        <p:txBody>
          <a:bodyPr wrap="square" lIns="0" tIns="0" rIns="0" bIns="0" rtlCol="0"/>
          <a:lstStyle/>
          <a:p>
            <a:endParaRPr/>
          </a:p>
        </p:txBody>
      </p:sp>
      <p:sp>
        <p:nvSpPr>
          <p:cNvPr id="32" name="object 4"/>
          <p:cNvSpPr/>
          <p:nvPr userDrawn="1"/>
        </p:nvSpPr>
        <p:spPr>
          <a:xfrm>
            <a:off x="8460892" y="307930"/>
            <a:ext cx="226060" cy="0"/>
          </a:xfrm>
          <a:custGeom>
            <a:avLst/>
            <a:gdLst/>
            <a:ahLst/>
            <a:cxnLst/>
            <a:rect l="l" t="t" r="r" b="b"/>
            <a:pathLst>
              <a:path w="226059">
                <a:moveTo>
                  <a:pt x="0" y="0"/>
                </a:moveTo>
                <a:lnTo>
                  <a:pt x="225907" y="0"/>
                </a:lnTo>
              </a:path>
            </a:pathLst>
          </a:custGeom>
          <a:ln w="32270">
            <a:solidFill>
              <a:srgbClr val="231F20"/>
            </a:solidFill>
          </a:ln>
        </p:spPr>
        <p:txBody>
          <a:bodyPr wrap="square" lIns="0" tIns="0" rIns="0" bIns="0" rtlCol="0"/>
          <a:lstStyle/>
          <a:p>
            <a:endParaRPr/>
          </a:p>
        </p:txBody>
      </p:sp>
      <p:sp>
        <p:nvSpPr>
          <p:cNvPr id="33" name="object 5"/>
          <p:cNvSpPr/>
          <p:nvPr userDrawn="1"/>
        </p:nvSpPr>
        <p:spPr>
          <a:xfrm>
            <a:off x="8460892" y="420897"/>
            <a:ext cx="226060" cy="0"/>
          </a:xfrm>
          <a:custGeom>
            <a:avLst/>
            <a:gdLst/>
            <a:ahLst/>
            <a:cxnLst/>
            <a:rect l="l" t="t" r="r" b="b"/>
            <a:pathLst>
              <a:path w="226059">
                <a:moveTo>
                  <a:pt x="0" y="0"/>
                </a:moveTo>
                <a:lnTo>
                  <a:pt x="225907" y="0"/>
                </a:lnTo>
              </a:path>
            </a:pathLst>
          </a:custGeom>
          <a:ln w="32270">
            <a:solidFill>
              <a:srgbClr val="231F20"/>
            </a:solidFill>
          </a:ln>
        </p:spPr>
        <p:txBody>
          <a:bodyPr wrap="square" lIns="0" tIns="0" rIns="0" bIns="0" rtlCol="0"/>
          <a:lstStyle/>
          <a:p>
            <a:endParaRPr/>
          </a:p>
        </p:txBody>
      </p:sp>
      <p:sp>
        <p:nvSpPr>
          <p:cNvPr id="34" name="object 6"/>
          <p:cNvSpPr/>
          <p:nvPr userDrawn="1"/>
        </p:nvSpPr>
        <p:spPr>
          <a:xfrm>
            <a:off x="8460892" y="493502"/>
            <a:ext cx="226060" cy="0"/>
          </a:xfrm>
          <a:custGeom>
            <a:avLst/>
            <a:gdLst/>
            <a:ahLst/>
            <a:cxnLst/>
            <a:rect l="l" t="t" r="r" b="b"/>
            <a:pathLst>
              <a:path w="226059">
                <a:moveTo>
                  <a:pt x="0" y="0"/>
                </a:moveTo>
                <a:lnTo>
                  <a:pt x="225907" y="0"/>
                </a:lnTo>
              </a:path>
            </a:pathLst>
          </a:custGeom>
          <a:ln w="32270">
            <a:solidFill>
              <a:srgbClr val="231F20"/>
            </a:solidFill>
          </a:ln>
        </p:spPr>
        <p:txBody>
          <a:bodyPr wrap="square" lIns="0" tIns="0" rIns="0" bIns="0" rtlCol="0"/>
          <a:lstStyle/>
          <a:p>
            <a:endParaRPr/>
          </a:p>
        </p:txBody>
      </p:sp>
      <p:sp>
        <p:nvSpPr>
          <p:cNvPr id="35" name="object 7"/>
          <p:cNvSpPr/>
          <p:nvPr userDrawn="1"/>
        </p:nvSpPr>
        <p:spPr>
          <a:xfrm>
            <a:off x="8460892" y="606469"/>
            <a:ext cx="226060" cy="0"/>
          </a:xfrm>
          <a:custGeom>
            <a:avLst/>
            <a:gdLst/>
            <a:ahLst/>
            <a:cxnLst/>
            <a:rect l="l" t="t" r="r" b="b"/>
            <a:pathLst>
              <a:path w="226059">
                <a:moveTo>
                  <a:pt x="0" y="0"/>
                </a:moveTo>
                <a:lnTo>
                  <a:pt x="225907" y="0"/>
                </a:lnTo>
              </a:path>
            </a:pathLst>
          </a:custGeom>
          <a:ln w="32270">
            <a:solidFill>
              <a:srgbClr val="231F20"/>
            </a:solidFill>
          </a:ln>
        </p:spPr>
        <p:txBody>
          <a:bodyPr wrap="square" lIns="0" tIns="0" rIns="0" bIns="0" rtlCol="0"/>
          <a:lstStyle/>
          <a:p>
            <a:endParaRPr/>
          </a:p>
        </p:txBody>
      </p:sp>
      <p:sp>
        <p:nvSpPr>
          <p:cNvPr id="36" name="object 8"/>
          <p:cNvSpPr/>
          <p:nvPr userDrawn="1"/>
        </p:nvSpPr>
        <p:spPr>
          <a:xfrm>
            <a:off x="7792539" y="364519"/>
            <a:ext cx="249554" cy="266065"/>
          </a:xfrm>
          <a:custGeom>
            <a:avLst/>
            <a:gdLst/>
            <a:ahLst/>
            <a:cxnLst/>
            <a:rect l="l" t="t" r="r" b="b"/>
            <a:pathLst>
              <a:path w="249554" h="266065">
                <a:moveTo>
                  <a:pt x="31445" y="173697"/>
                </a:moveTo>
                <a:lnTo>
                  <a:pt x="0" y="180809"/>
                </a:lnTo>
                <a:lnTo>
                  <a:pt x="1306" y="185596"/>
                </a:lnTo>
                <a:lnTo>
                  <a:pt x="22466" y="223888"/>
                </a:lnTo>
                <a:lnTo>
                  <a:pt x="57973" y="252114"/>
                </a:lnTo>
                <a:lnTo>
                  <a:pt x="120484" y="265938"/>
                </a:lnTo>
                <a:lnTo>
                  <a:pt x="158036" y="261416"/>
                </a:lnTo>
                <a:lnTo>
                  <a:pt x="187023" y="249791"/>
                </a:lnTo>
                <a:lnTo>
                  <a:pt x="208442" y="233967"/>
                </a:lnTo>
                <a:lnTo>
                  <a:pt x="208659" y="233718"/>
                </a:lnTo>
                <a:lnTo>
                  <a:pt x="120484" y="233718"/>
                </a:lnTo>
                <a:lnTo>
                  <a:pt x="98381" y="231864"/>
                </a:lnTo>
                <a:lnTo>
                  <a:pt x="62132" y="217108"/>
                </a:lnTo>
                <a:lnTo>
                  <a:pt x="34955" y="183427"/>
                </a:lnTo>
                <a:lnTo>
                  <a:pt x="32251" y="176438"/>
                </a:lnTo>
                <a:lnTo>
                  <a:pt x="31445" y="173697"/>
                </a:lnTo>
                <a:close/>
              </a:path>
              <a:path w="249554" h="266065">
                <a:moveTo>
                  <a:pt x="249440" y="0"/>
                </a:moveTo>
                <a:lnTo>
                  <a:pt x="80200" y="0"/>
                </a:lnTo>
                <a:lnTo>
                  <a:pt x="80200" y="32245"/>
                </a:lnTo>
                <a:lnTo>
                  <a:pt x="217182" y="32245"/>
                </a:lnTo>
                <a:lnTo>
                  <a:pt x="217182" y="128943"/>
                </a:lnTo>
                <a:lnTo>
                  <a:pt x="204345" y="187383"/>
                </a:lnTo>
                <a:lnTo>
                  <a:pt x="174891" y="218725"/>
                </a:lnTo>
                <a:lnTo>
                  <a:pt x="142409" y="231370"/>
                </a:lnTo>
                <a:lnTo>
                  <a:pt x="120484" y="233718"/>
                </a:lnTo>
                <a:lnTo>
                  <a:pt x="208659" y="233718"/>
                </a:lnTo>
                <a:lnTo>
                  <a:pt x="234379" y="197774"/>
                </a:lnTo>
                <a:lnTo>
                  <a:pt x="247689" y="153057"/>
                </a:lnTo>
                <a:lnTo>
                  <a:pt x="249440" y="128943"/>
                </a:lnTo>
                <a:lnTo>
                  <a:pt x="249440" y="0"/>
                </a:lnTo>
                <a:close/>
              </a:path>
            </a:pathLst>
          </a:custGeom>
          <a:solidFill>
            <a:srgbClr val="231F20"/>
          </a:solidFill>
        </p:spPr>
        <p:txBody>
          <a:bodyPr wrap="square" lIns="0" tIns="0" rIns="0" bIns="0" rtlCol="0"/>
          <a:lstStyle/>
          <a:p>
            <a:endParaRPr/>
          </a:p>
        </p:txBody>
      </p:sp>
      <p:sp>
        <p:nvSpPr>
          <p:cNvPr id="37" name="object 9"/>
          <p:cNvSpPr/>
          <p:nvPr userDrawn="1"/>
        </p:nvSpPr>
        <p:spPr>
          <a:xfrm>
            <a:off x="3124" y="460914"/>
            <a:ext cx="7652384" cy="0"/>
          </a:xfrm>
          <a:custGeom>
            <a:avLst/>
            <a:gdLst/>
            <a:ahLst/>
            <a:cxnLst/>
            <a:rect l="l" t="t" r="r" b="b"/>
            <a:pathLst>
              <a:path w="7652384">
                <a:moveTo>
                  <a:pt x="0" y="0"/>
                </a:moveTo>
                <a:lnTo>
                  <a:pt x="7652372" y="0"/>
                </a:lnTo>
              </a:path>
            </a:pathLst>
          </a:custGeom>
          <a:ln w="48856">
            <a:solidFill>
              <a:srgbClr val="8DC63F"/>
            </a:solidFill>
          </a:ln>
        </p:spPr>
        <p:txBody>
          <a:bodyPr wrap="square" lIns="0" tIns="0" rIns="0" bIns="0" rtlCol="0"/>
          <a:lstStyle/>
          <a:p>
            <a:endParaRPr/>
          </a:p>
        </p:txBody>
      </p:sp>
      <p:pic>
        <p:nvPicPr>
          <p:cNvPr id="38" name="Picture 3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972300" y="6007101"/>
            <a:ext cx="2506657" cy="1192241"/>
          </a:xfrm>
          <a:prstGeom prst="rect">
            <a:avLst/>
          </a:prstGeom>
        </p:spPr>
      </p:pic>
      <p:sp>
        <p:nvSpPr>
          <p:cNvPr id="11"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schemeClr val="bg1">
                    <a:lumMod val="50000"/>
                  </a:schemeClr>
                </a:solidFill>
              </a:rPr>
              <a:pPr/>
              <a:t>‹#›</a:t>
            </a:fld>
            <a:endParaRPr lang="en-US"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0000"/>
            <a:ext cx="5760000" cy="531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7642798" cy="4525963"/>
          </a:xfrm>
          <a:prstGeom prst="rect">
            <a:avLst/>
          </a:prstGeom>
        </p:spPr>
        <p:txBody>
          <a:bodyPr vert="horz" lIns="91440" tIns="45720" rIns="91440" bIns="45720" rtlCol="0">
            <a:normAutofit/>
          </a:bodyPr>
          <a:lstStyle/>
          <a:p>
            <a:pPr lvl="0"/>
            <a:r>
              <a:rPr lang="en-GB" dirty="0" smtClean="0"/>
              <a:t>Click to edit Master text styles</a:t>
            </a:r>
          </a:p>
          <a:p>
            <a:pPr lvl="0"/>
            <a:r>
              <a:rPr lang="en-GB" dirty="0" smtClean="0"/>
              <a:t>First Level</a:t>
            </a:r>
          </a:p>
          <a:p>
            <a:pPr lvl="1"/>
            <a:r>
              <a:rPr lang="en-GB" dirty="0" smtClean="0"/>
              <a:t>Second level</a:t>
            </a:r>
          </a:p>
          <a:p>
            <a:pPr lvl="2"/>
            <a:r>
              <a:rPr lang="en-GB" dirty="0" smtClean="0"/>
              <a:t>Third level</a:t>
            </a:r>
          </a:p>
          <a:p>
            <a:pPr lvl="3"/>
            <a:r>
              <a:rPr lang="en-GB" dirty="0" smtClean="0"/>
              <a:t>Fourth level</a:t>
            </a:r>
          </a:p>
        </p:txBody>
      </p:sp>
      <p:pic>
        <p:nvPicPr>
          <p:cNvPr id="7" name="Picture 6" descr="Line-and-logo_intro-slide_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 y="652502"/>
            <a:ext cx="8099996" cy="499692"/>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10400" y="5943600"/>
            <a:ext cx="2506657" cy="1192241"/>
          </a:xfrm>
          <a:prstGeom prst="rect">
            <a:avLst/>
          </a:prstGeom>
        </p:spPr>
      </p:pic>
      <p:sp>
        <p:nvSpPr>
          <p:cNvPr id="9"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47167541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457200" rtl="0" eaLnBrk="1" latinLnBrk="0" hangingPunct="1">
        <a:spcBef>
          <a:spcPct val="0"/>
        </a:spcBef>
        <a:buNone/>
        <a:defRPr sz="25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panose="020B0604020202020204" pitchFamily="34" charset="0"/>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0000"/>
            <a:ext cx="5760000" cy="531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7642798" cy="4525963"/>
          </a:xfrm>
          <a:prstGeom prst="rect">
            <a:avLst/>
          </a:prstGeom>
        </p:spPr>
        <p:txBody>
          <a:bodyPr vert="horz" lIns="91440" tIns="45720" rIns="91440" bIns="45720" rtlCol="0">
            <a:normAutofit/>
          </a:bodyPr>
          <a:lstStyle/>
          <a:p>
            <a:pPr lvl="0"/>
            <a:r>
              <a:rPr lang="en-GB" dirty="0" smtClean="0"/>
              <a:t>Click to edit Master text styles</a:t>
            </a:r>
          </a:p>
          <a:p>
            <a:pPr lvl="0"/>
            <a:r>
              <a:rPr lang="en-GB" dirty="0" smtClean="0"/>
              <a:t>First Level</a:t>
            </a:r>
          </a:p>
          <a:p>
            <a:pPr lvl="1"/>
            <a:r>
              <a:rPr lang="en-GB" dirty="0" smtClean="0"/>
              <a:t>Second level</a:t>
            </a:r>
          </a:p>
          <a:p>
            <a:pPr lvl="2"/>
            <a:r>
              <a:rPr lang="en-GB" dirty="0" smtClean="0"/>
              <a:t>Third level</a:t>
            </a:r>
          </a:p>
          <a:p>
            <a:pPr lvl="3"/>
            <a:r>
              <a:rPr lang="en-GB" dirty="0" smtClean="0"/>
              <a:t>Fourth level</a:t>
            </a:r>
          </a:p>
        </p:txBody>
      </p:sp>
      <p:pic>
        <p:nvPicPr>
          <p:cNvPr id="7" name="Picture 6" descr="Line-and-logo_intro-slide_2.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 y="870870"/>
            <a:ext cx="8099996" cy="499692"/>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10400" y="5943600"/>
            <a:ext cx="2506657" cy="1192241"/>
          </a:xfrm>
          <a:prstGeom prst="rect">
            <a:avLst/>
          </a:prstGeom>
        </p:spPr>
      </p:pic>
      <p:sp>
        <p:nvSpPr>
          <p:cNvPr id="9"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schemeClr val="bg1">
                    <a:lumMod val="50000"/>
                  </a:schemeClr>
                </a:solidFill>
              </a:rPr>
              <a:pPr/>
              <a:t>‹#›</a:t>
            </a:fld>
            <a:endParaRPr lang="en-US" dirty="0">
              <a:solidFill>
                <a:schemeClr val="bg1">
                  <a:lumMod val="50000"/>
                </a:schemeClr>
              </a:solidFill>
            </a:endParaRPr>
          </a:p>
        </p:txBody>
      </p:sp>
    </p:spTree>
    <p:extLst>
      <p:ext uri="{BB962C8B-B14F-4D97-AF65-F5344CB8AC3E}">
        <p14:creationId xmlns:p14="http://schemas.microsoft.com/office/powerpoint/2010/main" val="993181665"/>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457200" rtl="0" eaLnBrk="1" latinLnBrk="0" hangingPunct="1">
        <a:spcBef>
          <a:spcPct val="0"/>
        </a:spcBef>
        <a:buNone/>
        <a:defRPr sz="25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panose="020B0604020202020204" pitchFamily="34" charset="0"/>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0000"/>
            <a:ext cx="5760000" cy="531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7642798" cy="4525963"/>
          </a:xfrm>
          <a:prstGeom prst="rect">
            <a:avLst/>
          </a:prstGeom>
        </p:spPr>
        <p:txBody>
          <a:bodyPr vert="horz" lIns="91440" tIns="45720" rIns="91440" bIns="45720" rtlCol="0">
            <a:normAutofit/>
          </a:bodyPr>
          <a:lstStyle/>
          <a:p>
            <a:pPr lvl="0"/>
            <a:r>
              <a:rPr lang="en-GB" dirty="0" smtClean="0"/>
              <a:t>Click to edit Master text styles</a:t>
            </a:r>
          </a:p>
          <a:p>
            <a:pPr lvl="0"/>
            <a:r>
              <a:rPr lang="en-GB" dirty="0" smtClean="0"/>
              <a:t>First Level</a:t>
            </a:r>
          </a:p>
          <a:p>
            <a:pPr lvl="1"/>
            <a:r>
              <a:rPr lang="en-GB" dirty="0" smtClean="0"/>
              <a:t>Second level</a:t>
            </a:r>
          </a:p>
          <a:p>
            <a:pPr lvl="2"/>
            <a:r>
              <a:rPr lang="en-GB" dirty="0" smtClean="0"/>
              <a:t>Third level</a:t>
            </a:r>
          </a:p>
          <a:p>
            <a:pPr lvl="3"/>
            <a:r>
              <a:rPr lang="en-GB" dirty="0" smtClean="0"/>
              <a:t>Fourth level</a:t>
            </a:r>
          </a:p>
        </p:txBody>
      </p:sp>
      <p:pic>
        <p:nvPicPr>
          <p:cNvPr id="7" name="Picture 6" descr="Line-and-logo_intro-slide_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 y="652502"/>
            <a:ext cx="8099996" cy="499692"/>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10400" y="5943600"/>
            <a:ext cx="2506657" cy="1192241"/>
          </a:xfrm>
          <a:prstGeom prst="rect">
            <a:avLst/>
          </a:prstGeom>
        </p:spPr>
      </p:pic>
      <p:sp>
        <p:nvSpPr>
          <p:cNvPr id="9"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4752167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457200" rtl="0" eaLnBrk="1" latinLnBrk="0" hangingPunct="1">
        <a:spcBef>
          <a:spcPct val="0"/>
        </a:spcBef>
        <a:buNone/>
        <a:defRPr sz="25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panose="020B0604020202020204" pitchFamily="34" charset="0"/>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0000"/>
            <a:ext cx="5760000" cy="531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7642798" cy="4525963"/>
          </a:xfrm>
          <a:prstGeom prst="rect">
            <a:avLst/>
          </a:prstGeom>
        </p:spPr>
        <p:txBody>
          <a:bodyPr vert="horz" lIns="91440" tIns="45720" rIns="91440" bIns="45720" rtlCol="0">
            <a:normAutofit/>
          </a:bodyPr>
          <a:lstStyle/>
          <a:p>
            <a:pPr lvl="0"/>
            <a:r>
              <a:rPr lang="en-GB" dirty="0" smtClean="0"/>
              <a:t>Click to edit Master text styles</a:t>
            </a:r>
          </a:p>
          <a:p>
            <a:pPr lvl="0"/>
            <a:r>
              <a:rPr lang="en-GB" dirty="0" smtClean="0"/>
              <a:t>First Level</a:t>
            </a:r>
          </a:p>
          <a:p>
            <a:pPr lvl="1"/>
            <a:r>
              <a:rPr lang="en-GB" dirty="0" smtClean="0"/>
              <a:t>Second level</a:t>
            </a:r>
          </a:p>
          <a:p>
            <a:pPr lvl="2"/>
            <a:r>
              <a:rPr lang="en-GB" dirty="0" smtClean="0"/>
              <a:t>Third level</a:t>
            </a:r>
          </a:p>
          <a:p>
            <a:pPr lvl="3"/>
            <a:r>
              <a:rPr lang="en-GB" dirty="0" smtClean="0"/>
              <a:t>Fourth level</a:t>
            </a:r>
          </a:p>
        </p:txBody>
      </p:sp>
      <p:pic>
        <p:nvPicPr>
          <p:cNvPr id="7" name="Picture 6" descr="Line-and-logo_intro-slide_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 y="870870"/>
            <a:ext cx="8099996" cy="499692"/>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10400" y="5943600"/>
            <a:ext cx="2506657" cy="1192241"/>
          </a:xfrm>
          <a:prstGeom prst="rect">
            <a:avLst/>
          </a:prstGeom>
        </p:spPr>
      </p:pic>
      <p:sp>
        <p:nvSpPr>
          <p:cNvPr id="9"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8555714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l" defTabSz="457200" rtl="0" eaLnBrk="1" latinLnBrk="0" hangingPunct="1">
        <a:spcBef>
          <a:spcPct val="0"/>
        </a:spcBef>
        <a:buNone/>
        <a:defRPr sz="25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panose="020B0604020202020204" pitchFamily="34" charset="0"/>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20429-2044-42C8-8A21-E4C6A6962E1A}" type="datetimeFigureOut">
              <a:rPr lang="en-US" smtClean="0">
                <a:solidFill>
                  <a:prstClr val="black">
                    <a:tint val="75000"/>
                  </a:prstClr>
                </a:solidFill>
              </a:rPr>
              <a:pPr/>
              <a:t>11/16/2017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34BE6-B29D-47CE-A868-2D7A6F339B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7469268"/>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0000"/>
            <a:ext cx="5760000" cy="531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7642798" cy="4525963"/>
          </a:xfrm>
          <a:prstGeom prst="rect">
            <a:avLst/>
          </a:prstGeom>
        </p:spPr>
        <p:txBody>
          <a:bodyPr vert="horz" lIns="91440" tIns="45720" rIns="91440" bIns="45720" rtlCol="0">
            <a:normAutofit/>
          </a:bodyPr>
          <a:lstStyle/>
          <a:p>
            <a:pPr lvl="0"/>
            <a:r>
              <a:rPr lang="en-GB" dirty="0" smtClean="0"/>
              <a:t>Click to edit Master text styles</a:t>
            </a:r>
          </a:p>
          <a:p>
            <a:pPr lvl="0"/>
            <a:r>
              <a:rPr lang="en-GB" dirty="0" smtClean="0"/>
              <a:t>First Level</a:t>
            </a:r>
          </a:p>
          <a:p>
            <a:pPr lvl="1"/>
            <a:r>
              <a:rPr lang="en-GB" dirty="0" smtClean="0"/>
              <a:t>Second level</a:t>
            </a:r>
          </a:p>
          <a:p>
            <a:pPr lvl="2"/>
            <a:r>
              <a:rPr lang="en-GB" dirty="0" smtClean="0"/>
              <a:t>Third level</a:t>
            </a:r>
          </a:p>
          <a:p>
            <a:pPr lvl="3"/>
            <a:r>
              <a:rPr lang="en-GB" dirty="0" smtClean="0"/>
              <a:t>Fourth level</a:t>
            </a:r>
          </a:p>
        </p:txBody>
      </p:sp>
      <p:pic>
        <p:nvPicPr>
          <p:cNvPr id="7" name="Picture 6" descr="Line-and-logo_intro-slide_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 y="652502"/>
            <a:ext cx="8099996" cy="499692"/>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10400" y="5943600"/>
            <a:ext cx="2506657" cy="1192241"/>
          </a:xfrm>
          <a:prstGeom prst="rect">
            <a:avLst/>
          </a:prstGeom>
        </p:spPr>
      </p:pic>
      <p:sp>
        <p:nvSpPr>
          <p:cNvPr id="9"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42300604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457200" rtl="0" eaLnBrk="1" latinLnBrk="0" hangingPunct="1">
        <a:spcBef>
          <a:spcPct val="0"/>
        </a:spcBef>
        <a:buNone/>
        <a:defRPr sz="25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panose="020B0604020202020204" pitchFamily="34" charset="0"/>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0000"/>
            <a:ext cx="5760000" cy="531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7642798"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pic>
        <p:nvPicPr>
          <p:cNvPr id="7" name="Picture 6" descr="Line-and-logo_intro-slide_2.png"/>
          <p:cNvPicPr>
            <a:picLocks noChangeAspect="1"/>
          </p:cNvPicPr>
          <p:nvPr userDrawn="1"/>
        </p:nvPicPr>
        <p:blipFill>
          <a:blip r:embed="rId13"/>
          <a:stretch>
            <a:fillRect/>
          </a:stretch>
        </p:blipFill>
        <p:spPr>
          <a:xfrm>
            <a:off x="2" y="914414"/>
            <a:ext cx="8099996" cy="499692"/>
          </a:xfrm>
          <a:prstGeom prst="rect">
            <a:avLst/>
          </a:prstGeom>
        </p:spPr>
      </p:pic>
      <p:sp>
        <p:nvSpPr>
          <p:cNvPr id="8" name="Slide Number Placeholder 5"/>
          <p:cNvSpPr txBox="1">
            <a:spLocks/>
          </p:cNvSpPr>
          <p:nvPr userDrawn="1"/>
        </p:nvSpPr>
        <p:spPr>
          <a:xfrm>
            <a:off x="8748464" y="6492875"/>
            <a:ext cx="395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657491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457200" rtl="0" eaLnBrk="1" latinLnBrk="0" hangingPunct="1">
        <a:spcBef>
          <a:spcPct val="0"/>
        </a:spcBef>
        <a:buNone/>
        <a:defRPr sz="25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Tx/>
        <a:buNone/>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0000"/>
            <a:ext cx="5760000" cy="531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7642798" cy="4525963"/>
          </a:xfrm>
          <a:prstGeom prst="rect">
            <a:avLst/>
          </a:prstGeom>
        </p:spPr>
        <p:txBody>
          <a:bodyPr vert="horz" lIns="91440" tIns="45720" rIns="91440" bIns="45720" rtlCol="0">
            <a:normAutofit/>
          </a:bodyPr>
          <a:lstStyle/>
          <a:p>
            <a:pPr lvl="0"/>
            <a:r>
              <a:rPr lang="en-GB" dirty="0" smtClean="0"/>
              <a:t>Click to edit Master text styles</a:t>
            </a:r>
          </a:p>
          <a:p>
            <a:pPr lvl="0"/>
            <a:r>
              <a:rPr lang="en-GB" dirty="0" smtClean="0"/>
              <a:t>First Level</a:t>
            </a:r>
          </a:p>
          <a:p>
            <a:pPr lvl="1"/>
            <a:r>
              <a:rPr lang="en-GB" dirty="0" smtClean="0"/>
              <a:t>Second level</a:t>
            </a:r>
          </a:p>
          <a:p>
            <a:pPr lvl="2"/>
            <a:r>
              <a:rPr lang="en-GB" dirty="0" smtClean="0"/>
              <a:t>Third level</a:t>
            </a:r>
          </a:p>
          <a:p>
            <a:pPr lvl="3"/>
            <a:r>
              <a:rPr lang="en-GB" dirty="0" smtClean="0"/>
              <a:t>Fourth level</a:t>
            </a:r>
          </a:p>
        </p:txBody>
      </p:sp>
      <p:pic>
        <p:nvPicPr>
          <p:cNvPr id="7" name="Picture 6" descr="Line-and-logo_intro-slide_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 y="652502"/>
            <a:ext cx="8099996" cy="499692"/>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10400" y="5943600"/>
            <a:ext cx="2506657" cy="1192241"/>
          </a:xfrm>
          <a:prstGeom prst="rect">
            <a:avLst/>
          </a:prstGeom>
        </p:spPr>
      </p:pic>
      <p:sp>
        <p:nvSpPr>
          <p:cNvPr id="9"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20871098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457200" rtl="0" eaLnBrk="1" latinLnBrk="0" hangingPunct="1">
        <a:spcBef>
          <a:spcPct val="0"/>
        </a:spcBef>
        <a:buNone/>
        <a:defRPr sz="25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panose="020B0604020202020204" pitchFamily="34" charset="0"/>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0000"/>
            <a:ext cx="5760000" cy="531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7642798" cy="4525963"/>
          </a:xfrm>
          <a:prstGeom prst="rect">
            <a:avLst/>
          </a:prstGeom>
        </p:spPr>
        <p:txBody>
          <a:bodyPr vert="horz" lIns="91440" tIns="45720" rIns="91440" bIns="45720" rtlCol="0">
            <a:normAutofit/>
          </a:bodyPr>
          <a:lstStyle/>
          <a:p>
            <a:pPr lvl="0"/>
            <a:r>
              <a:rPr lang="en-GB" dirty="0" smtClean="0"/>
              <a:t>Click to edit Master text styles</a:t>
            </a:r>
          </a:p>
          <a:p>
            <a:pPr lvl="0"/>
            <a:r>
              <a:rPr lang="en-GB" dirty="0" smtClean="0"/>
              <a:t>First Level</a:t>
            </a:r>
          </a:p>
          <a:p>
            <a:pPr lvl="1"/>
            <a:r>
              <a:rPr lang="en-GB" dirty="0" smtClean="0"/>
              <a:t>Second level</a:t>
            </a:r>
          </a:p>
          <a:p>
            <a:pPr lvl="2"/>
            <a:r>
              <a:rPr lang="en-GB" dirty="0" smtClean="0"/>
              <a:t>Third level</a:t>
            </a:r>
          </a:p>
          <a:p>
            <a:pPr lvl="3"/>
            <a:r>
              <a:rPr lang="en-GB" dirty="0" smtClean="0"/>
              <a:t>Fourth level</a:t>
            </a:r>
          </a:p>
        </p:txBody>
      </p:sp>
      <p:pic>
        <p:nvPicPr>
          <p:cNvPr id="7" name="Picture 6" descr="Line-and-logo_intro-slide_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 y="652502"/>
            <a:ext cx="8099996" cy="499692"/>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10400" y="5943600"/>
            <a:ext cx="2506657" cy="1192241"/>
          </a:xfrm>
          <a:prstGeom prst="rect">
            <a:avLst/>
          </a:prstGeom>
        </p:spPr>
      </p:pic>
      <p:sp>
        <p:nvSpPr>
          <p:cNvPr id="9" name="Slide Number Placeholder 3"/>
          <p:cNvSpPr txBox="1">
            <a:spLocks/>
          </p:cNvSpPr>
          <p:nvPr userDrawn="1"/>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6706119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457200" rtl="0" eaLnBrk="1" latinLnBrk="0" hangingPunct="1">
        <a:spcBef>
          <a:spcPct val="0"/>
        </a:spcBef>
        <a:buNone/>
        <a:defRPr sz="25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panose="020B0604020202020204" pitchFamily="34" charset="0"/>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1.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3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google.co.za/url?sa=i&amp;rct=j&amp;q=&amp;esrc=s&amp;source=images&amp;cd=&amp;cad=rja&amp;uact=8&amp;ved=0ahUKEwiouZ-E4-3OAhUD6xoKHUpsCMgQjRwIBw&amp;url=http://pngimg.com/img/objects/clock&amp;psig=AFQjCNFQBqkdec3M9icQzOgM8ZPLz6LLfw&amp;ust=1472805551950733" TargetMode="Externa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8" Type="http://schemas.openxmlformats.org/officeDocument/2006/relationships/hyperlink" Target="https://www.jse.co.za/content/JSETechnologyDocumentItems/Volume%20204c%20&#8211;%20test%20execution%20schedule%20for%20MCMT%20Cycle%202.xlsx" TargetMode="External"/><Relationship Id="rId3" Type="http://schemas.openxmlformats.org/officeDocument/2006/relationships/hyperlink" Target="https://www.jse.co.za/content/JSETechnologyDocumentItems/Volume%20PT00%20-%20Post-trade%20Services%20Overview%20v1.02.pdf" TargetMode="External"/><Relationship Id="rId7" Type="http://schemas.openxmlformats.org/officeDocument/2006/relationships/hyperlink" Target="https://www.jse.co.za/content/JSETechnologyDocumentItems/Volume%20PT204a%20-%20Test%20scenarios%20for%20MCMT%20v1.00.xlsx"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hyperlink" Target="https://www.jse.co.za/content/JSETechnologyDocumentItems/Volume%20PT204%20-%20Guide%20to%20Mandatory%20Clearing%20Member%20Testing%20(MCMT)%201.00.pdf" TargetMode="External"/><Relationship Id="rId5" Type="http://schemas.openxmlformats.org/officeDocument/2006/relationships/hyperlink" Target="https://www.jse.co.za/content/JSEContactListItems/ITaC%20Client%20facing%20Functions%20Interfaces%20v1.01.xlsx" TargetMode="External"/><Relationship Id="rId4" Type="http://schemas.openxmlformats.org/officeDocument/2006/relationships/hyperlink" Target="https://www.jse.co.za/content/JSETechnologyDocumentItems/JSE%20Securities%20and%20FX%20Collateral%20Service%20Overview.pdf" TargetMode="External"/><Relationship Id="rId9" Type="http://schemas.openxmlformats.org/officeDocument/2006/relationships/hyperlink" Target="https://www.jse.co.za/services/itac"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jse.co.za/services/itac" TargetMode="External"/><Relationship Id="rId2" Type="http://schemas.openxmlformats.org/officeDocument/2006/relationships/image" Target="../media/image36.jpe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hyperlink" Target="mailto:CustomerSupport@jse.co.za" TargetMode="External"/><Relationship Id="rId4" Type="http://schemas.openxmlformats.org/officeDocument/2006/relationships/image" Target="../media/image37.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0.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8300" y="4648200"/>
            <a:ext cx="7467600" cy="987425"/>
          </a:xfrm>
        </p:spPr>
        <p:txBody>
          <a:bodyPr/>
          <a:lstStyle/>
          <a:p>
            <a:r>
              <a:rPr lang="en-ZA" dirty="0"/>
              <a:t>Integrated Trading &amp; Clearing (ITaC</a:t>
            </a:r>
            <a:r>
              <a:rPr lang="en-ZA" dirty="0" smtClean="0"/>
              <a:t>)</a:t>
            </a:r>
            <a:r>
              <a:rPr lang="en-ZA" dirty="0"/>
              <a:t/>
            </a:r>
            <a:br>
              <a:rPr lang="en-ZA" dirty="0"/>
            </a:br>
            <a:r>
              <a:rPr lang="en-ZA" sz="2000" b="0" dirty="0"/>
              <a:t>C</a:t>
            </a:r>
            <a:r>
              <a:rPr lang="en-ZA" sz="2000" b="0" dirty="0" smtClean="0"/>
              <a:t>onceptual training for Clearing Members</a:t>
            </a:r>
            <a:r>
              <a:rPr lang="en-ZA" sz="1600" dirty="0"/>
              <a:t/>
            </a:r>
            <a:br>
              <a:rPr lang="en-ZA" sz="1600" dirty="0"/>
            </a:br>
            <a:r>
              <a:rPr lang="en-ZA" sz="1800" dirty="0"/>
              <a:t/>
            </a:r>
            <a:br>
              <a:rPr lang="en-ZA" sz="1800" dirty="0"/>
            </a:br>
            <a:r>
              <a:rPr lang="en-ZA" sz="1800" b="0" dirty="0" smtClean="0">
                <a:solidFill>
                  <a:schemeClr val="bg1">
                    <a:lumMod val="50000"/>
                  </a:schemeClr>
                </a:solidFill>
              </a:rPr>
              <a:t>16 November 2017</a:t>
            </a:r>
            <a:endParaRPr lang="en-US" dirty="0"/>
          </a:p>
        </p:txBody>
      </p:sp>
    </p:spTree>
    <p:extLst>
      <p:ext uri="{BB962C8B-B14F-4D97-AF65-F5344CB8AC3E}">
        <p14:creationId xmlns:p14="http://schemas.microsoft.com/office/powerpoint/2010/main" val="1278462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triped Right Arrow 10"/>
          <p:cNvSpPr/>
          <p:nvPr/>
        </p:nvSpPr>
        <p:spPr>
          <a:xfrm>
            <a:off x="161370" y="1734208"/>
            <a:ext cx="8875126" cy="2664296"/>
          </a:xfrm>
          <a:prstGeom prst="stripedRightArrow">
            <a:avLst>
              <a:gd name="adj1" fmla="val 50000"/>
              <a:gd name="adj2" fmla="val 3584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0432" y="332656"/>
            <a:ext cx="7179568" cy="531000"/>
          </a:xfrm>
        </p:spPr>
        <p:txBody>
          <a:bodyPr>
            <a:normAutofit fontScale="90000"/>
          </a:bodyPr>
          <a:lstStyle/>
          <a:p>
            <a:r>
              <a:rPr lang="en-ZA" dirty="0"/>
              <a:t/>
            </a:r>
            <a:br>
              <a:rPr lang="en-ZA" dirty="0"/>
            </a:br>
            <a:r>
              <a:rPr lang="en-ZA" sz="2800" dirty="0"/>
              <a:t>ITaC programme overview </a:t>
            </a:r>
            <a:r>
              <a:rPr lang="en-ZA" sz="2800" dirty="0" smtClean="0"/>
              <a:t>– Transformation </a:t>
            </a:r>
            <a:r>
              <a:rPr lang="en-ZA" sz="2800" dirty="0"/>
              <a:t>drivers</a:t>
            </a:r>
            <a:r>
              <a:rPr lang="en-ZA" sz="2700" dirty="0" smtClean="0"/>
              <a:t/>
            </a:r>
            <a:br>
              <a:rPr lang="en-ZA" sz="2700" dirty="0" smtClean="0"/>
            </a:br>
            <a:r>
              <a:rPr lang="en-ZA" sz="2600" b="0" dirty="0" smtClean="0"/>
              <a:t>Business and IT Operational Efficiency</a:t>
            </a:r>
            <a:r>
              <a:rPr lang="en-ZA" b="0" dirty="0" smtClean="0"/>
              <a:t/>
            </a:r>
            <a:br>
              <a:rPr lang="en-ZA" b="0" dirty="0" smtClean="0"/>
            </a:br>
            <a:endParaRPr lang="en-ZA" b="0" dirty="0"/>
          </a:p>
        </p:txBody>
      </p:sp>
      <p:sp>
        <p:nvSpPr>
          <p:cNvPr id="9" name="Rounded Rectangle 8"/>
          <p:cNvSpPr/>
          <p:nvPr/>
        </p:nvSpPr>
        <p:spPr>
          <a:xfrm>
            <a:off x="755576" y="1484784"/>
            <a:ext cx="3481312" cy="3456384"/>
          </a:xfrm>
          <a:prstGeom prst="roundRect">
            <a:avLst>
              <a:gd name="adj" fmla="val 5203"/>
            </a:avLst>
          </a:prstGeom>
          <a:solidFill>
            <a:schemeClr val="bg1">
              <a:lumMod val="95000"/>
            </a:schemeClr>
          </a:solidFill>
          <a:ln w="3175">
            <a:noFill/>
          </a:ln>
        </p:spPr>
        <p:style>
          <a:lnRef idx="2">
            <a:schemeClr val="accent1"/>
          </a:lnRef>
          <a:fillRef idx="1">
            <a:schemeClr val="lt1"/>
          </a:fillRef>
          <a:effectRef idx="0">
            <a:schemeClr val="accent1"/>
          </a:effectRef>
          <a:fontRef idx="minor">
            <a:schemeClr val="dk1"/>
          </a:fontRef>
        </p:style>
        <p:txBody>
          <a:bodyPr rtlCol="0" anchor="t"/>
          <a:lstStyle/>
          <a:p>
            <a:pPr algn="ctr"/>
            <a:r>
              <a:rPr lang="en-ZA" b="1" dirty="0">
                <a:solidFill>
                  <a:schemeClr val="tx1"/>
                </a:solidFill>
              </a:rPr>
              <a:t>CURRENT</a:t>
            </a:r>
            <a:endParaRPr lang="en-US" b="1" dirty="0">
              <a:solidFill>
                <a:schemeClr val="tx1"/>
              </a:solidFill>
            </a:endParaRPr>
          </a:p>
        </p:txBody>
      </p:sp>
      <p:sp>
        <p:nvSpPr>
          <p:cNvPr id="10" name="Rounded Rectangle 9"/>
          <p:cNvSpPr/>
          <p:nvPr/>
        </p:nvSpPr>
        <p:spPr>
          <a:xfrm>
            <a:off x="4427984" y="1484784"/>
            <a:ext cx="3456384" cy="3456384"/>
          </a:xfrm>
          <a:prstGeom prst="roundRect">
            <a:avLst>
              <a:gd name="adj" fmla="val 5497"/>
            </a:avLst>
          </a:prstGeom>
          <a:solidFill>
            <a:schemeClr val="tx2">
              <a:lumMod val="20000"/>
              <a:lumOff val="80000"/>
            </a:schemeClr>
          </a:solidFill>
          <a:ln w="3175">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ZA" b="1" dirty="0">
                <a:solidFill>
                  <a:schemeClr val="tx1"/>
                </a:solidFill>
              </a:rPr>
              <a:t>FUTURE</a:t>
            </a:r>
            <a:endParaRPr lang="en-US" b="1" dirty="0">
              <a:solidFill>
                <a:schemeClr val="tx1"/>
              </a:solidFill>
            </a:endParaRPr>
          </a:p>
        </p:txBody>
      </p:sp>
      <p:sp>
        <p:nvSpPr>
          <p:cNvPr id="12" name="Rounded Rectangle 11"/>
          <p:cNvSpPr/>
          <p:nvPr/>
        </p:nvSpPr>
        <p:spPr>
          <a:xfrm>
            <a:off x="1009598" y="5157192"/>
            <a:ext cx="7124805" cy="1368152"/>
          </a:xfrm>
          <a:prstGeom prst="roundRect">
            <a:avLst>
              <a:gd name="adj" fmla="val 8615"/>
            </a:avLst>
          </a:prstGeom>
          <a:solidFill>
            <a:srgbClr val="92D050"/>
          </a:solidFill>
          <a:ln w="28575">
            <a:solidFill>
              <a:schemeClr val="tx2"/>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ZA" b="1" dirty="0" smtClean="0">
                <a:solidFill>
                  <a:schemeClr val="tx1"/>
                </a:solidFill>
              </a:rPr>
              <a:t>Key Benefits:</a:t>
            </a:r>
            <a:endParaRPr lang="en-ZA" sz="1200" b="1" dirty="0" smtClean="0">
              <a:solidFill>
                <a:schemeClr val="tx1"/>
              </a:solidFill>
            </a:endParaRPr>
          </a:p>
          <a:p>
            <a:pPr marL="285750" indent="-285750">
              <a:lnSpc>
                <a:spcPct val="150000"/>
              </a:lnSpc>
              <a:buFont typeface="Wingdings" panose="05000000000000000000" pitchFamily="2" charset="2"/>
              <a:buChar char="Ø"/>
            </a:pPr>
            <a:r>
              <a:rPr lang="en-ZA" sz="1400" b="1" dirty="0" smtClean="0">
                <a:solidFill>
                  <a:schemeClr val="tx1"/>
                </a:solidFill>
              </a:rPr>
              <a:t>People</a:t>
            </a:r>
            <a:r>
              <a:rPr lang="en-ZA" sz="1400" dirty="0" smtClean="0">
                <a:solidFill>
                  <a:schemeClr val="tx1"/>
                </a:solidFill>
              </a:rPr>
              <a:t> – consolidating Business and IT operation teams, cross skilled across all markets</a:t>
            </a:r>
          </a:p>
          <a:p>
            <a:pPr marL="285750" indent="-285750">
              <a:lnSpc>
                <a:spcPct val="150000"/>
              </a:lnSpc>
              <a:buFont typeface="Wingdings" panose="05000000000000000000" pitchFamily="2" charset="2"/>
              <a:buChar char="Ø"/>
            </a:pPr>
            <a:r>
              <a:rPr lang="en-ZA" sz="1400" b="1" dirty="0" smtClean="0">
                <a:solidFill>
                  <a:schemeClr val="tx1"/>
                </a:solidFill>
              </a:rPr>
              <a:t>Process</a:t>
            </a:r>
            <a:r>
              <a:rPr lang="en-ZA" sz="1400" dirty="0" smtClean="0">
                <a:solidFill>
                  <a:schemeClr val="tx1"/>
                </a:solidFill>
              </a:rPr>
              <a:t> – automated/optimised business processes for maximum efficiency</a:t>
            </a:r>
          </a:p>
          <a:p>
            <a:pPr marL="285750" indent="-285750">
              <a:lnSpc>
                <a:spcPct val="150000"/>
              </a:lnSpc>
              <a:buFont typeface="Wingdings" panose="05000000000000000000" pitchFamily="2" charset="2"/>
              <a:buChar char="Ø"/>
            </a:pPr>
            <a:r>
              <a:rPr lang="en-ZA" sz="1400" b="1" dirty="0" smtClean="0">
                <a:solidFill>
                  <a:schemeClr val="tx1"/>
                </a:solidFill>
              </a:rPr>
              <a:t>Systems</a:t>
            </a:r>
            <a:r>
              <a:rPr lang="en-ZA" sz="1400" dirty="0" smtClean="0">
                <a:solidFill>
                  <a:schemeClr val="tx1"/>
                </a:solidFill>
              </a:rPr>
              <a:t> – single consolidated IT system provided by industry leading software provider</a:t>
            </a:r>
          </a:p>
          <a:p>
            <a:endParaRPr lang="en-US" b="1" dirty="0">
              <a:solidFill>
                <a:schemeClr val="tx1"/>
              </a:solidFill>
            </a:endParaRPr>
          </a:p>
        </p:txBody>
      </p:sp>
      <p:pic>
        <p:nvPicPr>
          <p:cNvPr id="2052" name="Picture 4" descr="C:\Users\hemashk\AppData\Local\Microsoft\Windows\Temporary Internet Files\Content.IE5\Q2FDDY95\Server-DB[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9680" y="3612795"/>
            <a:ext cx="1060631" cy="10606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hemashk\AppData\Local\Microsoft\Windows\Temporary Internet Files\Content.IE5\Q2FDDY95\Server-D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1487" y="3708887"/>
            <a:ext cx="872241" cy="87224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344476" y="2359913"/>
            <a:ext cx="0" cy="2135406"/>
          </a:xfrm>
          <a:prstGeom prst="line">
            <a:avLst/>
          </a:prstGeom>
        </p:spPr>
        <p:style>
          <a:lnRef idx="2">
            <a:schemeClr val="accent1"/>
          </a:lnRef>
          <a:fillRef idx="0">
            <a:schemeClr val="accent1"/>
          </a:fillRef>
          <a:effectRef idx="1">
            <a:schemeClr val="accent1"/>
          </a:effectRef>
          <a:fontRef idx="minor">
            <a:schemeClr val="tx1"/>
          </a:fontRef>
        </p:style>
      </p:cxnSp>
      <p:pic>
        <p:nvPicPr>
          <p:cNvPr id="16" name="Picture 3" descr="C:\Users\hemashk\AppData\Local\Microsoft\Windows\Temporary Internet Files\Content.IE5\Q2FDDY95\Server-D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7170" y="3646160"/>
            <a:ext cx="837952" cy="83795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emashk\AppData\Local\Microsoft\Windows\Temporary Internet Files\Content.IE5\Q2FDDY95\Server-DB[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3631098"/>
            <a:ext cx="837952" cy="83795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827584" y="2780930"/>
            <a:ext cx="879505" cy="781779"/>
            <a:chOff x="683568" y="2852936"/>
            <a:chExt cx="752041" cy="680401"/>
          </a:xfrm>
        </p:grpSpPr>
        <p:pic>
          <p:nvPicPr>
            <p:cNvPr id="18" name="Picture 5" descr="C:\Users\hemashk\AppData\Local\Microsoft\Windows\Temporary Internet Files\Content.IE5\JF2H8M96\icon_tea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018" y="2852936"/>
              <a:ext cx="383567" cy="38356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83568" y="3185111"/>
              <a:ext cx="752041" cy="348226"/>
            </a:xfrm>
            <a:prstGeom prst="rect">
              <a:avLst/>
            </a:prstGeom>
            <a:noFill/>
          </p:spPr>
          <p:txBody>
            <a:bodyPr wrap="square" rtlCol="0">
              <a:spAutoFit/>
            </a:bodyPr>
            <a:lstStyle/>
            <a:p>
              <a:pPr algn="ctr"/>
              <a:r>
                <a:rPr lang="en-ZA" sz="1000" b="1" dirty="0" smtClean="0"/>
                <a:t>Business Operations</a:t>
              </a:r>
              <a:endParaRPr lang="en-US" sz="1000" b="1" dirty="0"/>
            </a:p>
          </p:txBody>
        </p:sp>
      </p:grpSp>
      <p:grpSp>
        <p:nvGrpSpPr>
          <p:cNvPr id="14" name="Group 13"/>
          <p:cNvGrpSpPr/>
          <p:nvPr/>
        </p:nvGrpSpPr>
        <p:grpSpPr>
          <a:xfrm>
            <a:off x="1520731" y="2780928"/>
            <a:ext cx="883187" cy="781774"/>
            <a:chOff x="649660" y="3573016"/>
            <a:chExt cx="752041" cy="680397"/>
          </a:xfrm>
        </p:grpSpPr>
        <p:pic>
          <p:nvPicPr>
            <p:cNvPr id="20" name="Picture 5" descr="C:\Users\hemashk\AppData\Local\Microsoft\Windows\Temporary Internet Files\Content.IE5\JF2H8M96\icon_tea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018" y="3573016"/>
              <a:ext cx="383567" cy="38356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49660" y="3905188"/>
              <a:ext cx="752041" cy="348225"/>
            </a:xfrm>
            <a:prstGeom prst="rect">
              <a:avLst/>
            </a:prstGeom>
            <a:noFill/>
          </p:spPr>
          <p:txBody>
            <a:bodyPr wrap="square" rtlCol="0">
              <a:spAutoFit/>
            </a:bodyPr>
            <a:lstStyle/>
            <a:p>
              <a:pPr algn="ctr"/>
              <a:r>
                <a:rPr lang="en-ZA" sz="1000" b="1" dirty="0" smtClean="0"/>
                <a:t>IT Operations</a:t>
              </a:r>
              <a:endParaRPr lang="en-US" sz="1000" b="1" dirty="0"/>
            </a:p>
          </p:txBody>
        </p:sp>
      </p:grpSp>
      <p:sp>
        <p:nvSpPr>
          <p:cNvPr id="26" name="TextBox 25"/>
          <p:cNvSpPr txBox="1"/>
          <p:nvPr/>
        </p:nvSpPr>
        <p:spPr>
          <a:xfrm>
            <a:off x="1335986" y="4500836"/>
            <a:ext cx="752041" cy="276999"/>
          </a:xfrm>
          <a:prstGeom prst="rect">
            <a:avLst/>
          </a:prstGeom>
          <a:noFill/>
        </p:spPr>
        <p:txBody>
          <a:bodyPr wrap="square" rtlCol="0">
            <a:spAutoFit/>
          </a:bodyPr>
          <a:lstStyle/>
          <a:p>
            <a:pPr algn="ctr"/>
            <a:r>
              <a:rPr lang="en-ZA" sz="1200" b="1" dirty="0" smtClean="0"/>
              <a:t>ECS</a:t>
            </a:r>
            <a:endParaRPr lang="en-US" sz="1200" b="1" dirty="0"/>
          </a:p>
        </p:txBody>
      </p:sp>
      <p:sp>
        <p:nvSpPr>
          <p:cNvPr id="27" name="TextBox 26"/>
          <p:cNvSpPr txBox="1"/>
          <p:nvPr/>
        </p:nvSpPr>
        <p:spPr>
          <a:xfrm>
            <a:off x="2555344" y="4407495"/>
            <a:ext cx="1368583" cy="461665"/>
          </a:xfrm>
          <a:prstGeom prst="rect">
            <a:avLst/>
          </a:prstGeom>
          <a:noFill/>
        </p:spPr>
        <p:txBody>
          <a:bodyPr wrap="square" rtlCol="0">
            <a:spAutoFit/>
          </a:bodyPr>
          <a:lstStyle/>
          <a:p>
            <a:pPr algn="ctr"/>
            <a:r>
              <a:rPr lang="en-ZA" sz="1200" b="1" dirty="0" smtClean="0"/>
              <a:t>Nuclears</a:t>
            </a:r>
          </a:p>
          <a:p>
            <a:pPr algn="ctr"/>
            <a:r>
              <a:rPr lang="en-ZA" sz="1200" b="1" dirty="0" smtClean="0"/>
              <a:t>(SAFEX &amp; IRC)</a:t>
            </a:r>
          </a:p>
        </p:txBody>
      </p:sp>
      <p:sp>
        <p:nvSpPr>
          <p:cNvPr id="28" name="TextBox 27"/>
          <p:cNvSpPr txBox="1"/>
          <p:nvPr/>
        </p:nvSpPr>
        <p:spPr>
          <a:xfrm>
            <a:off x="901274" y="2259330"/>
            <a:ext cx="1371060" cy="276999"/>
          </a:xfrm>
          <a:prstGeom prst="rect">
            <a:avLst/>
          </a:prstGeom>
          <a:noFill/>
          <a:ln>
            <a:noFill/>
          </a:ln>
        </p:spPr>
        <p:txBody>
          <a:bodyPr wrap="square" rtlCol="0">
            <a:spAutoFit/>
          </a:bodyPr>
          <a:lstStyle/>
          <a:p>
            <a:pPr algn="ctr"/>
            <a:r>
              <a:rPr lang="en-ZA" sz="1200" b="1" dirty="0" smtClean="0"/>
              <a:t>Equity Market</a:t>
            </a:r>
            <a:endParaRPr lang="en-US" sz="1200" b="1" dirty="0"/>
          </a:p>
        </p:txBody>
      </p:sp>
      <p:sp>
        <p:nvSpPr>
          <p:cNvPr id="29" name="TextBox 28"/>
          <p:cNvSpPr txBox="1"/>
          <p:nvPr/>
        </p:nvSpPr>
        <p:spPr>
          <a:xfrm>
            <a:off x="2411760" y="2204864"/>
            <a:ext cx="1665970" cy="461665"/>
          </a:xfrm>
          <a:prstGeom prst="rect">
            <a:avLst/>
          </a:prstGeom>
          <a:noFill/>
          <a:ln>
            <a:noFill/>
          </a:ln>
        </p:spPr>
        <p:txBody>
          <a:bodyPr wrap="square" rtlCol="0">
            <a:spAutoFit/>
          </a:bodyPr>
          <a:lstStyle/>
          <a:p>
            <a:pPr algn="ctr"/>
            <a:r>
              <a:rPr lang="en-ZA" sz="1200" b="1" dirty="0" smtClean="0"/>
              <a:t>Derivative &amp; Bond</a:t>
            </a:r>
            <a:r>
              <a:rPr lang="en-US" sz="1200" b="1" dirty="0" smtClean="0"/>
              <a:t> Markets</a:t>
            </a:r>
            <a:endParaRPr lang="en-ZA" sz="1200" b="1" dirty="0" smtClean="0"/>
          </a:p>
        </p:txBody>
      </p:sp>
      <p:sp>
        <p:nvSpPr>
          <p:cNvPr id="42" name="TextBox 41"/>
          <p:cNvSpPr txBox="1"/>
          <p:nvPr/>
        </p:nvSpPr>
        <p:spPr>
          <a:xfrm>
            <a:off x="5717482" y="4592161"/>
            <a:ext cx="851252" cy="276999"/>
          </a:xfrm>
          <a:prstGeom prst="rect">
            <a:avLst/>
          </a:prstGeom>
          <a:noFill/>
        </p:spPr>
        <p:txBody>
          <a:bodyPr wrap="square" rtlCol="0">
            <a:spAutoFit/>
          </a:bodyPr>
          <a:lstStyle/>
          <a:p>
            <a:pPr algn="ctr"/>
            <a:r>
              <a:rPr lang="en-ZA" sz="1200" b="1" dirty="0" smtClean="0"/>
              <a:t>RTC</a:t>
            </a:r>
            <a:endParaRPr lang="en-US" sz="1200" b="1" dirty="0"/>
          </a:p>
        </p:txBody>
      </p:sp>
      <p:sp>
        <p:nvSpPr>
          <p:cNvPr id="43" name="TextBox 42"/>
          <p:cNvSpPr txBox="1"/>
          <p:nvPr/>
        </p:nvSpPr>
        <p:spPr>
          <a:xfrm>
            <a:off x="4875696" y="2320567"/>
            <a:ext cx="2619115" cy="276999"/>
          </a:xfrm>
          <a:prstGeom prst="rect">
            <a:avLst/>
          </a:prstGeom>
          <a:noFill/>
          <a:ln>
            <a:noFill/>
          </a:ln>
        </p:spPr>
        <p:txBody>
          <a:bodyPr wrap="square" rtlCol="0">
            <a:spAutoFit/>
          </a:bodyPr>
          <a:lstStyle/>
          <a:p>
            <a:pPr algn="ctr"/>
            <a:r>
              <a:rPr lang="en-ZA" sz="1200" b="1" dirty="0" smtClean="0"/>
              <a:t>Equities, Derivatives &amp; Bond Markets </a:t>
            </a:r>
            <a:endParaRPr lang="en-US" sz="1200" b="1" dirty="0"/>
          </a:p>
        </p:txBody>
      </p:sp>
      <p:grpSp>
        <p:nvGrpSpPr>
          <p:cNvPr id="57" name="Group 56"/>
          <p:cNvGrpSpPr/>
          <p:nvPr/>
        </p:nvGrpSpPr>
        <p:grpSpPr>
          <a:xfrm>
            <a:off x="2411760" y="2780930"/>
            <a:ext cx="879505" cy="781779"/>
            <a:chOff x="683568" y="2852936"/>
            <a:chExt cx="752041" cy="680401"/>
          </a:xfrm>
        </p:grpSpPr>
        <p:pic>
          <p:nvPicPr>
            <p:cNvPr id="58" name="Picture 5" descr="C:\Users\hemashk\AppData\Local\Microsoft\Windows\Temporary Internet Files\Content.IE5\JF2H8M96\icon_tea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018" y="2852936"/>
              <a:ext cx="383567" cy="383567"/>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683568" y="3185111"/>
              <a:ext cx="752041" cy="348226"/>
            </a:xfrm>
            <a:prstGeom prst="rect">
              <a:avLst/>
            </a:prstGeom>
            <a:noFill/>
          </p:spPr>
          <p:txBody>
            <a:bodyPr wrap="square" rtlCol="0">
              <a:spAutoFit/>
            </a:bodyPr>
            <a:lstStyle/>
            <a:p>
              <a:pPr algn="ctr"/>
              <a:r>
                <a:rPr lang="en-ZA" sz="1000" b="1" dirty="0" smtClean="0"/>
                <a:t>Business Operations</a:t>
              </a:r>
              <a:endParaRPr lang="en-US" sz="1000" b="1" dirty="0"/>
            </a:p>
          </p:txBody>
        </p:sp>
      </p:grpSp>
      <p:grpSp>
        <p:nvGrpSpPr>
          <p:cNvPr id="60" name="Group 59"/>
          <p:cNvGrpSpPr/>
          <p:nvPr/>
        </p:nvGrpSpPr>
        <p:grpSpPr>
          <a:xfrm>
            <a:off x="3104907" y="2780928"/>
            <a:ext cx="883187" cy="781774"/>
            <a:chOff x="649660" y="3573016"/>
            <a:chExt cx="752041" cy="680397"/>
          </a:xfrm>
        </p:grpSpPr>
        <p:pic>
          <p:nvPicPr>
            <p:cNvPr id="61" name="Picture 5" descr="C:\Users\hemashk\AppData\Local\Microsoft\Windows\Temporary Internet Files\Content.IE5\JF2H8M96\icon_tea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018" y="3573016"/>
              <a:ext cx="383567" cy="383567"/>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649660" y="3905188"/>
              <a:ext cx="752041" cy="348225"/>
            </a:xfrm>
            <a:prstGeom prst="rect">
              <a:avLst/>
            </a:prstGeom>
            <a:noFill/>
          </p:spPr>
          <p:txBody>
            <a:bodyPr wrap="square" rtlCol="0">
              <a:spAutoFit/>
            </a:bodyPr>
            <a:lstStyle/>
            <a:p>
              <a:pPr algn="ctr"/>
              <a:r>
                <a:rPr lang="en-ZA" sz="1000" b="1" dirty="0" smtClean="0"/>
                <a:t>IT Operations</a:t>
              </a:r>
              <a:endParaRPr lang="en-US" sz="1000" b="1" dirty="0"/>
            </a:p>
          </p:txBody>
        </p:sp>
      </p:grpSp>
      <p:grpSp>
        <p:nvGrpSpPr>
          <p:cNvPr id="65" name="Group 64"/>
          <p:cNvGrpSpPr/>
          <p:nvPr/>
        </p:nvGrpSpPr>
        <p:grpSpPr>
          <a:xfrm>
            <a:off x="5148064" y="2791237"/>
            <a:ext cx="879505" cy="781779"/>
            <a:chOff x="683568" y="2852936"/>
            <a:chExt cx="752041" cy="680401"/>
          </a:xfrm>
        </p:grpSpPr>
        <p:pic>
          <p:nvPicPr>
            <p:cNvPr id="66" name="Picture 5" descr="C:\Users\hemashk\AppData\Local\Microsoft\Windows\Temporary Internet Files\Content.IE5\JF2H8M96\icon_tea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018" y="2852936"/>
              <a:ext cx="383567" cy="383567"/>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683568" y="3185111"/>
              <a:ext cx="752041" cy="348226"/>
            </a:xfrm>
            <a:prstGeom prst="rect">
              <a:avLst/>
            </a:prstGeom>
            <a:noFill/>
          </p:spPr>
          <p:txBody>
            <a:bodyPr wrap="square" rtlCol="0">
              <a:spAutoFit/>
            </a:bodyPr>
            <a:lstStyle/>
            <a:p>
              <a:pPr algn="ctr"/>
              <a:r>
                <a:rPr lang="en-ZA" sz="1000" b="1" dirty="0" smtClean="0"/>
                <a:t>Business Operations</a:t>
              </a:r>
              <a:endParaRPr lang="en-US" sz="1000" b="1" dirty="0"/>
            </a:p>
          </p:txBody>
        </p:sp>
      </p:grpSp>
      <p:grpSp>
        <p:nvGrpSpPr>
          <p:cNvPr id="68" name="Group 67"/>
          <p:cNvGrpSpPr/>
          <p:nvPr/>
        </p:nvGrpSpPr>
        <p:grpSpPr>
          <a:xfrm>
            <a:off x="6065077" y="2791235"/>
            <a:ext cx="883187" cy="781774"/>
            <a:chOff x="649660" y="3573016"/>
            <a:chExt cx="752041" cy="680397"/>
          </a:xfrm>
        </p:grpSpPr>
        <p:pic>
          <p:nvPicPr>
            <p:cNvPr id="69" name="Picture 5" descr="C:\Users\hemashk\AppData\Local\Microsoft\Windows\Temporary Internet Files\Content.IE5\JF2H8M96\icon_tea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018" y="3573016"/>
              <a:ext cx="383567" cy="383567"/>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649660" y="3905188"/>
              <a:ext cx="752041" cy="348225"/>
            </a:xfrm>
            <a:prstGeom prst="rect">
              <a:avLst/>
            </a:prstGeom>
            <a:noFill/>
          </p:spPr>
          <p:txBody>
            <a:bodyPr wrap="square" rtlCol="0">
              <a:spAutoFit/>
            </a:bodyPr>
            <a:lstStyle/>
            <a:p>
              <a:pPr algn="ctr"/>
              <a:r>
                <a:rPr lang="en-ZA" sz="1000" b="1" dirty="0" smtClean="0"/>
                <a:t>IT Operations</a:t>
              </a:r>
              <a:endParaRPr lang="en-US" sz="1000" b="1" dirty="0"/>
            </a:p>
          </p:txBody>
        </p:sp>
      </p:grpSp>
    </p:spTree>
    <p:extLst>
      <p:ext uri="{BB962C8B-B14F-4D97-AF65-F5344CB8AC3E}">
        <p14:creationId xmlns:p14="http://schemas.microsoft.com/office/powerpoint/2010/main" val="30156857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409488" y="76200"/>
            <a:ext cx="6524712" cy="746937"/>
          </a:xfrm>
        </p:spPr>
        <p:txBody>
          <a:bodyPr>
            <a:normAutofit fontScale="90000"/>
          </a:bodyPr>
          <a:lstStyle/>
          <a:p>
            <a:r>
              <a:rPr lang="en-ZA" sz="2800" dirty="0" smtClean="0"/>
              <a:t>Clearing EOD Processes</a:t>
            </a:r>
            <a:r>
              <a:rPr lang="en-ZA" dirty="0" smtClean="0"/>
              <a:t/>
            </a:r>
            <a:br>
              <a:rPr lang="en-ZA" dirty="0" smtClean="0"/>
            </a:br>
            <a:r>
              <a:rPr lang="en-ZA" sz="2200" b="0" dirty="0"/>
              <a:t>Processes in the event of exception scenarios</a:t>
            </a:r>
            <a:endParaRPr lang="en-ZA" b="0" dirty="0"/>
          </a:p>
        </p:txBody>
      </p:sp>
      <p:sp>
        <p:nvSpPr>
          <p:cNvPr id="4" name="Rectangle 3"/>
          <p:cNvSpPr/>
          <p:nvPr/>
        </p:nvSpPr>
        <p:spPr>
          <a:xfrm>
            <a:off x="457200" y="1295400"/>
            <a:ext cx="8153400" cy="338554"/>
          </a:xfrm>
          <a:prstGeom prst="rect">
            <a:avLst/>
          </a:prstGeom>
        </p:spPr>
        <p:txBody>
          <a:bodyPr wrap="square">
            <a:spAutoFit/>
          </a:bodyPr>
          <a:lstStyle/>
          <a:p>
            <a:r>
              <a:rPr lang="en-ZA" sz="1600" b="1" u="sng" dirty="0" smtClean="0">
                <a:solidFill>
                  <a:prstClr val="black"/>
                </a:solidFill>
              </a:rPr>
              <a:t>Scenario C</a:t>
            </a:r>
            <a:r>
              <a:rPr lang="en-ZA" sz="1600" b="1" dirty="0">
                <a:solidFill>
                  <a:prstClr val="black"/>
                </a:solidFill>
              </a:rPr>
              <a:t>:  Issues identified </a:t>
            </a:r>
            <a:r>
              <a:rPr lang="en-ZA" sz="1600" b="1" dirty="0" smtClean="0">
                <a:solidFill>
                  <a:prstClr val="black"/>
                </a:solidFill>
              </a:rPr>
              <a:t>on </a:t>
            </a:r>
            <a:r>
              <a:rPr lang="en-ZA" sz="1600" b="1" dirty="0">
                <a:solidFill>
                  <a:prstClr val="black"/>
                </a:solidFill>
              </a:rPr>
              <a:t>the following day (T+1</a:t>
            </a:r>
            <a:r>
              <a:rPr lang="en-ZA" sz="1600" b="1" dirty="0" smtClean="0">
                <a:solidFill>
                  <a:prstClr val="black"/>
                </a:solidFill>
              </a:rPr>
              <a:t>)</a:t>
            </a:r>
            <a:endParaRPr lang="en-ZA" sz="1600" b="1"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571093460"/>
              </p:ext>
            </p:extLst>
          </p:nvPr>
        </p:nvGraphicFramePr>
        <p:xfrm>
          <a:off x="571500" y="1905000"/>
          <a:ext cx="8001000" cy="2252246"/>
        </p:xfrm>
        <a:graphic>
          <a:graphicData uri="http://schemas.openxmlformats.org/drawingml/2006/table">
            <a:tbl>
              <a:tblPr firstRow="1" bandRow="1">
                <a:tableStyleId>{69012ECD-51FC-41F1-AA8D-1B2483CD663E}</a:tableStyleId>
              </a:tblPr>
              <a:tblGrid>
                <a:gridCol w="8001000"/>
              </a:tblGrid>
              <a:tr h="312812">
                <a:tc>
                  <a:txBody>
                    <a:bodyPr/>
                    <a:lstStyle/>
                    <a:p>
                      <a:pPr algn="l"/>
                      <a:r>
                        <a:rPr lang="en-ZA" sz="1400" dirty="0" smtClean="0">
                          <a:solidFill>
                            <a:schemeClr val="tx1"/>
                          </a:solidFill>
                        </a:rPr>
                        <a:t>Securities</a:t>
                      </a:r>
                      <a:r>
                        <a:rPr lang="en-ZA" sz="1400" baseline="0" dirty="0" smtClean="0">
                          <a:solidFill>
                            <a:schemeClr val="tx1"/>
                          </a:solidFill>
                        </a:rPr>
                        <a:t> c</a:t>
                      </a:r>
                      <a:r>
                        <a:rPr lang="en-ZA" sz="1400" dirty="0" smtClean="0">
                          <a:solidFill>
                            <a:schemeClr val="tx1"/>
                          </a:solidFill>
                        </a:rPr>
                        <a:t>ollateral processing</a:t>
                      </a:r>
                      <a:endParaRPr lang="en-ZA"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939434">
                <a:tc>
                  <a:txBody>
                    <a:bodyPr/>
                    <a:lstStyle/>
                    <a:p>
                      <a:pPr marL="285750" indent="-285750" algn="l">
                        <a:spcBef>
                          <a:spcPts val="300"/>
                        </a:spcBef>
                        <a:spcAft>
                          <a:spcPts val="300"/>
                        </a:spcAft>
                        <a:buFont typeface="Arial" panose="020B0604020202020204" pitchFamily="34" charset="0"/>
                        <a:buChar char="•"/>
                      </a:pPr>
                      <a:r>
                        <a:rPr lang="en-ZA" sz="1400" dirty="0" smtClean="0"/>
                        <a:t>In the event an issue is detected on T+1 that affects IM, the collateral process will not be rerun </a:t>
                      </a:r>
                    </a:p>
                    <a:p>
                      <a:pPr marL="285750" indent="-285750" algn="l">
                        <a:buFont typeface="Arial" panose="020B0604020202020204" pitchFamily="34" charset="0"/>
                        <a:buChar char="•"/>
                      </a:pPr>
                      <a:r>
                        <a:rPr lang="en-ZA" sz="1400" dirty="0" smtClean="0"/>
                        <a:t>The collateral statement received by JSE Clear in the initial EOD run on T will be used to determine ZAR</a:t>
                      </a:r>
                      <a:r>
                        <a:rPr lang="en-ZA" sz="1400" baseline="0" dirty="0" smtClean="0"/>
                        <a:t> cash </a:t>
                      </a:r>
                      <a:r>
                        <a:rPr lang="en-ZA" sz="1400" dirty="0" smtClean="0"/>
                        <a:t>IM amounts</a:t>
                      </a:r>
                    </a:p>
                    <a:p>
                      <a:pPr marL="285750" indent="-285750" algn="l">
                        <a:buFont typeface="Arial" panose="020B0604020202020204" pitchFamily="34" charset="0"/>
                        <a:buChar char="•"/>
                      </a:pPr>
                      <a:r>
                        <a:rPr lang="en-ZA" sz="1400" dirty="0" smtClean="0"/>
                        <a:t>Discrepancies</a:t>
                      </a:r>
                      <a:r>
                        <a:rPr lang="en-ZA" sz="1400" baseline="0" dirty="0" smtClean="0"/>
                        <a:t> in IMs from the initial EOD run and corrected IM will need to be settled in cash</a:t>
                      </a:r>
                      <a:endParaRPr lang="en-ZA" sz="1400" dirty="0" smtClean="0"/>
                    </a:p>
                    <a:p>
                      <a:pPr marL="285750" indent="-285750" algn="l">
                        <a:spcBef>
                          <a:spcPts val="300"/>
                        </a:spcBef>
                        <a:spcAft>
                          <a:spcPts val="300"/>
                        </a:spcAft>
                        <a:buFont typeface="Arial" panose="020B0604020202020204" pitchFamily="34" charset="0"/>
                        <a:buChar char="•"/>
                      </a:pPr>
                      <a:endParaRPr lang="en-ZA" sz="1400" dirty="0" smtClean="0"/>
                    </a:p>
                    <a:p>
                      <a:pPr marL="0" indent="0" algn="l">
                        <a:spcBef>
                          <a:spcPts val="300"/>
                        </a:spcBef>
                        <a:spcAft>
                          <a:spcPts val="300"/>
                        </a:spcAft>
                        <a:buFont typeface="Arial" panose="020B0604020202020204" pitchFamily="34" charset="0"/>
                        <a:buNone/>
                      </a:pPr>
                      <a:r>
                        <a:rPr lang="en-ZA" sz="1400" b="1" dirty="0" smtClean="0"/>
                        <a:t>Note</a:t>
                      </a:r>
                      <a:r>
                        <a:rPr lang="en-ZA" sz="1400" dirty="0" smtClean="0"/>
                        <a:t>: A rerun of the collateral process would only be relevant if IM amounts are affected by the rerun (VM always in ZAR cash)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5440393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409488" y="76200"/>
            <a:ext cx="6677112" cy="746937"/>
          </a:xfrm>
        </p:spPr>
        <p:txBody>
          <a:bodyPr>
            <a:normAutofit fontScale="90000"/>
          </a:bodyPr>
          <a:lstStyle/>
          <a:p>
            <a:r>
              <a:rPr lang="en-ZA" sz="2800" dirty="0" smtClean="0"/>
              <a:t>Clearing EOD Processes</a:t>
            </a:r>
            <a:r>
              <a:rPr lang="en-ZA" dirty="0" smtClean="0"/>
              <a:t/>
            </a:r>
            <a:br>
              <a:rPr lang="en-ZA" dirty="0" smtClean="0"/>
            </a:br>
            <a:r>
              <a:rPr lang="en-ZA" sz="2200" b="0" dirty="0"/>
              <a:t>Processes in the event of exception scenarios</a:t>
            </a:r>
            <a:endParaRPr lang="en-ZA" b="0" dirty="0">
              <a:solidFill>
                <a:srgbClr val="FF0000"/>
              </a:solidFill>
            </a:endParaRPr>
          </a:p>
        </p:txBody>
      </p:sp>
      <p:sp>
        <p:nvSpPr>
          <p:cNvPr id="4" name="Rectangle 3"/>
          <p:cNvSpPr/>
          <p:nvPr/>
        </p:nvSpPr>
        <p:spPr>
          <a:xfrm>
            <a:off x="457200" y="1295400"/>
            <a:ext cx="8153400" cy="1077218"/>
          </a:xfrm>
          <a:prstGeom prst="rect">
            <a:avLst/>
          </a:prstGeom>
        </p:spPr>
        <p:txBody>
          <a:bodyPr wrap="square">
            <a:spAutoFit/>
          </a:bodyPr>
          <a:lstStyle/>
          <a:p>
            <a:r>
              <a:rPr lang="en-ZA" sz="1600" b="1" u="sng" dirty="0" smtClean="0">
                <a:solidFill>
                  <a:prstClr val="black"/>
                </a:solidFill>
              </a:rPr>
              <a:t>Scenario D</a:t>
            </a:r>
            <a:r>
              <a:rPr lang="en-ZA" sz="1600" b="1" dirty="0">
                <a:solidFill>
                  <a:prstClr val="black"/>
                </a:solidFill>
              </a:rPr>
              <a:t>:  </a:t>
            </a:r>
            <a:r>
              <a:rPr lang="en-ZA" sz="1600" b="1" dirty="0" smtClean="0">
                <a:solidFill>
                  <a:prstClr val="black"/>
                </a:solidFill>
              </a:rPr>
              <a:t>EOD </a:t>
            </a:r>
            <a:r>
              <a:rPr lang="en-ZA" sz="1600" b="1" dirty="0">
                <a:solidFill>
                  <a:prstClr val="black"/>
                </a:solidFill>
              </a:rPr>
              <a:t>on </a:t>
            </a:r>
            <a:r>
              <a:rPr lang="en-ZA" sz="1600" b="1" dirty="0" smtClean="0">
                <a:solidFill>
                  <a:prstClr val="black"/>
                </a:solidFill>
              </a:rPr>
              <a:t>T </a:t>
            </a:r>
            <a:r>
              <a:rPr lang="en-ZA" sz="1600" b="1" dirty="0">
                <a:solidFill>
                  <a:prstClr val="black"/>
                </a:solidFill>
              </a:rPr>
              <a:t>not completed due to JSE and CM not </a:t>
            </a:r>
            <a:r>
              <a:rPr lang="en-ZA" sz="1600" b="1" dirty="0" smtClean="0">
                <a:solidFill>
                  <a:prstClr val="black"/>
                </a:solidFill>
              </a:rPr>
              <a:t>balancing </a:t>
            </a:r>
          </a:p>
          <a:p>
            <a:endParaRPr lang="en-ZA" sz="1600" b="1" dirty="0">
              <a:solidFill>
                <a:prstClr val="black"/>
              </a:solidFill>
            </a:endParaRPr>
          </a:p>
          <a:p>
            <a:r>
              <a:rPr lang="en-US" sz="1600" dirty="0" smtClean="0">
                <a:solidFill>
                  <a:prstClr val="black"/>
                </a:solidFill>
              </a:rPr>
              <a:t>In </a:t>
            </a:r>
            <a:r>
              <a:rPr lang="en-US" sz="1600" dirty="0">
                <a:solidFill>
                  <a:prstClr val="black"/>
                </a:solidFill>
              </a:rPr>
              <a:t>the event the JSE and one or more Clearing Members are not able to balance at </a:t>
            </a:r>
            <a:r>
              <a:rPr lang="en-US" sz="1600" dirty="0" smtClean="0">
                <a:solidFill>
                  <a:prstClr val="black"/>
                </a:solidFill>
              </a:rPr>
              <a:t>EOD </a:t>
            </a:r>
            <a:r>
              <a:rPr lang="en-US" sz="1600" dirty="0">
                <a:solidFill>
                  <a:prstClr val="black"/>
                </a:solidFill>
              </a:rPr>
              <a:t>on T and the issue cannot be resolved that evening, the issue will need to be resolved the next </a:t>
            </a:r>
            <a:r>
              <a:rPr lang="en-US" sz="1600" dirty="0" smtClean="0">
                <a:solidFill>
                  <a:prstClr val="black"/>
                </a:solidFill>
              </a:rPr>
              <a:t>day</a:t>
            </a:r>
            <a:endParaRPr lang="en-ZA" sz="1600" b="1" dirty="0" smtClean="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34843523"/>
              </p:ext>
            </p:extLst>
          </p:nvPr>
        </p:nvGraphicFramePr>
        <p:xfrm>
          <a:off x="571500" y="2590801"/>
          <a:ext cx="8001000" cy="838199"/>
        </p:xfrm>
        <a:graphic>
          <a:graphicData uri="http://schemas.openxmlformats.org/drawingml/2006/table">
            <a:tbl>
              <a:tblPr firstRow="1" bandRow="1">
                <a:tableStyleId>{69012ECD-51FC-41F1-AA8D-1B2483CD663E}</a:tableStyleId>
              </a:tblPr>
              <a:tblGrid>
                <a:gridCol w="8001000"/>
              </a:tblGrid>
              <a:tr h="258069">
                <a:tc>
                  <a:txBody>
                    <a:bodyPr/>
                    <a:lstStyle/>
                    <a:p>
                      <a:pPr algn="l"/>
                      <a:r>
                        <a:rPr lang="en-ZA" sz="1400" dirty="0" smtClean="0">
                          <a:solidFill>
                            <a:schemeClr val="tx1"/>
                          </a:solidFill>
                        </a:rPr>
                        <a:t>Determination of settlement amounts</a:t>
                      </a:r>
                      <a:endParaRPr lang="en-ZA"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33399">
                <a:tc>
                  <a:txBody>
                    <a:bodyPr/>
                    <a:lstStyle/>
                    <a:p>
                      <a:pPr algn="l"/>
                      <a:r>
                        <a:rPr lang="en-ZA" sz="1400" dirty="0" smtClean="0"/>
                        <a:t>Once the cause of the discrepancy has been determined on T+1, the 6-step process described in </a:t>
                      </a:r>
                      <a:r>
                        <a:rPr lang="en-ZA" sz="1400" dirty="0" smtClean="0">
                          <a:hlinkClick r:id="rId2" action="ppaction://hlinksldjump"/>
                        </a:rPr>
                        <a:t>Scenario</a:t>
                      </a:r>
                      <a:r>
                        <a:rPr lang="en-ZA" sz="1400" baseline="0" dirty="0" smtClean="0">
                          <a:hlinkClick r:id="rId2" action="ppaction://hlinksldjump"/>
                        </a:rPr>
                        <a:t> C</a:t>
                      </a:r>
                      <a:r>
                        <a:rPr lang="en-ZA" sz="1400" dirty="0" smtClean="0"/>
                        <a:t> above will be followed to determine correct settlement amounts</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595335533"/>
              </p:ext>
            </p:extLst>
          </p:nvPr>
        </p:nvGraphicFramePr>
        <p:xfrm>
          <a:off x="603250" y="3581400"/>
          <a:ext cx="8001000" cy="2956560"/>
        </p:xfrm>
        <a:graphic>
          <a:graphicData uri="http://schemas.openxmlformats.org/drawingml/2006/table">
            <a:tbl>
              <a:tblPr firstRow="1" bandRow="1">
                <a:tableStyleId>{69012ECD-51FC-41F1-AA8D-1B2483CD663E}</a:tableStyleId>
              </a:tblPr>
              <a:tblGrid>
                <a:gridCol w="8001000"/>
              </a:tblGrid>
              <a:tr h="270132">
                <a:tc>
                  <a:txBody>
                    <a:bodyPr/>
                    <a:lstStyle/>
                    <a:p>
                      <a:pPr algn="l"/>
                      <a:r>
                        <a:rPr lang="en-ZA" sz="1400" dirty="0" smtClean="0">
                          <a:solidFill>
                            <a:schemeClr val="tx1"/>
                          </a:solidFill>
                        </a:rPr>
                        <a:t>Securities</a:t>
                      </a:r>
                      <a:r>
                        <a:rPr lang="en-ZA" sz="1400" baseline="0" dirty="0" smtClean="0">
                          <a:solidFill>
                            <a:schemeClr val="tx1"/>
                          </a:solidFill>
                        </a:rPr>
                        <a:t> c</a:t>
                      </a:r>
                      <a:r>
                        <a:rPr lang="en-ZA" sz="1400" dirty="0" smtClean="0">
                          <a:solidFill>
                            <a:schemeClr val="tx1"/>
                          </a:solidFill>
                        </a:rPr>
                        <a:t>ollateral processing</a:t>
                      </a:r>
                      <a:endParaRPr lang="en-ZA"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511110">
                <a:tc>
                  <a:txBody>
                    <a:bodyPr/>
                    <a:lstStyle/>
                    <a:p>
                      <a:pPr marL="285750" indent="-285750" algn="l">
                        <a:buFont typeface="Arial" panose="020B0604020202020204" pitchFamily="34" charset="0"/>
                        <a:buChar char="•"/>
                      </a:pPr>
                      <a:r>
                        <a:rPr lang="en-ZA" sz="1400" dirty="0" smtClean="0"/>
                        <a:t>The collateral process will not be run/rerun on T+1</a:t>
                      </a:r>
                    </a:p>
                    <a:p>
                      <a:pPr marL="285750" indent="-285750" algn="l">
                        <a:buFont typeface="Arial" panose="020B0604020202020204" pitchFamily="34" charset="0"/>
                        <a:buChar char="•"/>
                      </a:pPr>
                      <a:r>
                        <a:rPr lang="en-ZA" sz="1400" dirty="0" smtClean="0"/>
                        <a:t>The last available collateral statement will be used in determining ZAR cash IM amounts.  Which statement</a:t>
                      </a:r>
                      <a:r>
                        <a:rPr lang="en-ZA" sz="1400" baseline="0" dirty="0" smtClean="0"/>
                        <a:t> this is will depend on the specific sub-scenario:</a:t>
                      </a:r>
                      <a:endParaRPr lang="en-ZA" sz="1400" dirty="0" smtClean="0"/>
                    </a:p>
                    <a:p>
                      <a:pPr marL="800100" marR="0" lvl="1" indent="-342900" algn="l" defTabSz="457200" rtl="0" eaLnBrk="1" fontAlgn="auto" latinLnBrk="0" hangingPunct="1">
                        <a:lnSpc>
                          <a:spcPct val="100000"/>
                        </a:lnSpc>
                        <a:spcBef>
                          <a:spcPts val="0"/>
                        </a:spcBef>
                        <a:spcAft>
                          <a:spcPts val="0"/>
                        </a:spcAft>
                        <a:buClrTx/>
                        <a:buSzTx/>
                        <a:buFont typeface="+mj-lt"/>
                        <a:buAutoNum type="alphaLcParenR"/>
                        <a:tabLst/>
                        <a:defRPr/>
                      </a:pPr>
                      <a:r>
                        <a:rPr lang="en-ZA" sz="1400" b="0" i="0" u="none" baseline="0" dirty="0" smtClean="0"/>
                        <a:t>If the discrepancy between JSE and CM results on T is limited to VM, the securities collateral process will be run on T</a:t>
                      </a:r>
                      <a:endParaRPr lang="en-ZA" sz="1400" b="0" i="0" u="none" dirty="0" smtClean="0">
                        <a:solidFill>
                          <a:schemeClr val="tx1"/>
                        </a:solidFill>
                      </a:endParaRPr>
                    </a:p>
                    <a:p>
                      <a:pPr marL="800100" lvl="1" indent="-342900" algn="l">
                        <a:buFont typeface="+mj-lt"/>
                        <a:buAutoNum type="alphaLcParenR"/>
                      </a:pPr>
                      <a:r>
                        <a:rPr lang="en-ZA" sz="1400" b="0" i="0" u="none" baseline="0" dirty="0" smtClean="0"/>
                        <a:t>If the discrepancy is on IM but limited in magnitude and isolated, a decision may be made to run the securities collateral process on T – </a:t>
                      </a:r>
                      <a:r>
                        <a:rPr lang="en-ZA" sz="1400" b="1" i="0" u="none" baseline="0" dirty="0" smtClean="0"/>
                        <a:t>guidelines and processes relating to this to be discussed and agreed</a:t>
                      </a:r>
                      <a:endParaRPr lang="en-ZA" sz="1400" b="1" i="0" u="none" dirty="0" smtClean="0"/>
                    </a:p>
                    <a:p>
                      <a:pPr marL="800100" lvl="1" indent="-342900" algn="l">
                        <a:buFont typeface="+mj-lt"/>
                        <a:buAutoNum type="alphaLcParenR"/>
                      </a:pPr>
                      <a:r>
                        <a:rPr lang="en-ZA" sz="1400" dirty="0" smtClean="0"/>
                        <a:t>If the IM discrepancy is material the collateral process will NOT be run on T and the last collateral statement received prior to the EOD process on T at 6pm will be used</a:t>
                      </a:r>
                    </a:p>
                    <a:p>
                      <a:pPr marL="1200150" lvl="2" indent="-285750" algn="l">
                        <a:buFont typeface="Arial" panose="020B0604020202020204" pitchFamily="34" charset="0"/>
                        <a:buChar char="•"/>
                      </a:pPr>
                      <a:r>
                        <a:rPr lang="en-ZA" sz="1400" dirty="0" smtClean="0"/>
                        <a:t>This statement</a:t>
                      </a:r>
                      <a:r>
                        <a:rPr lang="en-ZA" sz="1400" baseline="0" dirty="0" smtClean="0"/>
                        <a:t> will be based on T-1 exposures, therefore </a:t>
                      </a:r>
                      <a:r>
                        <a:rPr lang="en-ZA" sz="1400" dirty="0" smtClean="0"/>
                        <a:t>any changes in IM on trading day T will need to be settled in ZAR cash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609095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290" y="152400"/>
            <a:ext cx="6017999" cy="534023"/>
          </a:xfrm>
        </p:spPr>
        <p:txBody>
          <a:bodyPr>
            <a:normAutofit fontScale="90000"/>
          </a:bodyPr>
          <a:lstStyle/>
          <a:p>
            <a:r>
              <a:rPr lang="en-ZA" sz="2400" dirty="0" smtClean="0"/>
              <a:t>Clearing EOD Processes </a:t>
            </a:r>
            <a:br>
              <a:rPr lang="en-ZA" sz="2400" dirty="0" smtClean="0"/>
            </a:br>
            <a:r>
              <a:rPr lang="en-ZA" sz="2200" b="0" dirty="0"/>
              <a:t>Processes in the event of exception scenarios</a:t>
            </a:r>
          </a:p>
        </p:txBody>
      </p:sp>
      <p:sp>
        <p:nvSpPr>
          <p:cNvPr id="3" name="Rectangle 2"/>
          <p:cNvSpPr/>
          <p:nvPr/>
        </p:nvSpPr>
        <p:spPr>
          <a:xfrm>
            <a:off x="533400" y="1353264"/>
            <a:ext cx="8305800" cy="4185761"/>
          </a:xfrm>
          <a:prstGeom prst="rect">
            <a:avLst/>
          </a:prstGeom>
        </p:spPr>
        <p:txBody>
          <a:bodyPr wrap="square">
            <a:spAutoFit/>
          </a:bodyPr>
          <a:lstStyle/>
          <a:p>
            <a:r>
              <a:rPr lang="en-US" sz="1400" dirty="0" smtClean="0">
                <a:solidFill>
                  <a:prstClr val="black"/>
                </a:solidFill>
              </a:rPr>
              <a:t>Processes for other exception scenarios required to be resolved are:</a:t>
            </a:r>
          </a:p>
          <a:p>
            <a:endParaRPr lang="en-US" sz="1400" b="1" u="sng" dirty="0" smtClean="0">
              <a:solidFill>
                <a:prstClr val="black"/>
              </a:solidFill>
            </a:endParaRPr>
          </a:p>
          <a:p>
            <a:r>
              <a:rPr lang="en-US" sz="1400" b="1" u="sng" dirty="0" smtClean="0">
                <a:solidFill>
                  <a:prstClr val="black"/>
                </a:solidFill>
              </a:rPr>
              <a:t>Scenario E:</a:t>
            </a:r>
            <a:r>
              <a:rPr lang="en-US" sz="1400" b="1" dirty="0" smtClean="0">
                <a:solidFill>
                  <a:prstClr val="black"/>
                </a:solidFill>
              </a:rPr>
              <a:t> Trade captured at incorrect price resulting in a significant VM discrepancy</a:t>
            </a:r>
            <a:endParaRPr lang="en-ZA" sz="1400" dirty="0" smtClean="0">
              <a:solidFill>
                <a:prstClr val="black"/>
              </a:solidFill>
            </a:endParaRPr>
          </a:p>
          <a:p>
            <a:pPr marL="285750" indent="-285750">
              <a:buFont typeface="Arial" panose="020B0604020202020204" pitchFamily="34" charset="0"/>
              <a:buChar char="•"/>
            </a:pPr>
            <a:r>
              <a:rPr lang="en-US" sz="1400" dirty="0">
                <a:solidFill>
                  <a:prstClr val="black"/>
                </a:solidFill>
              </a:rPr>
              <a:t>Settlement </a:t>
            </a:r>
            <a:r>
              <a:rPr lang="en-US" sz="1400" dirty="0" smtClean="0">
                <a:solidFill>
                  <a:prstClr val="black"/>
                </a:solidFill>
              </a:rPr>
              <a:t>instructions will </a:t>
            </a:r>
            <a:r>
              <a:rPr lang="en-US" sz="1400" dirty="0">
                <a:solidFill>
                  <a:prstClr val="black"/>
                </a:solidFill>
              </a:rPr>
              <a:t>be adjusted </a:t>
            </a:r>
            <a:r>
              <a:rPr lang="en-US" sz="1400" dirty="0" smtClean="0">
                <a:solidFill>
                  <a:prstClr val="black"/>
                </a:solidFill>
              </a:rPr>
              <a:t>by the value of the VM discrepancy at the time of resolution.</a:t>
            </a:r>
          </a:p>
          <a:p>
            <a:pPr marL="285750" indent="-285750">
              <a:buFont typeface="Arial" panose="020B0604020202020204" pitchFamily="34" charset="0"/>
              <a:buChar char="•"/>
            </a:pPr>
            <a:r>
              <a:rPr lang="en-US" sz="1400" dirty="0" smtClean="0">
                <a:solidFill>
                  <a:prstClr val="black"/>
                </a:solidFill>
              </a:rPr>
              <a:t>Members to close out the position at the incorrect price and book trades at the correct price on T+1</a:t>
            </a:r>
          </a:p>
          <a:p>
            <a:pPr marL="285750" indent="-285750">
              <a:buFont typeface="Arial" panose="020B0604020202020204" pitchFamily="34" charset="0"/>
              <a:buChar char="•"/>
            </a:pPr>
            <a:r>
              <a:rPr lang="en-US" sz="1400" dirty="0">
                <a:solidFill>
                  <a:prstClr val="black"/>
                </a:solidFill>
              </a:rPr>
              <a:t>Settlement instructions will </a:t>
            </a:r>
            <a:r>
              <a:rPr lang="en-US" sz="1400" dirty="0" smtClean="0">
                <a:solidFill>
                  <a:prstClr val="black"/>
                </a:solidFill>
              </a:rPr>
              <a:t>again be </a:t>
            </a:r>
            <a:r>
              <a:rPr lang="en-US" sz="1400" dirty="0">
                <a:solidFill>
                  <a:prstClr val="black"/>
                </a:solidFill>
              </a:rPr>
              <a:t>adjusted by the </a:t>
            </a:r>
            <a:r>
              <a:rPr lang="en-US" sz="1400" dirty="0" smtClean="0">
                <a:solidFill>
                  <a:prstClr val="black"/>
                </a:solidFill>
              </a:rPr>
              <a:t>reverse value </a:t>
            </a:r>
            <a:r>
              <a:rPr lang="en-US" sz="1400" dirty="0">
                <a:solidFill>
                  <a:prstClr val="black"/>
                </a:solidFill>
              </a:rPr>
              <a:t>of the VM discrepancy </a:t>
            </a:r>
            <a:r>
              <a:rPr lang="en-US" sz="1400" dirty="0" smtClean="0">
                <a:solidFill>
                  <a:prstClr val="black"/>
                </a:solidFill>
              </a:rPr>
              <a:t>in </a:t>
            </a:r>
            <a:r>
              <a:rPr lang="en-US" sz="1400" dirty="0">
                <a:solidFill>
                  <a:prstClr val="black"/>
                </a:solidFill>
              </a:rPr>
              <a:t>the </a:t>
            </a:r>
            <a:r>
              <a:rPr lang="en-US" sz="1400" dirty="0" smtClean="0">
                <a:solidFill>
                  <a:prstClr val="black"/>
                </a:solidFill>
              </a:rPr>
              <a:t>EOD on T+1</a:t>
            </a:r>
            <a:endParaRPr lang="en-ZA" sz="1400" dirty="0">
              <a:solidFill>
                <a:prstClr val="black"/>
              </a:solidFill>
            </a:endParaRPr>
          </a:p>
          <a:p>
            <a:pPr marL="285750" indent="-285750">
              <a:buFont typeface="Arial" panose="020B0604020202020204" pitchFamily="34" charset="0"/>
              <a:buChar char="•"/>
            </a:pPr>
            <a:endParaRPr lang="en-US" sz="1400" dirty="0" smtClean="0">
              <a:solidFill>
                <a:prstClr val="black"/>
              </a:solidFill>
            </a:endParaRPr>
          </a:p>
          <a:p>
            <a:r>
              <a:rPr lang="en-US" sz="1400" b="1" u="sng" dirty="0">
                <a:solidFill>
                  <a:prstClr val="black"/>
                </a:solidFill>
              </a:rPr>
              <a:t>Scenario </a:t>
            </a:r>
            <a:r>
              <a:rPr lang="en-US" sz="1400" b="1" u="sng" dirty="0" smtClean="0">
                <a:solidFill>
                  <a:prstClr val="black"/>
                </a:solidFill>
              </a:rPr>
              <a:t>F:</a:t>
            </a:r>
            <a:r>
              <a:rPr lang="en-US" sz="1400" b="1" dirty="0" smtClean="0">
                <a:solidFill>
                  <a:prstClr val="black"/>
                </a:solidFill>
              </a:rPr>
              <a:t> </a:t>
            </a:r>
            <a:r>
              <a:rPr lang="en-US" sz="1400" b="1" dirty="0">
                <a:solidFill>
                  <a:prstClr val="black"/>
                </a:solidFill>
              </a:rPr>
              <a:t>Incorrect Dividend</a:t>
            </a:r>
            <a:endParaRPr lang="en-ZA" sz="1400" dirty="0">
              <a:solidFill>
                <a:prstClr val="black"/>
              </a:solidFill>
            </a:endParaRPr>
          </a:p>
          <a:p>
            <a:pPr marL="285750" indent="-285750">
              <a:buFont typeface="Arial" panose="020B0604020202020204" pitchFamily="34" charset="0"/>
              <a:buChar char="•"/>
            </a:pPr>
            <a:r>
              <a:rPr lang="en-US" sz="1400" dirty="0">
                <a:solidFill>
                  <a:prstClr val="black"/>
                </a:solidFill>
              </a:rPr>
              <a:t>If incorrect dividend payments are </a:t>
            </a:r>
            <a:r>
              <a:rPr lang="en-US" sz="1400" dirty="0" smtClean="0">
                <a:solidFill>
                  <a:prstClr val="black"/>
                </a:solidFill>
              </a:rPr>
              <a:t>identified, these will </a:t>
            </a:r>
            <a:r>
              <a:rPr lang="en-US" sz="1400" dirty="0">
                <a:solidFill>
                  <a:prstClr val="black"/>
                </a:solidFill>
              </a:rPr>
              <a:t>be </a:t>
            </a:r>
            <a:r>
              <a:rPr lang="en-US" sz="1400" dirty="0" smtClean="0">
                <a:solidFill>
                  <a:prstClr val="black"/>
                </a:solidFill>
              </a:rPr>
              <a:t>calculated outside RTC and settlement instructions corrected</a:t>
            </a:r>
            <a:endParaRPr lang="en-ZA" sz="1400" dirty="0">
              <a:solidFill>
                <a:prstClr val="black"/>
              </a:solidFill>
            </a:endParaRPr>
          </a:p>
          <a:p>
            <a:r>
              <a:rPr lang="en-US" sz="1400" dirty="0">
                <a:solidFill>
                  <a:prstClr val="black"/>
                </a:solidFill>
              </a:rPr>
              <a:t> </a:t>
            </a:r>
            <a:endParaRPr lang="en-ZA" sz="1400" dirty="0">
              <a:solidFill>
                <a:prstClr val="black"/>
              </a:solidFill>
            </a:endParaRPr>
          </a:p>
          <a:p>
            <a:r>
              <a:rPr lang="en-US" sz="1400" b="1" u="sng" dirty="0">
                <a:solidFill>
                  <a:prstClr val="black"/>
                </a:solidFill>
              </a:rPr>
              <a:t>Scenario </a:t>
            </a:r>
            <a:r>
              <a:rPr lang="en-US" sz="1400" b="1" u="sng" dirty="0" smtClean="0">
                <a:solidFill>
                  <a:prstClr val="black"/>
                </a:solidFill>
              </a:rPr>
              <a:t>G:</a:t>
            </a:r>
            <a:r>
              <a:rPr lang="en-US" sz="1400" b="1" dirty="0" smtClean="0">
                <a:solidFill>
                  <a:prstClr val="black"/>
                </a:solidFill>
              </a:rPr>
              <a:t> </a:t>
            </a:r>
            <a:r>
              <a:rPr lang="en-US" sz="1400" b="1" dirty="0">
                <a:solidFill>
                  <a:prstClr val="black"/>
                </a:solidFill>
              </a:rPr>
              <a:t>Booking Fees not reconciled</a:t>
            </a:r>
            <a:endParaRPr lang="en-ZA" sz="1400" dirty="0">
              <a:solidFill>
                <a:prstClr val="black"/>
              </a:solidFill>
            </a:endParaRPr>
          </a:p>
          <a:p>
            <a:pPr marL="285750" indent="-285750">
              <a:buFont typeface="Arial" panose="020B0604020202020204" pitchFamily="34" charset="0"/>
              <a:buChar char="•"/>
            </a:pPr>
            <a:r>
              <a:rPr lang="en-US" sz="1400" dirty="0">
                <a:solidFill>
                  <a:prstClr val="black"/>
                </a:solidFill>
              </a:rPr>
              <a:t>If fees are not reconciled during EOD, adjustments will be done the next day </a:t>
            </a:r>
            <a:r>
              <a:rPr lang="en-US" sz="1400" dirty="0" smtClean="0">
                <a:solidFill>
                  <a:prstClr val="black"/>
                </a:solidFill>
              </a:rPr>
              <a:t>if </a:t>
            </a:r>
            <a:r>
              <a:rPr lang="en-US" sz="1400" dirty="0">
                <a:solidFill>
                  <a:prstClr val="black"/>
                </a:solidFill>
              </a:rPr>
              <a:t>the discrepancy is found in the </a:t>
            </a:r>
            <a:r>
              <a:rPr lang="en-US" sz="1400" dirty="0" smtClean="0">
                <a:solidFill>
                  <a:prstClr val="black"/>
                </a:solidFill>
              </a:rPr>
              <a:t>JSE’s calculations</a:t>
            </a:r>
          </a:p>
          <a:p>
            <a:r>
              <a:rPr lang="en-US" sz="1400" dirty="0">
                <a:solidFill>
                  <a:prstClr val="black"/>
                </a:solidFill>
              </a:rPr>
              <a:t> </a:t>
            </a:r>
            <a:endParaRPr lang="en-ZA" sz="1400" dirty="0">
              <a:solidFill>
                <a:prstClr val="black"/>
              </a:solidFill>
            </a:endParaRPr>
          </a:p>
          <a:p>
            <a:r>
              <a:rPr lang="en-US" sz="1400" b="1" u="sng" dirty="0">
                <a:solidFill>
                  <a:prstClr val="black"/>
                </a:solidFill>
              </a:rPr>
              <a:t>Scenario </a:t>
            </a:r>
            <a:r>
              <a:rPr lang="en-US" sz="1400" b="1" u="sng" dirty="0" smtClean="0">
                <a:solidFill>
                  <a:prstClr val="black"/>
                </a:solidFill>
              </a:rPr>
              <a:t>H:</a:t>
            </a:r>
            <a:r>
              <a:rPr lang="en-US" sz="1400" b="1" dirty="0" smtClean="0">
                <a:solidFill>
                  <a:prstClr val="black"/>
                </a:solidFill>
              </a:rPr>
              <a:t> </a:t>
            </a:r>
            <a:r>
              <a:rPr lang="en-US" sz="1400" b="1" dirty="0">
                <a:solidFill>
                  <a:prstClr val="black"/>
                </a:solidFill>
              </a:rPr>
              <a:t>Incorrect Commissions </a:t>
            </a:r>
            <a:endParaRPr lang="en-ZA" sz="1400" dirty="0">
              <a:solidFill>
                <a:prstClr val="black"/>
              </a:solidFill>
            </a:endParaRPr>
          </a:p>
          <a:p>
            <a:pPr marL="285750" indent="-285750">
              <a:buFont typeface="Arial" panose="020B0604020202020204" pitchFamily="34" charset="0"/>
              <a:buChar char="•"/>
            </a:pPr>
            <a:r>
              <a:rPr lang="en-US" sz="1400" dirty="0" smtClean="0">
                <a:solidFill>
                  <a:prstClr val="black"/>
                </a:solidFill>
              </a:rPr>
              <a:t>Materially incorrect </a:t>
            </a:r>
            <a:r>
              <a:rPr lang="en-US" sz="1400" dirty="0">
                <a:solidFill>
                  <a:prstClr val="black"/>
                </a:solidFill>
              </a:rPr>
              <a:t>commissions </a:t>
            </a:r>
            <a:r>
              <a:rPr lang="en-US" sz="1400" dirty="0" smtClean="0">
                <a:solidFill>
                  <a:prstClr val="black"/>
                </a:solidFill>
              </a:rPr>
              <a:t>can be </a:t>
            </a:r>
            <a:r>
              <a:rPr lang="en-US" sz="1400" dirty="0">
                <a:solidFill>
                  <a:prstClr val="black"/>
                </a:solidFill>
              </a:rPr>
              <a:t>cancelled before the settlement </a:t>
            </a:r>
            <a:r>
              <a:rPr lang="en-US" sz="1400" dirty="0" smtClean="0">
                <a:solidFill>
                  <a:prstClr val="black"/>
                </a:solidFill>
              </a:rPr>
              <a:t>instructions are generated at EOD </a:t>
            </a:r>
            <a:r>
              <a:rPr lang="en-US" sz="1400" dirty="0">
                <a:solidFill>
                  <a:prstClr val="black"/>
                </a:solidFill>
              </a:rPr>
              <a:t>by the JSE on behalf of the trading member </a:t>
            </a:r>
            <a:endParaRPr lang="en-US" sz="1400" dirty="0" smtClean="0">
              <a:solidFill>
                <a:prstClr val="black"/>
              </a:solidFill>
            </a:endParaRPr>
          </a:p>
          <a:p>
            <a:pPr marL="285750" indent="-285750">
              <a:buFont typeface="Arial" panose="020B0604020202020204" pitchFamily="34" charset="0"/>
              <a:buChar char="•"/>
            </a:pPr>
            <a:r>
              <a:rPr lang="en-US" sz="1400" dirty="0" smtClean="0">
                <a:solidFill>
                  <a:prstClr val="black"/>
                </a:solidFill>
              </a:rPr>
              <a:t>Correct </a:t>
            </a:r>
            <a:r>
              <a:rPr lang="en-US" sz="1400" dirty="0">
                <a:solidFill>
                  <a:prstClr val="black"/>
                </a:solidFill>
              </a:rPr>
              <a:t>commission </a:t>
            </a:r>
            <a:r>
              <a:rPr lang="en-US" sz="1400" dirty="0" smtClean="0">
                <a:solidFill>
                  <a:prstClr val="black"/>
                </a:solidFill>
              </a:rPr>
              <a:t>to be re-booked </a:t>
            </a:r>
            <a:r>
              <a:rPr lang="en-US" sz="1400" dirty="0">
                <a:solidFill>
                  <a:prstClr val="black"/>
                </a:solidFill>
              </a:rPr>
              <a:t>by the trading member the next business </a:t>
            </a:r>
            <a:r>
              <a:rPr lang="en-US" sz="1400" dirty="0" smtClean="0">
                <a:solidFill>
                  <a:prstClr val="black"/>
                </a:solidFill>
              </a:rPr>
              <a:t>day</a:t>
            </a:r>
            <a:endParaRPr lang="en-ZA" sz="1400" dirty="0">
              <a:solidFill>
                <a:prstClr val="black"/>
              </a:solidFill>
            </a:endParaRPr>
          </a:p>
        </p:txBody>
      </p:sp>
    </p:spTree>
    <p:extLst>
      <p:ext uri="{BB962C8B-B14F-4D97-AF65-F5344CB8AC3E}">
        <p14:creationId xmlns:p14="http://schemas.microsoft.com/office/powerpoint/2010/main" val="6246343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371600"/>
            <a:ext cx="8153400" cy="5262979"/>
          </a:xfrm>
          <a:prstGeom prst="rect">
            <a:avLst/>
          </a:prstGeom>
        </p:spPr>
        <p:txBody>
          <a:bodyPr wrap="square">
            <a:spAutoFit/>
          </a:bodyPr>
          <a:lstStyle/>
          <a:p>
            <a:r>
              <a:rPr lang="en-US" sz="1400" b="1" u="sng" dirty="0">
                <a:solidFill>
                  <a:prstClr val="black"/>
                </a:solidFill>
              </a:rPr>
              <a:t>Scenario </a:t>
            </a:r>
            <a:r>
              <a:rPr lang="en-US" sz="1400" b="1" u="sng" dirty="0" smtClean="0">
                <a:solidFill>
                  <a:prstClr val="black"/>
                </a:solidFill>
              </a:rPr>
              <a:t>I:</a:t>
            </a:r>
            <a:r>
              <a:rPr lang="en-US" sz="1400" b="1" dirty="0" smtClean="0">
                <a:solidFill>
                  <a:prstClr val="black"/>
                </a:solidFill>
              </a:rPr>
              <a:t> </a:t>
            </a:r>
            <a:r>
              <a:rPr lang="en-ZA" sz="1400" b="1" dirty="0" smtClean="0">
                <a:solidFill>
                  <a:prstClr val="black"/>
                </a:solidFill>
              </a:rPr>
              <a:t>Incorrect interest </a:t>
            </a:r>
            <a:r>
              <a:rPr lang="en-ZA" sz="1400" b="1" dirty="0">
                <a:solidFill>
                  <a:prstClr val="black"/>
                </a:solidFill>
              </a:rPr>
              <a:t>on cash collateral </a:t>
            </a:r>
            <a:r>
              <a:rPr lang="en-ZA" sz="1400" b="1" dirty="0" smtClean="0">
                <a:solidFill>
                  <a:prstClr val="black"/>
                </a:solidFill>
              </a:rPr>
              <a:t>due to incorrect </a:t>
            </a:r>
            <a:r>
              <a:rPr lang="en-ZA" sz="1400" b="1" dirty="0">
                <a:solidFill>
                  <a:prstClr val="black"/>
                </a:solidFill>
              </a:rPr>
              <a:t>interest rate </a:t>
            </a:r>
            <a:endParaRPr lang="en-ZA" sz="1400" dirty="0">
              <a:solidFill>
                <a:prstClr val="black"/>
              </a:solidFill>
            </a:endParaRPr>
          </a:p>
          <a:p>
            <a:pPr marL="285750" indent="-285750">
              <a:buFont typeface="Arial" panose="020B0604020202020204" pitchFamily="34" charset="0"/>
              <a:buChar char="•"/>
            </a:pPr>
            <a:r>
              <a:rPr lang="en-ZA" sz="1400" dirty="0">
                <a:solidFill>
                  <a:prstClr val="black"/>
                </a:solidFill>
              </a:rPr>
              <a:t>Incorrect Interest on cash collateral </a:t>
            </a:r>
            <a:r>
              <a:rPr lang="en-ZA" sz="1400" dirty="0" smtClean="0">
                <a:solidFill>
                  <a:prstClr val="black"/>
                </a:solidFill>
              </a:rPr>
              <a:t>will </a:t>
            </a:r>
            <a:r>
              <a:rPr lang="en-ZA" sz="1400" dirty="0">
                <a:solidFill>
                  <a:prstClr val="black"/>
                </a:solidFill>
              </a:rPr>
              <a:t>be corrected on RTC if the issue is picked up before or at EOD on the last business day of the month when the interest on cash collateral is added to the settlement </a:t>
            </a:r>
            <a:r>
              <a:rPr lang="en-ZA" sz="1400" dirty="0" smtClean="0">
                <a:solidFill>
                  <a:prstClr val="black"/>
                </a:solidFill>
              </a:rPr>
              <a:t>instruction</a:t>
            </a:r>
          </a:p>
          <a:p>
            <a:pPr marL="285750" indent="-285750">
              <a:buFont typeface="Arial" panose="020B0604020202020204" pitchFamily="34" charset="0"/>
              <a:buChar char="•"/>
            </a:pPr>
            <a:r>
              <a:rPr lang="en-ZA" sz="1400" dirty="0" smtClean="0">
                <a:solidFill>
                  <a:prstClr val="black"/>
                </a:solidFill>
              </a:rPr>
              <a:t>If </a:t>
            </a:r>
            <a:r>
              <a:rPr lang="en-ZA" sz="1400" dirty="0">
                <a:solidFill>
                  <a:prstClr val="black"/>
                </a:solidFill>
              </a:rPr>
              <a:t>the issue is picked up after the settlement instruction is </a:t>
            </a:r>
            <a:r>
              <a:rPr lang="en-ZA" sz="1400" dirty="0" smtClean="0">
                <a:solidFill>
                  <a:prstClr val="black"/>
                </a:solidFill>
              </a:rPr>
              <a:t>generated at EOD on the last business day of the month, </a:t>
            </a:r>
            <a:r>
              <a:rPr lang="en-ZA" sz="1400" dirty="0">
                <a:solidFill>
                  <a:prstClr val="black"/>
                </a:solidFill>
              </a:rPr>
              <a:t>the interest will be adjusted outside </a:t>
            </a:r>
            <a:r>
              <a:rPr lang="en-ZA" sz="1400" dirty="0" smtClean="0">
                <a:solidFill>
                  <a:prstClr val="black"/>
                </a:solidFill>
              </a:rPr>
              <a:t>RTC</a:t>
            </a:r>
            <a:endParaRPr lang="en-ZA" sz="1400" dirty="0">
              <a:solidFill>
                <a:prstClr val="black"/>
              </a:solidFill>
            </a:endParaRPr>
          </a:p>
          <a:p>
            <a:r>
              <a:rPr lang="en-ZA" sz="1400" dirty="0">
                <a:solidFill>
                  <a:prstClr val="black"/>
                </a:solidFill>
              </a:rPr>
              <a:t> </a:t>
            </a:r>
          </a:p>
          <a:p>
            <a:r>
              <a:rPr lang="en-US" sz="1400" b="1" u="sng" dirty="0">
                <a:solidFill>
                  <a:prstClr val="black"/>
                </a:solidFill>
              </a:rPr>
              <a:t>Scenario </a:t>
            </a:r>
            <a:r>
              <a:rPr lang="en-US" sz="1400" b="1" u="sng" dirty="0" smtClean="0">
                <a:solidFill>
                  <a:prstClr val="black"/>
                </a:solidFill>
              </a:rPr>
              <a:t>J:</a:t>
            </a:r>
            <a:r>
              <a:rPr lang="en-US" sz="1400" b="1" dirty="0" smtClean="0">
                <a:solidFill>
                  <a:prstClr val="black"/>
                </a:solidFill>
              </a:rPr>
              <a:t> </a:t>
            </a:r>
            <a:r>
              <a:rPr lang="en-ZA" sz="1400" b="1" dirty="0" smtClean="0">
                <a:solidFill>
                  <a:prstClr val="black"/>
                </a:solidFill>
              </a:rPr>
              <a:t>Incorrect net settlement amounts for markets </a:t>
            </a:r>
            <a:r>
              <a:rPr lang="en-ZA" sz="1400" b="1" dirty="0">
                <a:solidFill>
                  <a:prstClr val="black"/>
                </a:solidFill>
              </a:rPr>
              <a:t>on </a:t>
            </a:r>
            <a:r>
              <a:rPr lang="en-ZA" sz="1400" b="1" dirty="0" err="1" smtClean="0">
                <a:solidFill>
                  <a:prstClr val="black"/>
                </a:solidFill>
              </a:rPr>
              <a:t>Nuclears</a:t>
            </a:r>
            <a:r>
              <a:rPr lang="en-ZA" sz="1400" b="1" dirty="0" smtClean="0">
                <a:solidFill>
                  <a:prstClr val="black"/>
                </a:solidFill>
              </a:rPr>
              <a:t> platform</a:t>
            </a:r>
            <a:endParaRPr lang="en-ZA" sz="1400" dirty="0">
              <a:solidFill>
                <a:prstClr val="black"/>
              </a:solidFill>
            </a:endParaRPr>
          </a:p>
          <a:p>
            <a:pPr marL="285750" indent="-285750">
              <a:buFont typeface="Arial" panose="020B0604020202020204" pitchFamily="34" charset="0"/>
              <a:buChar char="•"/>
            </a:pPr>
            <a:r>
              <a:rPr lang="en-ZA" sz="1400" dirty="0">
                <a:solidFill>
                  <a:prstClr val="black"/>
                </a:solidFill>
              </a:rPr>
              <a:t>If incorrect external payments from </a:t>
            </a:r>
            <a:r>
              <a:rPr lang="en-ZA" sz="1400" dirty="0" err="1">
                <a:solidFill>
                  <a:prstClr val="black"/>
                </a:solidFill>
              </a:rPr>
              <a:t>Nuclears</a:t>
            </a:r>
            <a:r>
              <a:rPr lang="en-ZA" sz="1400" dirty="0">
                <a:solidFill>
                  <a:prstClr val="black"/>
                </a:solidFill>
              </a:rPr>
              <a:t> </a:t>
            </a:r>
            <a:r>
              <a:rPr lang="en-ZA" sz="1400" dirty="0" smtClean="0">
                <a:solidFill>
                  <a:prstClr val="black"/>
                </a:solidFill>
              </a:rPr>
              <a:t>for the IRD and CDM are received by RTC for netting with EDM and FXD settlements, </a:t>
            </a:r>
            <a:r>
              <a:rPr lang="en-ZA" sz="1400" dirty="0">
                <a:solidFill>
                  <a:prstClr val="black"/>
                </a:solidFill>
              </a:rPr>
              <a:t>the discrepancy will be corrected with an off-setting settlement instruction</a:t>
            </a:r>
          </a:p>
          <a:p>
            <a:pPr marL="285750" indent="-285750">
              <a:buFont typeface="Arial" panose="020B0604020202020204" pitchFamily="34" charset="0"/>
              <a:buChar char="•"/>
            </a:pPr>
            <a:r>
              <a:rPr lang="en-ZA" sz="1400" dirty="0">
                <a:solidFill>
                  <a:prstClr val="black"/>
                </a:solidFill>
              </a:rPr>
              <a:t>If there are any delays in finalising the net payments of the IRD or CDM markets, RTC will continue to generate </a:t>
            </a:r>
            <a:r>
              <a:rPr lang="en-ZA" sz="1400" dirty="0" smtClean="0">
                <a:solidFill>
                  <a:prstClr val="black"/>
                </a:solidFill>
              </a:rPr>
              <a:t>the settlement </a:t>
            </a:r>
            <a:r>
              <a:rPr lang="en-ZA" sz="1400" dirty="0">
                <a:solidFill>
                  <a:prstClr val="black"/>
                </a:solidFill>
              </a:rPr>
              <a:t>instructions without the outstanding net payments from the other markets. </a:t>
            </a:r>
            <a:endParaRPr lang="en-ZA" sz="1400" dirty="0" smtClean="0">
              <a:solidFill>
                <a:prstClr val="black"/>
              </a:solidFill>
            </a:endParaRPr>
          </a:p>
          <a:p>
            <a:pPr marL="742950" lvl="1" indent="-285750">
              <a:buFont typeface="Arial" panose="020B0604020202020204" pitchFamily="34" charset="0"/>
              <a:buChar char="•"/>
            </a:pPr>
            <a:r>
              <a:rPr lang="en-ZA" sz="1400" dirty="0" smtClean="0">
                <a:solidFill>
                  <a:prstClr val="black"/>
                </a:solidFill>
              </a:rPr>
              <a:t>A </a:t>
            </a:r>
            <a:r>
              <a:rPr lang="en-ZA" sz="1400" dirty="0">
                <a:solidFill>
                  <a:prstClr val="black"/>
                </a:solidFill>
              </a:rPr>
              <a:t>manual settlement instruction for the outstanding markets will be generated once the net payment is finalised.</a:t>
            </a:r>
          </a:p>
          <a:p>
            <a:r>
              <a:rPr lang="en-ZA" sz="1400" dirty="0">
                <a:solidFill>
                  <a:prstClr val="black"/>
                </a:solidFill>
              </a:rPr>
              <a:t> </a:t>
            </a:r>
          </a:p>
          <a:p>
            <a:r>
              <a:rPr lang="en-US" sz="1400" b="1" u="sng" dirty="0">
                <a:solidFill>
                  <a:prstClr val="black"/>
                </a:solidFill>
              </a:rPr>
              <a:t>Scenario </a:t>
            </a:r>
            <a:r>
              <a:rPr lang="en-US" sz="1400" b="1" u="sng" dirty="0" smtClean="0">
                <a:solidFill>
                  <a:prstClr val="black"/>
                </a:solidFill>
              </a:rPr>
              <a:t>K:</a:t>
            </a:r>
            <a:r>
              <a:rPr lang="en-US" sz="1400" b="1" dirty="0" smtClean="0">
                <a:solidFill>
                  <a:prstClr val="black"/>
                </a:solidFill>
              </a:rPr>
              <a:t> </a:t>
            </a:r>
            <a:r>
              <a:rPr lang="en-ZA" sz="1400" b="1" dirty="0" smtClean="0">
                <a:solidFill>
                  <a:prstClr val="black"/>
                </a:solidFill>
              </a:rPr>
              <a:t>Incorrect </a:t>
            </a:r>
            <a:r>
              <a:rPr lang="en-ZA" sz="1400" b="1" dirty="0">
                <a:solidFill>
                  <a:prstClr val="black"/>
                </a:solidFill>
              </a:rPr>
              <a:t>Corporate Actions</a:t>
            </a:r>
            <a:endParaRPr lang="en-ZA" sz="1400" dirty="0">
              <a:solidFill>
                <a:prstClr val="black"/>
              </a:solidFill>
            </a:endParaRPr>
          </a:p>
          <a:p>
            <a:pPr marL="285750" indent="-285750">
              <a:buFont typeface="Arial" panose="020B0604020202020204" pitchFamily="34" charset="0"/>
              <a:buChar char="•"/>
            </a:pPr>
            <a:r>
              <a:rPr lang="en-ZA" sz="1400" dirty="0" smtClean="0">
                <a:solidFill>
                  <a:prstClr val="black"/>
                </a:solidFill>
              </a:rPr>
              <a:t>Incorrectly processed corporate actions will </a:t>
            </a:r>
            <a:r>
              <a:rPr lang="en-ZA" sz="1400" dirty="0">
                <a:solidFill>
                  <a:prstClr val="black"/>
                </a:solidFill>
              </a:rPr>
              <a:t>be corrected in open state on T+1 </a:t>
            </a:r>
            <a:r>
              <a:rPr lang="en-ZA" sz="1400" dirty="0" smtClean="0">
                <a:solidFill>
                  <a:prstClr val="black"/>
                </a:solidFill>
              </a:rPr>
              <a:t>by processing a correcting </a:t>
            </a:r>
            <a:r>
              <a:rPr lang="en-ZA" sz="1400" dirty="0">
                <a:solidFill>
                  <a:prstClr val="black"/>
                </a:solidFill>
              </a:rPr>
              <a:t>corporate action </a:t>
            </a:r>
            <a:r>
              <a:rPr lang="en-ZA" sz="1400" dirty="0" smtClean="0">
                <a:solidFill>
                  <a:prstClr val="black"/>
                </a:solidFill>
              </a:rPr>
              <a:t>(after </a:t>
            </a:r>
            <a:r>
              <a:rPr lang="en-ZA" sz="1400" dirty="0">
                <a:solidFill>
                  <a:prstClr val="black"/>
                </a:solidFill>
              </a:rPr>
              <a:t>halting </a:t>
            </a:r>
            <a:r>
              <a:rPr lang="en-ZA" sz="1400" dirty="0" smtClean="0">
                <a:solidFill>
                  <a:prstClr val="black"/>
                </a:solidFill>
              </a:rPr>
              <a:t>trading in affected contracts, if market is open)</a:t>
            </a:r>
          </a:p>
          <a:p>
            <a:pPr marL="285750" indent="-285750">
              <a:buFont typeface="Arial" panose="020B0604020202020204" pitchFamily="34" charset="0"/>
              <a:buChar char="•"/>
            </a:pPr>
            <a:endParaRPr lang="en-ZA" sz="1400" dirty="0">
              <a:solidFill>
                <a:prstClr val="black"/>
              </a:solidFill>
            </a:endParaRPr>
          </a:p>
          <a:p>
            <a:pPr lvl="1"/>
            <a:r>
              <a:rPr lang="en-ZA" sz="1400" b="1" i="1" dirty="0">
                <a:solidFill>
                  <a:srgbClr val="00B0F0"/>
                </a:solidFill>
              </a:rPr>
              <a:t>Important to highlight for client solutions: </a:t>
            </a:r>
            <a:r>
              <a:rPr lang="en-ZA" sz="1400" i="1" dirty="0" smtClean="0">
                <a:solidFill>
                  <a:prstClr val="black"/>
                </a:solidFill>
              </a:rPr>
              <a:t>To facilitate this solution deals resulting from corporate actions will be published in open state on EMAPI</a:t>
            </a:r>
          </a:p>
          <a:p>
            <a:r>
              <a:rPr lang="en-ZA" sz="1400" b="1" dirty="0">
                <a:solidFill>
                  <a:prstClr val="black"/>
                </a:solidFill>
              </a:rPr>
              <a:t> </a:t>
            </a:r>
            <a:endParaRPr lang="en-ZA" sz="1400" dirty="0">
              <a:solidFill>
                <a:prstClr val="black"/>
              </a:solidFill>
            </a:endParaRPr>
          </a:p>
          <a:p>
            <a:r>
              <a:rPr lang="en-US" sz="1400" b="1" u="sng" dirty="0">
                <a:solidFill>
                  <a:prstClr val="black"/>
                </a:solidFill>
              </a:rPr>
              <a:t>Scenario </a:t>
            </a:r>
            <a:r>
              <a:rPr lang="en-US" sz="1400" b="1" u="sng" dirty="0" smtClean="0">
                <a:solidFill>
                  <a:prstClr val="black"/>
                </a:solidFill>
              </a:rPr>
              <a:t>L:</a:t>
            </a:r>
            <a:r>
              <a:rPr lang="en-US" sz="1400" b="1" dirty="0" smtClean="0">
                <a:solidFill>
                  <a:prstClr val="black"/>
                </a:solidFill>
              </a:rPr>
              <a:t> </a:t>
            </a:r>
            <a:r>
              <a:rPr lang="en-ZA" sz="1400" b="1" dirty="0" smtClean="0">
                <a:solidFill>
                  <a:prstClr val="black"/>
                </a:solidFill>
              </a:rPr>
              <a:t>Incorrect </a:t>
            </a:r>
            <a:r>
              <a:rPr lang="en-ZA" sz="1400" b="1" dirty="0">
                <a:solidFill>
                  <a:prstClr val="black"/>
                </a:solidFill>
              </a:rPr>
              <a:t>Transfers</a:t>
            </a:r>
            <a:endParaRPr lang="en-ZA" sz="1400" dirty="0">
              <a:solidFill>
                <a:prstClr val="black"/>
              </a:solidFill>
            </a:endParaRPr>
          </a:p>
          <a:p>
            <a:pPr marL="285750" indent="-285750">
              <a:buFont typeface="Arial" panose="020B0604020202020204" pitchFamily="34" charset="0"/>
              <a:buChar char="•"/>
            </a:pPr>
            <a:r>
              <a:rPr lang="en-ZA" sz="1400" dirty="0">
                <a:solidFill>
                  <a:prstClr val="black"/>
                </a:solidFill>
              </a:rPr>
              <a:t>Incorrect member and client transfers will be corrected at EOD on </a:t>
            </a:r>
            <a:r>
              <a:rPr lang="en-ZA" sz="1400" dirty="0" smtClean="0">
                <a:solidFill>
                  <a:prstClr val="black"/>
                </a:solidFill>
              </a:rPr>
              <a:t>T+1</a:t>
            </a:r>
            <a:endParaRPr lang="en-ZA" sz="1400" dirty="0">
              <a:solidFill>
                <a:prstClr val="black"/>
              </a:solidFill>
            </a:endParaRPr>
          </a:p>
        </p:txBody>
      </p:sp>
      <p:sp>
        <p:nvSpPr>
          <p:cNvPr id="6" name="Title 1"/>
          <p:cNvSpPr>
            <a:spLocks noGrp="1"/>
          </p:cNvSpPr>
          <p:nvPr>
            <p:ph type="ctrTitle"/>
          </p:nvPr>
        </p:nvSpPr>
        <p:spPr>
          <a:xfrm>
            <a:off x="460290" y="152400"/>
            <a:ext cx="6017999" cy="534023"/>
          </a:xfrm>
        </p:spPr>
        <p:txBody>
          <a:bodyPr>
            <a:normAutofit fontScale="90000"/>
          </a:bodyPr>
          <a:lstStyle/>
          <a:p>
            <a:r>
              <a:rPr lang="en-ZA" sz="2400" dirty="0"/>
              <a:t>Clearing EOD Processes</a:t>
            </a:r>
            <a:r>
              <a:rPr lang="en-ZA" sz="2400" dirty="0" smtClean="0"/>
              <a:t/>
            </a:r>
            <a:br>
              <a:rPr lang="en-ZA" sz="2400" dirty="0" smtClean="0"/>
            </a:br>
            <a:r>
              <a:rPr lang="en-ZA" sz="2200" b="0" dirty="0"/>
              <a:t>Processes in the event of exception scenarios</a:t>
            </a:r>
          </a:p>
        </p:txBody>
      </p:sp>
    </p:spTree>
    <p:extLst>
      <p:ext uri="{BB962C8B-B14F-4D97-AF65-F5344CB8AC3E}">
        <p14:creationId xmlns:p14="http://schemas.microsoft.com/office/powerpoint/2010/main" val="390874538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81800" y="6172200"/>
            <a:ext cx="2362200" cy="6743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itle 1"/>
          <p:cNvSpPr>
            <a:spLocks noGrp="1"/>
          </p:cNvSpPr>
          <p:nvPr>
            <p:ph type="ctrTitle"/>
          </p:nvPr>
        </p:nvSpPr>
        <p:spPr>
          <a:xfrm>
            <a:off x="409488" y="76200"/>
            <a:ext cx="6677112" cy="746937"/>
          </a:xfrm>
        </p:spPr>
        <p:txBody>
          <a:bodyPr>
            <a:normAutofit fontScale="90000"/>
          </a:bodyPr>
          <a:lstStyle/>
          <a:p>
            <a:r>
              <a:rPr lang="en-ZA" sz="2800" dirty="0" smtClean="0"/>
              <a:t>Clearing EOD Processes</a:t>
            </a:r>
            <a:r>
              <a:rPr lang="en-ZA" dirty="0" smtClean="0"/>
              <a:t/>
            </a:r>
            <a:br>
              <a:rPr lang="en-ZA" dirty="0" smtClean="0"/>
            </a:br>
            <a:r>
              <a:rPr lang="en-ZA" sz="2200" b="0" dirty="0" smtClean="0"/>
              <a:t>Summary </a:t>
            </a:r>
            <a:r>
              <a:rPr lang="en-ZA" sz="2200" b="0" dirty="0"/>
              <a:t>of exception </a:t>
            </a:r>
            <a:r>
              <a:rPr lang="en-ZA" sz="2200" b="0" dirty="0" smtClean="0"/>
              <a:t>resolution processes</a:t>
            </a:r>
            <a:endParaRPr lang="en-ZA" b="0" dirty="0"/>
          </a:p>
        </p:txBody>
      </p:sp>
      <p:sp>
        <p:nvSpPr>
          <p:cNvPr id="4" name="Rectangle 3"/>
          <p:cNvSpPr/>
          <p:nvPr/>
        </p:nvSpPr>
        <p:spPr>
          <a:xfrm>
            <a:off x="457200" y="1447800"/>
            <a:ext cx="8153400" cy="338554"/>
          </a:xfrm>
          <a:prstGeom prst="rect">
            <a:avLst/>
          </a:prstGeom>
        </p:spPr>
        <p:txBody>
          <a:bodyPr wrap="square">
            <a:spAutoFit/>
          </a:bodyPr>
          <a:lstStyle/>
          <a:p>
            <a:r>
              <a:rPr lang="en-ZA" sz="1600" b="1" dirty="0" smtClean="0">
                <a:solidFill>
                  <a:prstClr val="black"/>
                </a:solidFill>
              </a:rPr>
              <a:t>Summary of resolutions for exception scenarios A-D*</a:t>
            </a:r>
          </a:p>
        </p:txBody>
      </p:sp>
      <p:graphicFrame>
        <p:nvGraphicFramePr>
          <p:cNvPr id="7" name="Table 6"/>
          <p:cNvGraphicFramePr>
            <a:graphicFrameLocks noGrp="1"/>
          </p:cNvGraphicFramePr>
          <p:nvPr>
            <p:extLst>
              <p:ext uri="{D42A27DB-BD31-4B8C-83A1-F6EECF244321}">
                <p14:modId xmlns:p14="http://schemas.microsoft.com/office/powerpoint/2010/main" val="1289915856"/>
              </p:ext>
            </p:extLst>
          </p:nvPr>
        </p:nvGraphicFramePr>
        <p:xfrm>
          <a:off x="561258" y="1905000"/>
          <a:ext cx="8277942" cy="3524364"/>
        </p:xfrm>
        <a:graphic>
          <a:graphicData uri="http://schemas.openxmlformats.org/drawingml/2006/table">
            <a:tbl>
              <a:tblPr firstRow="1" bandRow="1">
                <a:tableStyleId>{69CF1AB2-1976-4502-BF36-3FF5EA218861}</a:tableStyleId>
              </a:tblPr>
              <a:tblGrid>
                <a:gridCol w="734142"/>
                <a:gridCol w="2514600"/>
                <a:gridCol w="5029200"/>
              </a:tblGrid>
              <a:tr h="228600">
                <a:tc>
                  <a:txBody>
                    <a:bodyPr/>
                    <a:lstStyle/>
                    <a:p>
                      <a:pPr algn="l"/>
                      <a:r>
                        <a:rPr lang="en-ZA" sz="1200" dirty="0" smtClean="0"/>
                        <a:t>Scenario</a:t>
                      </a:r>
                      <a:endParaRPr lang="en-ZA" sz="1200" dirty="0">
                        <a:solidFill>
                          <a:schemeClr val="tx1"/>
                        </a:solidFill>
                        <a:latin typeface="+mj-lt"/>
                      </a:endParaRPr>
                    </a:p>
                  </a:txBody>
                  <a:tcPr marT="91440" marB="9144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a:r>
                        <a:rPr lang="en-ZA" sz="1200" dirty="0" smtClean="0"/>
                        <a:t>Scenario Description</a:t>
                      </a:r>
                      <a:endParaRPr lang="en-ZA" sz="1200" dirty="0">
                        <a:solidFill>
                          <a:schemeClr val="tx1"/>
                        </a:solidFill>
                        <a:latin typeface="+mj-lt"/>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a:r>
                        <a:rPr lang="en-ZA" sz="1200" dirty="0" smtClean="0"/>
                        <a:t>Resolution approach</a:t>
                      </a:r>
                      <a:endParaRPr lang="en-ZA" sz="1200" dirty="0">
                        <a:solidFill>
                          <a:schemeClr val="tx1"/>
                        </a:solidFill>
                        <a:latin typeface="+mj-lt"/>
                      </a:endParaRPr>
                    </a:p>
                  </a:txBody>
                  <a:tcPr marT="91440" marB="9144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r>
              <a:tr h="2133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smtClean="0">
                          <a:effectLst/>
                        </a:rPr>
                        <a:t>A</a:t>
                      </a:r>
                      <a:endParaRPr lang="en-ZA" sz="1200" b="1" dirty="0" smtClean="0">
                        <a:effectLst/>
                        <a:latin typeface="+mj-lt"/>
                        <a:ea typeface="Times New Roman"/>
                        <a:cs typeface="Times New Roman"/>
                      </a:endParaRPr>
                    </a:p>
                  </a:txBody>
                  <a:tcPr marT="91440" marB="9144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l" fontAlgn="ctr">
                        <a:spcAft>
                          <a:spcPts val="0"/>
                        </a:spcAft>
                      </a:pPr>
                      <a:r>
                        <a:rPr lang="en-ZA" sz="1200" b="1" kern="1200" dirty="0" smtClean="0">
                          <a:effectLst/>
                        </a:rPr>
                        <a:t>EOD </a:t>
                      </a:r>
                      <a:r>
                        <a:rPr lang="en-ZA" sz="1200" b="1" kern="1200" dirty="0">
                          <a:effectLst/>
                        </a:rPr>
                        <a:t>delayed on T</a:t>
                      </a:r>
                      <a:endParaRPr lang="en-ZA" sz="1200" b="1" dirty="0">
                        <a:effectLst/>
                        <a:latin typeface="+mj-lt"/>
                        <a:ea typeface="Times New Roman"/>
                        <a:cs typeface="Times New Roman"/>
                      </a:endParaRPr>
                    </a:p>
                  </a:txBody>
                  <a:tcPr marL="29537" marR="29537" marT="29537" marB="295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algn="l" fontAlgn="ctr">
                        <a:spcAft>
                          <a:spcPts val="0"/>
                        </a:spcAft>
                      </a:pPr>
                      <a:r>
                        <a:rPr lang="en-ZA" sz="1200" b="1" dirty="0" smtClean="0">
                          <a:effectLst/>
                        </a:rPr>
                        <a:t>Run EOD once delays resolved</a:t>
                      </a:r>
                      <a:endParaRPr lang="en-ZA" sz="1200" b="1" dirty="0">
                        <a:effectLst/>
                        <a:latin typeface="+mj-lt"/>
                        <a:ea typeface="Times New Roman"/>
                        <a:cs typeface="Times New Roman"/>
                      </a:endParaRPr>
                    </a:p>
                  </a:txBody>
                  <a:tcPr marL="29537" marR="29537" marT="29537" marB="2953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182880">
                <a:tc>
                  <a:txBody>
                    <a:bodyPr/>
                    <a:lstStyle/>
                    <a:p>
                      <a:pPr marL="72000" algn="l" fontAlgn="ctr">
                        <a:spcAft>
                          <a:spcPts val="0"/>
                        </a:spcAft>
                      </a:pPr>
                      <a:r>
                        <a:rPr lang="en-ZA" sz="1200" b="1" dirty="0" smtClean="0">
                          <a:effectLst/>
                        </a:rPr>
                        <a:t>B</a:t>
                      </a:r>
                      <a:endParaRPr lang="en-ZA" sz="1200" b="1" dirty="0">
                        <a:effectLst/>
                        <a:latin typeface="+mj-lt"/>
                        <a:ea typeface="Times New Roman"/>
                        <a:cs typeface="Times New Roman"/>
                      </a:endParaRPr>
                    </a:p>
                  </a:txBody>
                  <a:tcPr marL="29537" marR="29537" marT="29537" marB="29537"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72000" algn="l" fontAlgn="ctr">
                        <a:spcAft>
                          <a:spcPts val="0"/>
                        </a:spcAft>
                      </a:pPr>
                      <a:r>
                        <a:rPr lang="en-ZA" sz="1200" b="1" kern="1200" dirty="0" smtClean="0">
                          <a:effectLst/>
                        </a:rPr>
                        <a:t>Issue </a:t>
                      </a:r>
                      <a:r>
                        <a:rPr lang="en-ZA" sz="1200" b="1" kern="1200" dirty="0">
                          <a:effectLst/>
                        </a:rPr>
                        <a:t>identified post initial </a:t>
                      </a:r>
                      <a:r>
                        <a:rPr lang="en-ZA" sz="1200" b="1" kern="1200" dirty="0" smtClean="0">
                          <a:effectLst/>
                        </a:rPr>
                        <a:t>EOD </a:t>
                      </a:r>
                      <a:r>
                        <a:rPr lang="en-ZA" sz="1200" b="1" kern="1200" dirty="0">
                          <a:effectLst/>
                        </a:rPr>
                        <a:t>on evening of T</a:t>
                      </a:r>
                      <a:endParaRPr lang="en-ZA" sz="1200" b="1" dirty="0">
                        <a:effectLst/>
                        <a:latin typeface="+mj-lt"/>
                        <a:ea typeface="Times New Roman"/>
                        <a:cs typeface="Times New Roman"/>
                      </a:endParaRPr>
                    </a:p>
                  </a:txBody>
                  <a:tcPr marL="29537" marR="29537" marT="29537" marB="295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72000" algn="l" fontAlgn="ctr">
                        <a:spcAft>
                          <a:spcPts val="0"/>
                        </a:spcAft>
                      </a:pPr>
                      <a:r>
                        <a:rPr lang="en-ZA" sz="1200" b="1" kern="1200" dirty="0">
                          <a:effectLst/>
                        </a:rPr>
                        <a:t>Rerun </a:t>
                      </a:r>
                      <a:r>
                        <a:rPr lang="en-ZA" sz="1200" b="1" kern="1200" dirty="0" smtClean="0">
                          <a:effectLst/>
                        </a:rPr>
                        <a:t>EOD in RTC</a:t>
                      </a:r>
                    </a:p>
                    <a:p>
                      <a:pPr marL="72000" marR="0" indent="0" algn="l" defTabSz="457200" rtl="0" eaLnBrk="1" fontAlgn="ctr" latinLnBrk="0" hangingPunct="1">
                        <a:lnSpc>
                          <a:spcPct val="100000"/>
                        </a:lnSpc>
                        <a:spcBef>
                          <a:spcPts val="0"/>
                        </a:spcBef>
                        <a:spcAft>
                          <a:spcPts val="0"/>
                        </a:spcAft>
                        <a:buClrTx/>
                        <a:buSzTx/>
                        <a:buFontTx/>
                        <a:buNone/>
                        <a:tabLst/>
                        <a:defRPr/>
                      </a:pPr>
                      <a:endParaRPr lang="en-ZA" sz="600" b="0" kern="1200" baseline="0" dirty="0" smtClean="0">
                        <a:solidFill>
                          <a:srgbClr val="000000"/>
                        </a:solidFill>
                        <a:effectLst/>
                        <a:latin typeface="+mj-lt"/>
                        <a:ea typeface="Times New Roman"/>
                        <a:cs typeface="Arial"/>
                      </a:endParaRPr>
                    </a:p>
                    <a:p>
                      <a:pPr marL="72000" marR="0" indent="0" algn="l" defTabSz="457200" rtl="0" eaLnBrk="1" fontAlgn="ctr" latinLnBrk="0" hangingPunct="1">
                        <a:lnSpc>
                          <a:spcPct val="100000"/>
                        </a:lnSpc>
                        <a:spcBef>
                          <a:spcPts val="0"/>
                        </a:spcBef>
                        <a:spcAft>
                          <a:spcPts val="0"/>
                        </a:spcAft>
                        <a:buClrTx/>
                        <a:buSzTx/>
                        <a:buFontTx/>
                        <a:buNone/>
                        <a:tabLst/>
                        <a:defRPr/>
                      </a:pPr>
                      <a:r>
                        <a:rPr lang="en-ZA" sz="1000" b="0" i="0" kern="1200" baseline="0" dirty="0" smtClean="0">
                          <a:solidFill>
                            <a:srgbClr val="000000"/>
                          </a:solidFill>
                          <a:effectLst/>
                          <a:latin typeface="+mj-lt"/>
                          <a:ea typeface="Times New Roman"/>
                          <a:cs typeface="Arial"/>
                        </a:rPr>
                        <a:t>Scenario B1 (</a:t>
                      </a:r>
                      <a:r>
                        <a:rPr lang="en-ZA" sz="1000" i="0" dirty="0" smtClean="0">
                          <a:effectLst/>
                          <a:latin typeface="+mj-lt"/>
                        </a:rPr>
                        <a:t>Incorrect price on expiring contracts) and B1.1 (Incorrect price on physically-delivered expiring contracts)</a:t>
                      </a:r>
                      <a:r>
                        <a:rPr lang="en-ZA" sz="1000" i="0" baseline="0" dirty="0" smtClean="0">
                          <a:effectLst/>
                          <a:latin typeface="+mj-lt"/>
                        </a:rPr>
                        <a:t> include additional specific steps</a:t>
                      </a:r>
                      <a:endParaRPr lang="en-ZA" sz="1000" b="1" i="0" kern="1200" baseline="0" dirty="0" smtClean="0">
                        <a:solidFill>
                          <a:srgbClr val="000000"/>
                        </a:solidFill>
                        <a:effectLst/>
                        <a:latin typeface="+mj-lt"/>
                        <a:ea typeface="Times New Roman"/>
                        <a:cs typeface="Arial"/>
                      </a:endParaRPr>
                    </a:p>
                  </a:txBody>
                  <a:tcPr marL="29537" marR="29537" marT="29537" marB="2953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pPr marL="72000" lvl="0" algn="l" fontAlgn="ctr">
                        <a:spcAft>
                          <a:spcPts val="0"/>
                        </a:spcAft>
                      </a:pPr>
                      <a:r>
                        <a:rPr lang="en-ZA" sz="1200" kern="1200" dirty="0" smtClean="0">
                          <a:effectLst/>
                        </a:rPr>
                        <a:t>   </a:t>
                      </a:r>
                      <a:r>
                        <a:rPr lang="en-ZA" sz="1200" dirty="0" smtClean="0">
                          <a:effectLst/>
                        </a:rPr>
                        <a:t>B2</a:t>
                      </a:r>
                      <a:endParaRPr lang="en-ZA" sz="1200" dirty="0">
                        <a:effectLst/>
                        <a:latin typeface="+mj-lt"/>
                        <a:ea typeface="Times New Roman"/>
                        <a:cs typeface="Times New Roman"/>
                      </a:endParaRPr>
                    </a:p>
                  </a:txBody>
                  <a:tcPr marL="29537" marR="29537" marT="29537" marB="29537"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72000" lvl="0" algn="l" fontAlgn="ctr">
                        <a:spcAft>
                          <a:spcPts val="0"/>
                        </a:spcAft>
                      </a:pPr>
                      <a:r>
                        <a:rPr lang="en-ZA" sz="1200" kern="1200" dirty="0" smtClean="0">
                          <a:effectLst/>
                        </a:rPr>
                        <a:t>  </a:t>
                      </a:r>
                      <a:r>
                        <a:rPr lang="en-ZA" sz="1200" dirty="0" smtClean="0">
                          <a:effectLst/>
                        </a:rPr>
                        <a:t>Incorrect contract</a:t>
                      </a:r>
                      <a:r>
                        <a:rPr lang="en-ZA" sz="1200" baseline="0" dirty="0" smtClean="0">
                          <a:effectLst/>
                        </a:rPr>
                        <a:t> size</a:t>
                      </a:r>
                      <a:endParaRPr lang="en-ZA" sz="1200" dirty="0">
                        <a:effectLst/>
                        <a:latin typeface="+mj-lt"/>
                        <a:ea typeface="Times New Roman"/>
                        <a:cs typeface="Times New Roman"/>
                      </a:endParaRPr>
                    </a:p>
                  </a:txBody>
                  <a:tcPr marL="29537" marR="29537" marT="29537" marB="295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ZA" sz="1200" kern="1200" baseline="0" dirty="0" smtClean="0">
                          <a:effectLst/>
                        </a:rPr>
                        <a:t>6 step process + </a:t>
                      </a:r>
                      <a:r>
                        <a:rPr lang="en-US" sz="1200" dirty="0" smtClean="0"/>
                        <a:t>Members close positions on the incorrect contract and books trades on the correct contract on T+1</a:t>
                      </a:r>
                      <a:endParaRPr lang="en-ZA" sz="1200" dirty="0" smtClean="0"/>
                    </a:p>
                  </a:txBody>
                  <a:tcPr marL="29537" marR="29537" marT="29537" marB="2953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pPr marL="72000" lvl="0" algn="l" fontAlgn="ctr">
                        <a:spcAft>
                          <a:spcPts val="0"/>
                        </a:spcAft>
                      </a:pPr>
                      <a:r>
                        <a:rPr lang="en-ZA" sz="1200" kern="1200" dirty="0" smtClean="0">
                          <a:effectLst/>
                        </a:rPr>
                        <a:t>   </a:t>
                      </a:r>
                      <a:r>
                        <a:rPr lang="en-ZA" sz="1200" dirty="0" smtClean="0">
                          <a:effectLst/>
                        </a:rPr>
                        <a:t>B3</a:t>
                      </a:r>
                      <a:endParaRPr lang="en-ZA" sz="1200" dirty="0">
                        <a:effectLst/>
                        <a:latin typeface="+mj-lt"/>
                        <a:ea typeface="Times New Roman"/>
                        <a:cs typeface="Times New Roman"/>
                      </a:endParaRPr>
                    </a:p>
                  </a:txBody>
                  <a:tcPr marL="29537" marR="29537" marT="29537" marB="29537"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lvl="0" algn="l" fontAlgn="ctr">
                        <a:spcAft>
                          <a:spcPts val="0"/>
                        </a:spcAft>
                      </a:pPr>
                      <a:r>
                        <a:rPr lang="en-ZA" sz="1200" kern="1200" dirty="0" smtClean="0">
                          <a:effectLst/>
                        </a:rPr>
                        <a:t>  </a:t>
                      </a:r>
                      <a:r>
                        <a:rPr lang="en-ZA" sz="1200" dirty="0" smtClean="0">
                          <a:effectLst/>
                        </a:rPr>
                        <a:t>Issue identified after 11pm on day of </a:t>
                      </a:r>
                      <a:r>
                        <a:rPr lang="en-ZA" sz="1200" kern="1200" dirty="0" smtClean="0">
                          <a:effectLst/>
                        </a:rPr>
                        <a:t>      </a:t>
                      </a:r>
                    </a:p>
                    <a:p>
                      <a:pPr marL="72000" lvl="0" algn="l" fontAlgn="ctr">
                        <a:spcAft>
                          <a:spcPts val="0"/>
                        </a:spcAft>
                      </a:pPr>
                      <a:r>
                        <a:rPr lang="en-ZA" sz="1200" kern="1200" dirty="0" smtClean="0">
                          <a:effectLst/>
                        </a:rPr>
                        <a:t>  </a:t>
                      </a:r>
                      <a:r>
                        <a:rPr lang="en-ZA" sz="1200" dirty="0" smtClean="0">
                          <a:effectLst/>
                        </a:rPr>
                        <a:t>CA/new instruments/transfers</a:t>
                      </a:r>
                      <a:endParaRPr lang="en-ZA" sz="1200" dirty="0">
                        <a:effectLst/>
                        <a:latin typeface="+mj-lt"/>
                        <a:ea typeface="Times New Roman"/>
                        <a:cs typeface="Times New Roman"/>
                      </a:endParaRPr>
                    </a:p>
                  </a:txBody>
                  <a:tcPr marL="29537" marR="29537" marT="29537" marB="295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ZA" sz="1200" kern="1200" baseline="0" dirty="0" smtClean="0">
                          <a:effectLst/>
                        </a:rPr>
                        <a:t>6 step process</a:t>
                      </a:r>
                      <a:endParaRPr lang="en-ZA" sz="1200" kern="1200" baseline="0" dirty="0" smtClean="0">
                        <a:solidFill>
                          <a:srgbClr val="000000"/>
                        </a:solidFill>
                        <a:effectLst/>
                        <a:latin typeface="+mj-lt"/>
                        <a:ea typeface="Times New Roman"/>
                        <a:cs typeface="Arial"/>
                      </a:endParaRPr>
                    </a:p>
                  </a:txBody>
                  <a:tcPr marL="29537" marR="29537" marT="29537" marB="2953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0">
                <a:tc>
                  <a:txBody>
                    <a:bodyPr/>
                    <a:lstStyle/>
                    <a:p>
                      <a:pPr marL="72000" algn="l" fontAlgn="ctr">
                        <a:spcAft>
                          <a:spcPts val="0"/>
                        </a:spcAft>
                      </a:pPr>
                      <a:r>
                        <a:rPr lang="en-ZA" sz="1200" b="1" dirty="0" smtClean="0">
                          <a:effectLst/>
                        </a:rPr>
                        <a:t>C</a:t>
                      </a:r>
                      <a:endParaRPr lang="en-ZA" sz="1200" b="1" dirty="0">
                        <a:effectLst/>
                        <a:latin typeface="+mj-lt"/>
                        <a:ea typeface="Times New Roman"/>
                        <a:cs typeface="Times New Roman"/>
                      </a:endParaRPr>
                    </a:p>
                  </a:txBody>
                  <a:tcPr marL="29537" marR="29537" marT="29537" marB="29537"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72000" algn="l" fontAlgn="ctr">
                        <a:spcAft>
                          <a:spcPts val="0"/>
                        </a:spcAft>
                      </a:pPr>
                      <a:r>
                        <a:rPr lang="en-ZA" sz="1200" b="1" kern="1200" dirty="0">
                          <a:effectLst/>
                        </a:rPr>
                        <a:t>Issue identified next day (T+1</a:t>
                      </a:r>
                      <a:r>
                        <a:rPr lang="en-ZA" sz="1200" b="1" kern="1200" dirty="0" smtClean="0">
                          <a:effectLst/>
                        </a:rPr>
                        <a:t>)</a:t>
                      </a:r>
                      <a:endParaRPr lang="en-ZA" sz="1200" b="1" dirty="0">
                        <a:effectLst/>
                        <a:latin typeface="+mj-lt"/>
                        <a:ea typeface="Times New Roman"/>
                        <a:cs typeface="Times New Roman"/>
                      </a:endParaRPr>
                    </a:p>
                  </a:txBody>
                  <a:tcPr marL="29537" marR="29537" marT="29537" marB="295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72000" algn="l" fontAlgn="ctr">
                        <a:spcAft>
                          <a:spcPts val="0"/>
                        </a:spcAft>
                      </a:pPr>
                      <a:r>
                        <a:rPr lang="en-ZA" sz="1200" b="1" kern="1200" dirty="0" smtClean="0">
                          <a:effectLst/>
                        </a:rPr>
                        <a:t>6 step process + interest on margin &amp; risk </a:t>
                      </a:r>
                      <a:r>
                        <a:rPr lang="en-ZA" sz="1200" b="1" kern="1200" dirty="0" err="1" smtClean="0">
                          <a:effectLst/>
                        </a:rPr>
                        <a:t>mgt</a:t>
                      </a:r>
                      <a:r>
                        <a:rPr lang="en-ZA" sz="1200" b="1" kern="1200" dirty="0" smtClean="0">
                          <a:effectLst/>
                        </a:rPr>
                        <a:t> fee adjustment if applicable</a:t>
                      </a:r>
                    </a:p>
                    <a:p>
                      <a:pPr marL="72000" marR="0" indent="0" algn="l" defTabSz="457200" rtl="0" eaLnBrk="1" fontAlgn="ctr" latinLnBrk="0" hangingPunct="1">
                        <a:lnSpc>
                          <a:spcPct val="100000"/>
                        </a:lnSpc>
                        <a:spcBef>
                          <a:spcPts val="0"/>
                        </a:spcBef>
                        <a:spcAft>
                          <a:spcPts val="0"/>
                        </a:spcAft>
                        <a:buClrTx/>
                        <a:buSzTx/>
                        <a:buFontTx/>
                        <a:buNone/>
                        <a:tabLst/>
                        <a:defRPr/>
                      </a:pPr>
                      <a:endParaRPr lang="en-ZA" sz="600" b="0" kern="1200" dirty="0" smtClean="0">
                        <a:effectLst/>
                        <a:latin typeface="+mj-lt"/>
                        <a:ea typeface="Times New Roman"/>
                        <a:cs typeface="Times New Roman"/>
                      </a:endParaRPr>
                    </a:p>
                    <a:p>
                      <a:pPr marL="72000" marR="0" indent="0" algn="l" defTabSz="457200" rtl="0" eaLnBrk="1" fontAlgn="ctr" latinLnBrk="0" hangingPunct="1">
                        <a:lnSpc>
                          <a:spcPct val="100000"/>
                        </a:lnSpc>
                        <a:spcBef>
                          <a:spcPts val="0"/>
                        </a:spcBef>
                        <a:spcAft>
                          <a:spcPts val="0"/>
                        </a:spcAft>
                        <a:buClrTx/>
                        <a:buSzTx/>
                        <a:buFontTx/>
                        <a:buNone/>
                        <a:tabLst/>
                        <a:defRPr/>
                      </a:pPr>
                      <a:r>
                        <a:rPr lang="en-ZA" sz="1000" b="0" i="0" kern="1200" dirty="0" smtClean="0">
                          <a:effectLst/>
                          <a:latin typeface="+mj-lt"/>
                          <a:ea typeface="Times New Roman"/>
                          <a:cs typeface="Times New Roman"/>
                        </a:rPr>
                        <a:t>Scenario C1.1 </a:t>
                      </a:r>
                      <a:r>
                        <a:rPr lang="en-ZA" sz="1000" i="0" kern="1200" dirty="0" smtClean="0">
                          <a:solidFill>
                            <a:schemeClr val="dk1"/>
                          </a:solidFill>
                          <a:effectLst/>
                          <a:latin typeface="+mn-lt"/>
                          <a:ea typeface="+mn-ea"/>
                          <a:cs typeface="+mn-cs"/>
                        </a:rPr>
                        <a:t>(Incorrect price on physically-delivered expiring contracts)</a:t>
                      </a:r>
                      <a:r>
                        <a:rPr lang="en-ZA" sz="1000" i="0" kern="1200" baseline="0" dirty="0" smtClean="0">
                          <a:solidFill>
                            <a:schemeClr val="dk1"/>
                          </a:solidFill>
                          <a:effectLst/>
                          <a:latin typeface="+mn-lt"/>
                          <a:ea typeface="+mn-ea"/>
                          <a:cs typeface="+mn-cs"/>
                        </a:rPr>
                        <a:t> </a:t>
                      </a:r>
                      <a:r>
                        <a:rPr lang="en-ZA" sz="1000" b="0" i="0" kern="1200" dirty="0" smtClean="0">
                          <a:effectLst/>
                          <a:latin typeface="+mj-lt"/>
                          <a:ea typeface="Times New Roman"/>
                          <a:cs typeface="Times New Roman"/>
                        </a:rPr>
                        <a:t>includes </a:t>
                      </a:r>
                      <a:r>
                        <a:rPr lang="en-ZA" sz="1000" i="0" kern="1200" baseline="0" dirty="0" smtClean="0">
                          <a:solidFill>
                            <a:schemeClr val="dk1"/>
                          </a:solidFill>
                          <a:effectLst/>
                          <a:latin typeface="+mn-lt"/>
                          <a:ea typeface="+mn-ea"/>
                          <a:cs typeface="+mn-cs"/>
                        </a:rPr>
                        <a:t>additional </a:t>
                      </a:r>
                      <a:r>
                        <a:rPr lang="en-ZA" sz="1000" b="0" i="0" kern="1200" dirty="0" smtClean="0">
                          <a:effectLst/>
                          <a:latin typeface="+mj-lt"/>
                          <a:ea typeface="Times New Roman"/>
                          <a:cs typeface="Times New Roman"/>
                        </a:rPr>
                        <a:t>specific steps</a:t>
                      </a:r>
                      <a:endParaRPr lang="en-ZA" sz="1000" b="1" i="0" dirty="0">
                        <a:effectLst/>
                        <a:latin typeface="+mj-lt"/>
                        <a:ea typeface="Times New Roman"/>
                        <a:cs typeface="Times New Roman"/>
                      </a:endParaRPr>
                    </a:p>
                  </a:txBody>
                  <a:tcPr marL="29537" marR="29537" marT="29537" marB="2953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pPr marL="72000" lvl="0" algn="l" fontAlgn="ctr">
                        <a:spcAft>
                          <a:spcPts val="0"/>
                        </a:spcAft>
                      </a:pPr>
                      <a:r>
                        <a:rPr lang="en-ZA" sz="1200" kern="1200" dirty="0" smtClean="0">
                          <a:effectLst/>
                        </a:rPr>
                        <a:t>   </a:t>
                      </a:r>
                      <a:r>
                        <a:rPr lang="en-ZA" sz="1200" dirty="0" smtClean="0">
                          <a:effectLst/>
                        </a:rPr>
                        <a:t>C2</a:t>
                      </a:r>
                      <a:endParaRPr lang="en-ZA" sz="1200" dirty="0">
                        <a:effectLst/>
                        <a:latin typeface="+mj-lt"/>
                        <a:ea typeface="Times New Roman"/>
                        <a:cs typeface="Times New Roman"/>
                      </a:endParaRPr>
                    </a:p>
                  </a:txBody>
                  <a:tcPr marL="29537" marR="29537" marT="29537" marB="29537"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lvl="0" algn="l" fontAlgn="ctr">
                        <a:spcAft>
                          <a:spcPts val="0"/>
                        </a:spcAft>
                      </a:pPr>
                      <a:r>
                        <a:rPr lang="en-ZA" sz="1200" kern="1200" dirty="0" smtClean="0">
                          <a:effectLst/>
                        </a:rPr>
                        <a:t>  </a:t>
                      </a:r>
                      <a:r>
                        <a:rPr lang="en-ZA" sz="1200" dirty="0" smtClean="0">
                          <a:effectLst/>
                        </a:rPr>
                        <a:t>Incorrect contract</a:t>
                      </a:r>
                      <a:r>
                        <a:rPr lang="en-ZA" sz="1200" baseline="0" dirty="0" smtClean="0">
                          <a:effectLst/>
                        </a:rPr>
                        <a:t> size</a:t>
                      </a:r>
                      <a:endParaRPr lang="en-ZA" sz="1200" dirty="0">
                        <a:effectLst/>
                        <a:latin typeface="+mj-lt"/>
                        <a:ea typeface="Times New Roman"/>
                        <a:cs typeface="Times New Roman"/>
                      </a:endParaRPr>
                    </a:p>
                  </a:txBody>
                  <a:tcPr marL="29537" marR="29537" marT="29537" marB="295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ZA" sz="1200" kern="1200" baseline="0" dirty="0" smtClean="0">
                          <a:effectLst/>
                        </a:rPr>
                        <a:t>As per Scenario B2</a:t>
                      </a:r>
                      <a:endParaRPr lang="en-ZA" sz="1200" dirty="0" smtClean="0"/>
                    </a:p>
                  </a:txBody>
                  <a:tcPr marL="29537" marR="29537" marT="29537" marB="2953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0">
                <a:tc>
                  <a:txBody>
                    <a:bodyPr/>
                    <a:lstStyle/>
                    <a:p>
                      <a:pPr marL="72000" algn="l" fontAlgn="ctr">
                        <a:spcAft>
                          <a:spcPts val="0"/>
                        </a:spcAft>
                      </a:pPr>
                      <a:r>
                        <a:rPr lang="en-ZA" sz="1200" b="1" dirty="0" smtClean="0">
                          <a:effectLst/>
                        </a:rPr>
                        <a:t>D</a:t>
                      </a:r>
                      <a:endParaRPr lang="en-ZA" sz="1200" b="1" dirty="0">
                        <a:effectLst/>
                        <a:latin typeface="+mj-lt"/>
                        <a:ea typeface="Times New Roman"/>
                        <a:cs typeface="Times New Roman"/>
                      </a:endParaRPr>
                    </a:p>
                  </a:txBody>
                  <a:tcPr marL="29537" marR="29537" marT="29537" marB="29537"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72000" algn="l" fontAlgn="ctr">
                        <a:spcAft>
                          <a:spcPts val="0"/>
                        </a:spcAft>
                      </a:pPr>
                      <a:r>
                        <a:rPr lang="en-ZA" sz="1200" b="1" kern="1200" dirty="0" smtClean="0">
                          <a:effectLst/>
                        </a:rPr>
                        <a:t>EOD not </a:t>
                      </a:r>
                      <a:r>
                        <a:rPr lang="en-ZA" sz="1200" b="1" kern="1200" dirty="0">
                          <a:effectLst/>
                        </a:rPr>
                        <a:t>completed </a:t>
                      </a:r>
                      <a:r>
                        <a:rPr lang="en-ZA" sz="1200" b="1" kern="1200" dirty="0" smtClean="0">
                          <a:effectLst/>
                        </a:rPr>
                        <a:t>on T due </a:t>
                      </a:r>
                      <a:r>
                        <a:rPr lang="en-ZA" sz="1200" b="1" kern="1200" dirty="0">
                          <a:effectLst/>
                        </a:rPr>
                        <a:t>to JSE and CM not balancing</a:t>
                      </a:r>
                      <a:endParaRPr lang="en-ZA" sz="1200" b="1" dirty="0">
                        <a:effectLst/>
                        <a:latin typeface="+mj-lt"/>
                        <a:ea typeface="Times New Roman"/>
                        <a:cs typeface="Times New Roman"/>
                      </a:endParaRPr>
                    </a:p>
                  </a:txBody>
                  <a:tcPr marL="29537" marR="29537" marT="29537" marB="295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ZA" sz="1200" b="1" kern="1200" dirty="0" smtClean="0">
                          <a:effectLst/>
                        </a:rPr>
                        <a:t>As per </a:t>
                      </a:r>
                      <a:r>
                        <a:rPr lang="en-ZA" sz="1200" b="1" kern="1200" baseline="0" dirty="0" smtClean="0">
                          <a:effectLst/>
                        </a:rPr>
                        <a:t>Scenario </a:t>
                      </a:r>
                      <a:r>
                        <a:rPr lang="en-ZA" sz="1200" b="1" kern="1200" dirty="0" smtClean="0">
                          <a:effectLst/>
                        </a:rPr>
                        <a:t>C</a:t>
                      </a:r>
                      <a:endParaRPr lang="en-ZA" sz="1200" b="1" dirty="0" smtClean="0">
                        <a:effectLst/>
                        <a:latin typeface="+mj-lt"/>
                        <a:ea typeface="Times New Roman"/>
                        <a:cs typeface="Times New Roman"/>
                      </a:endParaRPr>
                    </a:p>
                  </a:txBody>
                  <a:tcPr marL="29537" marR="29537" marT="29537" marB="2953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2" name="TextBox 1"/>
          <p:cNvSpPr txBox="1"/>
          <p:nvPr/>
        </p:nvSpPr>
        <p:spPr>
          <a:xfrm>
            <a:off x="533400" y="5666601"/>
            <a:ext cx="8305800" cy="276999"/>
          </a:xfrm>
          <a:prstGeom prst="rect">
            <a:avLst/>
          </a:prstGeom>
          <a:noFill/>
        </p:spPr>
        <p:txBody>
          <a:bodyPr wrap="square" rtlCol="0">
            <a:spAutoFit/>
          </a:bodyPr>
          <a:lstStyle/>
          <a:p>
            <a:r>
              <a:rPr lang="en-ZA" sz="1200" b="1" i="1" dirty="0" smtClean="0">
                <a:solidFill>
                  <a:prstClr val="black"/>
                </a:solidFill>
              </a:rPr>
              <a:t>*Scenarios A-D relate to the following issues: Incorrect MTM price, IM input or contract size</a:t>
            </a:r>
            <a:endParaRPr lang="en-ZA" sz="1200" b="1" i="1" dirty="0">
              <a:solidFill>
                <a:prstClr val="black"/>
              </a:solidFill>
            </a:endParaRPr>
          </a:p>
        </p:txBody>
      </p:sp>
    </p:spTree>
    <p:extLst>
      <p:ext uri="{BB962C8B-B14F-4D97-AF65-F5344CB8AC3E}">
        <p14:creationId xmlns:p14="http://schemas.microsoft.com/office/powerpoint/2010/main" val="42217889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81800" y="6172200"/>
            <a:ext cx="2362200" cy="674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itle 1"/>
          <p:cNvSpPr>
            <a:spLocks noGrp="1"/>
          </p:cNvSpPr>
          <p:nvPr>
            <p:ph type="ctrTitle"/>
          </p:nvPr>
        </p:nvSpPr>
        <p:spPr>
          <a:xfrm>
            <a:off x="409488" y="76200"/>
            <a:ext cx="6677112" cy="746937"/>
          </a:xfrm>
        </p:spPr>
        <p:txBody>
          <a:bodyPr>
            <a:normAutofit fontScale="90000"/>
          </a:bodyPr>
          <a:lstStyle/>
          <a:p>
            <a:r>
              <a:rPr lang="en-ZA" sz="2800" dirty="0" smtClean="0"/>
              <a:t>Clearing EOD Processes</a:t>
            </a:r>
            <a:r>
              <a:rPr lang="en-ZA" dirty="0" smtClean="0"/>
              <a:t/>
            </a:r>
            <a:br>
              <a:rPr lang="en-ZA" dirty="0" smtClean="0"/>
            </a:br>
            <a:r>
              <a:rPr lang="en-ZA" sz="2200" b="0" dirty="0"/>
              <a:t>Summary of exception resolution </a:t>
            </a:r>
            <a:r>
              <a:rPr lang="en-ZA" sz="2200" b="0" dirty="0" smtClean="0"/>
              <a:t>processes (cont.)</a:t>
            </a:r>
            <a:endParaRPr lang="en-ZA" b="0" dirty="0"/>
          </a:p>
        </p:txBody>
      </p:sp>
      <p:sp>
        <p:nvSpPr>
          <p:cNvPr id="4" name="Rectangle 3"/>
          <p:cNvSpPr/>
          <p:nvPr/>
        </p:nvSpPr>
        <p:spPr>
          <a:xfrm>
            <a:off x="457200" y="1447800"/>
            <a:ext cx="8153400" cy="338554"/>
          </a:xfrm>
          <a:prstGeom prst="rect">
            <a:avLst/>
          </a:prstGeom>
        </p:spPr>
        <p:txBody>
          <a:bodyPr wrap="square">
            <a:spAutoFit/>
          </a:bodyPr>
          <a:lstStyle/>
          <a:p>
            <a:r>
              <a:rPr lang="en-ZA" sz="1600" b="1" dirty="0" smtClean="0">
                <a:solidFill>
                  <a:prstClr val="black"/>
                </a:solidFill>
              </a:rPr>
              <a:t>Summary </a:t>
            </a:r>
            <a:r>
              <a:rPr lang="en-ZA" sz="1600" b="1" dirty="0">
                <a:solidFill>
                  <a:prstClr val="black"/>
                </a:solidFill>
              </a:rPr>
              <a:t>of </a:t>
            </a:r>
            <a:r>
              <a:rPr lang="en-ZA" sz="1600" b="1" dirty="0" smtClean="0">
                <a:solidFill>
                  <a:prstClr val="black"/>
                </a:solidFill>
              </a:rPr>
              <a:t>resolutions for exception scenarios E-L</a:t>
            </a:r>
          </a:p>
        </p:txBody>
      </p:sp>
      <p:graphicFrame>
        <p:nvGraphicFramePr>
          <p:cNvPr id="7" name="Table 6"/>
          <p:cNvGraphicFramePr>
            <a:graphicFrameLocks noGrp="1"/>
          </p:cNvGraphicFramePr>
          <p:nvPr>
            <p:extLst>
              <p:ext uri="{D42A27DB-BD31-4B8C-83A1-F6EECF244321}">
                <p14:modId xmlns:p14="http://schemas.microsoft.com/office/powerpoint/2010/main" val="2938506674"/>
              </p:ext>
            </p:extLst>
          </p:nvPr>
        </p:nvGraphicFramePr>
        <p:xfrm>
          <a:off x="561258" y="1905000"/>
          <a:ext cx="8277942" cy="3398672"/>
        </p:xfrm>
        <a:graphic>
          <a:graphicData uri="http://schemas.openxmlformats.org/drawingml/2006/table">
            <a:tbl>
              <a:tblPr firstRow="1" bandRow="1">
                <a:tableStyleId>{5C22544A-7EE6-4342-B048-85BDC9FD1C3A}</a:tableStyleId>
              </a:tblPr>
              <a:tblGrid>
                <a:gridCol w="734142"/>
                <a:gridCol w="2362200"/>
                <a:gridCol w="5181600"/>
              </a:tblGrid>
              <a:tr h="228600">
                <a:tc>
                  <a:txBody>
                    <a:bodyPr/>
                    <a:lstStyle/>
                    <a:p>
                      <a:pPr algn="l"/>
                      <a:r>
                        <a:rPr lang="en-ZA" sz="1200" dirty="0" smtClean="0">
                          <a:solidFill>
                            <a:schemeClr val="tx1"/>
                          </a:solidFill>
                        </a:rPr>
                        <a:t>Scenario</a:t>
                      </a:r>
                      <a:endParaRPr lang="en-ZA" sz="1200" dirty="0">
                        <a:solidFill>
                          <a:schemeClr val="tx1"/>
                        </a:solidFill>
                        <a:latin typeface="+mj-lt"/>
                      </a:endParaRPr>
                    </a:p>
                  </a:txBody>
                  <a:tcPr marT="91440" marB="91440" anchor="ctr">
                    <a:solidFill>
                      <a:schemeClr val="bg1">
                        <a:lumMod val="85000"/>
                      </a:schemeClr>
                    </a:solidFill>
                  </a:tcPr>
                </a:tc>
                <a:tc>
                  <a:txBody>
                    <a:bodyPr/>
                    <a:lstStyle/>
                    <a:p>
                      <a:pPr algn="l"/>
                      <a:r>
                        <a:rPr lang="en-ZA" sz="1200" dirty="0" smtClean="0">
                          <a:solidFill>
                            <a:schemeClr val="tx1"/>
                          </a:solidFill>
                        </a:rPr>
                        <a:t>Scenario Description</a:t>
                      </a:r>
                      <a:endParaRPr lang="en-ZA" sz="1200" dirty="0">
                        <a:solidFill>
                          <a:schemeClr val="tx1"/>
                        </a:solidFill>
                        <a:latin typeface="+mj-lt"/>
                      </a:endParaRPr>
                    </a:p>
                  </a:txBody>
                  <a:tcPr marT="91440" marB="91440" anchor="ctr">
                    <a:solidFill>
                      <a:schemeClr val="bg1">
                        <a:lumMod val="85000"/>
                      </a:schemeClr>
                    </a:solidFill>
                  </a:tcPr>
                </a:tc>
                <a:tc>
                  <a:txBody>
                    <a:bodyPr/>
                    <a:lstStyle/>
                    <a:p>
                      <a:pPr algn="l"/>
                      <a:r>
                        <a:rPr lang="en-ZA" sz="1200" dirty="0" smtClean="0">
                          <a:solidFill>
                            <a:schemeClr val="tx1"/>
                          </a:solidFill>
                        </a:rPr>
                        <a:t>Resolution approach</a:t>
                      </a:r>
                      <a:endParaRPr lang="en-ZA" sz="1200" dirty="0">
                        <a:solidFill>
                          <a:schemeClr val="tx1"/>
                        </a:solidFill>
                        <a:latin typeface="+mj-lt"/>
                      </a:endParaRPr>
                    </a:p>
                  </a:txBody>
                  <a:tcPr marT="91440" marB="91440" anchor="ctr">
                    <a:solidFill>
                      <a:schemeClr val="bg1">
                        <a:lumMod val="85000"/>
                      </a:schemeClr>
                    </a:solidFill>
                  </a:tcPr>
                </a:tc>
              </a:tr>
              <a:tr h="2133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effectLst/>
                        </a:rPr>
                        <a:t>E</a:t>
                      </a:r>
                      <a:endParaRPr lang="en-ZA" sz="1200" b="0" dirty="0" smtClean="0">
                        <a:effectLst/>
                        <a:latin typeface="+mj-lt"/>
                        <a:ea typeface="Times New Roman"/>
                        <a:cs typeface="Times New Roman"/>
                      </a:endParaRPr>
                    </a:p>
                  </a:txBody>
                  <a:tcPr marT="91440" marB="91440" anchor="ct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US" sz="1200" dirty="0" smtClean="0"/>
                        <a:t>Trade captured at incorrect price</a:t>
                      </a:r>
                      <a:endParaRPr lang="en-ZA" sz="1200" b="0" dirty="0">
                        <a:effectLst/>
                        <a:latin typeface="+mj-lt"/>
                        <a:ea typeface="Times New Roman"/>
                        <a:cs typeface="Times New Roman"/>
                      </a:endParaRPr>
                    </a:p>
                  </a:txBody>
                  <a:tcPr marL="29537" marR="29537" marT="29537" marB="29537" anchor="ctr"/>
                </a:tc>
                <a:tc>
                  <a:txBody>
                    <a:bodyPr/>
                    <a:lstStyle/>
                    <a:p>
                      <a:pPr marL="0" indent="0">
                        <a:buFont typeface="Arial" panose="020B0604020202020204" pitchFamily="34" charset="0"/>
                        <a:buNone/>
                      </a:pPr>
                      <a:r>
                        <a:rPr lang="en-US" sz="1200" dirty="0" smtClean="0"/>
                        <a:t>Settlement instructions adjusted by VM discrepancy at the time of resolution (and reverse </a:t>
                      </a:r>
                      <a:r>
                        <a:rPr lang="en-US" sz="1200" baseline="0" dirty="0" smtClean="0"/>
                        <a:t>at EOD on T+1)</a:t>
                      </a:r>
                      <a:endParaRPr lang="en-US" sz="1200" dirty="0" smtClean="0"/>
                    </a:p>
                    <a:p>
                      <a:pPr marL="0" indent="0">
                        <a:buFont typeface="Arial" panose="020B0604020202020204" pitchFamily="34" charset="0"/>
                        <a:buNone/>
                      </a:pPr>
                      <a:r>
                        <a:rPr lang="en-US" sz="1200" dirty="0" smtClean="0"/>
                        <a:t>Members close out positions at incorrect price and book trades at correct price on T+1</a:t>
                      </a:r>
                      <a:endParaRPr lang="en-ZA" sz="1200" dirty="0"/>
                    </a:p>
                  </a:txBody>
                  <a:tcPr marL="29537" marR="29537" marT="29537" marB="29537" anchor="ctr"/>
                </a:tc>
              </a:tr>
              <a:tr h="182880">
                <a:tc>
                  <a:txBody>
                    <a:bodyPr/>
                    <a:lstStyle/>
                    <a:p>
                      <a:pPr marL="72000" algn="l" fontAlgn="ctr">
                        <a:spcAft>
                          <a:spcPts val="0"/>
                        </a:spcAft>
                      </a:pPr>
                      <a:r>
                        <a:rPr lang="en-ZA" sz="1200" dirty="0" smtClean="0">
                          <a:effectLst/>
                        </a:rPr>
                        <a:t>F</a:t>
                      </a:r>
                      <a:endParaRPr lang="en-ZA" sz="1200" b="0" dirty="0">
                        <a:effectLst/>
                        <a:latin typeface="+mj-lt"/>
                        <a:ea typeface="Times New Roman"/>
                        <a:cs typeface="Times New Roman"/>
                      </a:endParaRPr>
                    </a:p>
                  </a:txBody>
                  <a:tcPr marL="29537" marR="29537" marT="29537" marB="29537" anchor="ct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US" sz="1200" dirty="0" smtClean="0"/>
                        <a:t>Incorrect Dividend</a:t>
                      </a:r>
                      <a:endParaRPr lang="en-ZA" sz="1200" b="0" dirty="0" smtClean="0"/>
                    </a:p>
                  </a:txBody>
                  <a:tcPr marL="29537" marR="29537" marT="29537" marB="29537" anchor="ct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US" sz="1200" dirty="0" smtClean="0"/>
                        <a:t>Correct dividend calculated outside RTC and settlement instructions corrected</a:t>
                      </a:r>
                      <a:endParaRPr lang="en-ZA" sz="1200" b="0" kern="1200" baseline="0" dirty="0" smtClean="0">
                        <a:solidFill>
                          <a:srgbClr val="000000"/>
                        </a:solidFill>
                        <a:effectLst/>
                        <a:latin typeface="+mj-lt"/>
                        <a:ea typeface="Times New Roman"/>
                        <a:cs typeface="Arial"/>
                      </a:endParaRPr>
                    </a:p>
                  </a:txBody>
                  <a:tcPr marL="29537" marR="29537" marT="29537" marB="29537" anchor="ctr"/>
                </a:tc>
              </a:tr>
              <a:tr h="0">
                <a:tc>
                  <a:txBody>
                    <a:bodyPr/>
                    <a:lstStyle/>
                    <a:p>
                      <a:pPr marL="72000" algn="l" fontAlgn="ctr">
                        <a:spcAft>
                          <a:spcPts val="0"/>
                        </a:spcAft>
                      </a:pPr>
                      <a:r>
                        <a:rPr lang="en-ZA" sz="1200" dirty="0" smtClean="0">
                          <a:effectLst/>
                        </a:rPr>
                        <a:t>G</a:t>
                      </a:r>
                      <a:endParaRPr lang="en-ZA" sz="1200" b="0" dirty="0">
                        <a:effectLst/>
                        <a:latin typeface="+mj-lt"/>
                        <a:ea typeface="Times New Roman"/>
                        <a:cs typeface="Times New Roman"/>
                      </a:endParaRPr>
                    </a:p>
                  </a:txBody>
                  <a:tcPr marL="29537" marR="29537" marT="29537" marB="29537" anchor="ct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US" sz="1200" dirty="0" smtClean="0"/>
                        <a:t>Booking Fees not reconciled</a:t>
                      </a:r>
                      <a:endParaRPr lang="en-ZA" sz="1200" b="0" dirty="0" smtClean="0"/>
                    </a:p>
                  </a:txBody>
                  <a:tcPr marL="29537" marR="29537" marT="29537" marB="29537" anchor="ctr"/>
                </a:tc>
                <a:tc>
                  <a:txBody>
                    <a:bodyPr/>
                    <a:lstStyle/>
                    <a:p>
                      <a:pPr marL="72000" algn="l" fontAlgn="ctr">
                        <a:spcAft>
                          <a:spcPts val="0"/>
                        </a:spcAft>
                      </a:pPr>
                      <a:r>
                        <a:rPr lang="en-ZA" sz="1200" dirty="0" smtClean="0">
                          <a:effectLst/>
                        </a:rPr>
                        <a:t>If amounts are material, settlements</a:t>
                      </a:r>
                      <a:r>
                        <a:rPr lang="en-ZA" sz="1200" baseline="0" dirty="0" smtClean="0">
                          <a:effectLst/>
                        </a:rPr>
                        <a:t> </a:t>
                      </a:r>
                      <a:r>
                        <a:rPr lang="en-ZA" sz="1200" dirty="0" smtClean="0">
                          <a:effectLst/>
                        </a:rPr>
                        <a:t>adjusted on T, else on T+1</a:t>
                      </a:r>
                      <a:endParaRPr lang="en-ZA" sz="1200" b="0" dirty="0">
                        <a:effectLst/>
                        <a:latin typeface="+mj-lt"/>
                        <a:ea typeface="Times New Roman"/>
                        <a:cs typeface="Times New Roman"/>
                      </a:endParaRPr>
                    </a:p>
                  </a:txBody>
                  <a:tcPr marL="29537" marR="29537" marT="29537" marB="29537" anchor="ctr"/>
                </a:tc>
              </a:tr>
              <a:tr h="0">
                <a:tc>
                  <a:txBody>
                    <a:bodyPr/>
                    <a:lstStyle/>
                    <a:p>
                      <a:pPr marL="72000" algn="l" fontAlgn="ctr">
                        <a:spcAft>
                          <a:spcPts val="0"/>
                        </a:spcAft>
                      </a:pPr>
                      <a:r>
                        <a:rPr lang="en-ZA" sz="1200" dirty="0" smtClean="0">
                          <a:effectLst/>
                        </a:rPr>
                        <a:t>H</a:t>
                      </a:r>
                      <a:endParaRPr lang="en-ZA" sz="1200" b="0" dirty="0">
                        <a:effectLst/>
                        <a:latin typeface="+mj-lt"/>
                        <a:ea typeface="Times New Roman"/>
                        <a:cs typeface="Times New Roman"/>
                      </a:endParaRPr>
                    </a:p>
                  </a:txBody>
                  <a:tcPr marL="29537" marR="29537" marT="29537" marB="29537" anchor="ct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US" sz="1200" dirty="0" smtClean="0"/>
                        <a:t>Incorrect Commissions </a:t>
                      </a:r>
                      <a:endParaRPr lang="en-ZA" sz="1200" b="0" dirty="0" smtClean="0"/>
                    </a:p>
                  </a:txBody>
                  <a:tcPr marL="29537" marR="29537" marT="29537" marB="29537" anchor="ct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ZA" sz="1200" dirty="0" smtClean="0">
                          <a:effectLst/>
                        </a:rPr>
                        <a:t>If material</a:t>
                      </a:r>
                      <a:r>
                        <a:rPr lang="en-ZA" sz="1200" baseline="0" dirty="0" smtClean="0">
                          <a:effectLst/>
                        </a:rPr>
                        <a:t> JSE can cancel a commission at EOD on behalf of member.  </a:t>
                      </a:r>
                    </a:p>
                    <a:p>
                      <a:pPr marL="72000" marR="0" indent="0" algn="l" defTabSz="457200" rtl="0" eaLnBrk="1" fontAlgn="ctr" latinLnBrk="0" hangingPunct="1">
                        <a:lnSpc>
                          <a:spcPct val="100000"/>
                        </a:lnSpc>
                        <a:spcBef>
                          <a:spcPts val="0"/>
                        </a:spcBef>
                        <a:spcAft>
                          <a:spcPts val="0"/>
                        </a:spcAft>
                        <a:buClrTx/>
                        <a:buSzTx/>
                        <a:buFontTx/>
                        <a:buNone/>
                        <a:tabLst/>
                        <a:defRPr/>
                      </a:pPr>
                      <a:r>
                        <a:rPr lang="en-ZA" sz="1200" baseline="0" dirty="0" smtClean="0">
                          <a:effectLst/>
                        </a:rPr>
                        <a:t>Correct commissions captured by member on T+1.</a:t>
                      </a:r>
                      <a:endParaRPr lang="en-ZA" sz="1200" b="0" dirty="0" smtClean="0">
                        <a:effectLst/>
                        <a:latin typeface="+mj-lt"/>
                        <a:ea typeface="Times New Roman"/>
                        <a:cs typeface="Times New Roman"/>
                      </a:endParaRPr>
                    </a:p>
                  </a:txBody>
                  <a:tcPr marL="29537" marR="29537" marT="29537" marB="29537" anchor="ctr"/>
                </a:tc>
              </a:tr>
              <a:tr h="0">
                <a:tc>
                  <a:txBody>
                    <a:bodyPr/>
                    <a:lstStyle/>
                    <a:p>
                      <a:pPr marL="72000" algn="l" fontAlgn="ctr">
                        <a:spcAft>
                          <a:spcPts val="0"/>
                        </a:spcAft>
                      </a:pPr>
                      <a:r>
                        <a:rPr lang="en-ZA" sz="1200" dirty="0" smtClean="0">
                          <a:effectLst/>
                        </a:rPr>
                        <a:t>I</a:t>
                      </a:r>
                      <a:endParaRPr lang="en-ZA" sz="1200" b="0" dirty="0">
                        <a:effectLst/>
                        <a:latin typeface="+mj-lt"/>
                        <a:ea typeface="Times New Roman"/>
                        <a:cs typeface="Times New Roman"/>
                      </a:endParaRPr>
                    </a:p>
                  </a:txBody>
                  <a:tcPr marL="29537" marR="29537" marT="29537" marB="29537" anchor="ct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ZA" sz="1200" dirty="0" smtClean="0"/>
                        <a:t>Incorrect interest on cash collateral due to incorrect interest rate </a:t>
                      </a:r>
                      <a:endParaRPr lang="en-ZA" sz="1200" b="0" dirty="0" smtClean="0"/>
                    </a:p>
                  </a:txBody>
                  <a:tcPr marL="29537" marR="29537" marT="29537" marB="29537" anchor="ct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ZA" sz="1200" dirty="0" smtClean="0"/>
                        <a:t>Corrected on RTC if before</a:t>
                      </a:r>
                      <a:r>
                        <a:rPr lang="en-ZA" sz="1200" baseline="0" dirty="0" smtClean="0"/>
                        <a:t> EOD on last day of month, else adjusted outside RTC</a:t>
                      </a:r>
                      <a:endParaRPr lang="en-ZA" sz="1200" b="0" dirty="0" smtClean="0">
                        <a:effectLst/>
                        <a:latin typeface="+mj-lt"/>
                        <a:ea typeface="Times New Roman"/>
                        <a:cs typeface="Times New Roman"/>
                      </a:endParaRPr>
                    </a:p>
                  </a:txBody>
                  <a:tcPr marL="29537" marR="29537" marT="29537" marB="29537" anchor="ctr"/>
                </a:tc>
              </a:tr>
              <a:tr h="0">
                <a:tc>
                  <a:txBody>
                    <a:bodyPr/>
                    <a:lstStyle/>
                    <a:p>
                      <a:pPr marL="72000" algn="l" fontAlgn="ctr">
                        <a:spcAft>
                          <a:spcPts val="0"/>
                        </a:spcAft>
                      </a:pPr>
                      <a:r>
                        <a:rPr lang="en-ZA" sz="1200" dirty="0" smtClean="0">
                          <a:effectLst/>
                        </a:rPr>
                        <a:t>J</a:t>
                      </a:r>
                      <a:endParaRPr lang="en-ZA" sz="1200" b="0" dirty="0">
                        <a:effectLst/>
                        <a:latin typeface="+mj-lt"/>
                        <a:ea typeface="Times New Roman"/>
                        <a:cs typeface="Times New Roman"/>
                      </a:endParaRPr>
                    </a:p>
                  </a:txBody>
                  <a:tcPr marL="29537" marR="29537" marT="29537" marB="29537" anchor="ct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ZA" sz="1200" dirty="0" smtClean="0"/>
                        <a:t>Incorrect net settlement amounts for markets on </a:t>
                      </a:r>
                      <a:r>
                        <a:rPr lang="en-ZA" sz="1200" dirty="0" err="1" smtClean="0"/>
                        <a:t>Nuclears</a:t>
                      </a:r>
                      <a:r>
                        <a:rPr lang="en-ZA" sz="1200" dirty="0" smtClean="0"/>
                        <a:t> platform</a:t>
                      </a:r>
                      <a:endParaRPr lang="en-ZA" sz="1200" b="0" dirty="0" smtClean="0"/>
                    </a:p>
                  </a:txBody>
                  <a:tcPr marL="29537" marR="29537" marT="29537" marB="29537" anchor="ct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ZA" sz="1200" dirty="0" smtClean="0"/>
                        <a:t>Corrected through separate settlement instructions</a:t>
                      </a:r>
                      <a:endParaRPr lang="en-ZA" sz="1200" b="0" dirty="0" smtClean="0">
                        <a:effectLst/>
                        <a:latin typeface="+mj-lt"/>
                        <a:ea typeface="Times New Roman"/>
                        <a:cs typeface="Times New Roman"/>
                      </a:endParaRPr>
                    </a:p>
                  </a:txBody>
                  <a:tcPr marL="29537" marR="29537" marT="29537" marB="29537" anchor="ctr"/>
                </a:tc>
              </a:tr>
              <a:tr h="0">
                <a:tc>
                  <a:txBody>
                    <a:bodyPr/>
                    <a:lstStyle/>
                    <a:p>
                      <a:pPr marL="72000" algn="l" fontAlgn="ctr">
                        <a:spcAft>
                          <a:spcPts val="0"/>
                        </a:spcAft>
                      </a:pPr>
                      <a:r>
                        <a:rPr lang="en-ZA" sz="1200" dirty="0" smtClean="0">
                          <a:effectLst/>
                        </a:rPr>
                        <a:t>K</a:t>
                      </a:r>
                      <a:endParaRPr lang="en-ZA" sz="1200" b="0" dirty="0">
                        <a:effectLst/>
                        <a:latin typeface="+mj-lt"/>
                        <a:ea typeface="Times New Roman"/>
                        <a:cs typeface="Times New Roman"/>
                      </a:endParaRPr>
                    </a:p>
                  </a:txBody>
                  <a:tcPr marL="29537" marR="29537" marT="29537" marB="29537" anchor="ct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ZA" sz="1200" dirty="0" smtClean="0"/>
                        <a:t>Incorrect Corporate Actions</a:t>
                      </a:r>
                      <a:endParaRPr lang="en-ZA" sz="1200" b="0" dirty="0" smtClean="0"/>
                    </a:p>
                  </a:txBody>
                  <a:tcPr marL="29537" marR="29537" marT="29537" marB="29537" anchor="ct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ZA" sz="1200" dirty="0" smtClean="0"/>
                        <a:t>Corrected on T+1 by processing a correcting corporate action</a:t>
                      </a:r>
                      <a:endParaRPr lang="en-ZA" sz="1200" b="0" dirty="0" smtClean="0">
                        <a:effectLst/>
                        <a:latin typeface="+mj-lt"/>
                        <a:ea typeface="Times New Roman"/>
                        <a:cs typeface="Times New Roman"/>
                      </a:endParaRPr>
                    </a:p>
                  </a:txBody>
                  <a:tcPr marL="29537" marR="29537" marT="29537" marB="29537" anchor="ctr"/>
                </a:tc>
              </a:tr>
              <a:tr h="0">
                <a:tc>
                  <a:txBody>
                    <a:bodyPr/>
                    <a:lstStyle/>
                    <a:p>
                      <a:pPr marL="72000" algn="l" fontAlgn="ctr">
                        <a:spcAft>
                          <a:spcPts val="0"/>
                        </a:spcAft>
                      </a:pPr>
                      <a:r>
                        <a:rPr lang="en-ZA" sz="1200" dirty="0" smtClean="0">
                          <a:effectLst/>
                        </a:rPr>
                        <a:t>L</a:t>
                      </a:r>
                      <a:endParaRPr lang="en-ZA" sz="1200" b="0" dirty="0">
                        <a:effectLst/>
                        <a:latin typeface="+mj-lt"/>
                        <a:ea typeface="Times New Roman"/>
                        <a:cs typeface="Times New Roman"/>
                      </a:endParaRPr>
                    </a:p>
                  </a:txBody>
                  <a:tcPr marL="29537" marR="29537" marT="29537" marB="29537" anchor="ct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ZA" sz="1200" dirty="0" smtClean="0"/>
                        <a:t>Incorrect Transfers</a:t>
                      </a:r>
                      <a:endParaRPr lang="en-ZA" sz="1200" b="0" dirty="0" smtClean="0"/>
                    </a:p>
                  </a:txBody>
                  <a:tcPr marL="29537" marR="29537" marT="29537" marB="29537" anchor="ctr"/>
                </a:tc>
                <a:tc>
                  <a:txBody>
                    <a:bodyPr/>
                    <a:lstStyle/>
                    <a:p>
                      <a:pPr marL="72000" marR="0" indent="0" algn="l" defTabSz="457200" rtl="0" eaLnBrk="1" fontAlgn="ctr" latinLnBrk="0" hangingPunct="1">
                        <a:lnSpc>
                          <a:spcPct val="100000"/>
                        </a:lnSpc>
                        <a:spcBef>
                          <a:spcPts val="0"/>
                        </a:spcBef>
                        <a:spcAft>
                          <a:spcPts val="0"/>
                        </a:spcAft>
                        <a:buClrTx/>
                        <a:buSzTx/>
                        <a:buFontTx/>
                        <a:buNone/>
                        <a:tabLst/>
                        <a:defRPr/>
                      </a:pPr>
                      <a:r>
                        <a:rPr lang="en-ZA" sz="1200" dirty="0" smtClean="0"/>
                        <a:t>Corrected at EOD on T+1</a:t>
                      </a:r>
                    </a:p>
                  </a:txBody>
                  <a:tcPr marL="29537" marR="29537" marT="29537" marB="29537" anchor="ctr"/>
                </a:tc>
              </a:tr>
            </a:tbl>
          </a:graphicData>
        </a:graphic>
      </p:graphicFrame>
    </p:spTree>
    <p:extLst>
      <p:ext uri="{BB962C8B-B14F-4D97-AF65-F5344CB8AC3E}">
        <p14:creationId xmlns:p14="http://schemas.microsoft.com/office/powerpoint/2010/main" val="108470063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363272" cy="50691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Tx/>
              <a:buNone/>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ZA" sz="1800" dirty="0">
              <a:solidFill>
                <a:prstClr val="black"/>
              </a:solidFill>
            </a:endParaRPr>
          </a:p>
        </p:txBody>
      </p:sp>
      <p:sp>
        <p:nvSpPr>
          <p:cNvPr id="7" name="Title 6"/>
          <p:cNvSpPr>
            <a:spLocks noGrp="1"/>
          </p:cNvSpPr>
          <p:nvPr>
            <p:ph type="ctrTitle"/>
          </p:nvPr>
        </p:nvSpPr>
        <p:spPr>
          <a:xfrm>
            <a:off x="414874" y="114905"/>
            <a:ext cx="6595526" cy="534023"/>
          </a:xfrm>
        </p:spPr>
        <p:txBody>
          <a:bodyPr>
            <a:noAutofit/>
          </a:bodyPr>
          <a:lstStyle/>
          <a:p>
            <a:r>
              <a:rPr lang="en-ZA" dirty="0" smtClean="0"/>
              <a:t>Clearing EOD Processes</a:t>
            </a:r>
            <a:r>
              <a:rPr lang="en-ZA" sz="2200" dirty="0" smtClean="0"/>
              <a:t/>
            </a:r>
            <a:br>
              <a:rPr lang="en-ZA" sz="2200" dirty="0" smtClean="0"/>
            </a:br>
            <a:r>
              <a:rPr lang="en-ZA" sz="2000" b="0" dirty="0"/>
              <a:t>Summary of exception resolution </a:t>
            </a:r>
            <a:r>
              <a:rPr lang="en-ZA" sz="2000" b="0" dirty="0" smtClean="0"/>
              <a:t>processes (</a:t>
            </a:r>
            <a:r>
              <a:rPr lang="en-ZA" sz="2000" b="0" dirty="0"/>
              <a:t>cont</a:t>
            </a:r>
            <a:r>
              <a:rPr lang="en-ZA" sz="2000" b="0" dirty="0" smtClean="0"/>
              <a:t>.)</a:t>
            </a:r>
            <a:r>
              <a:rPr lang="en-ZA" sz="2200" dirty="0"/>
              <a:t/>
            </a:r>
            <a:br>
              <a:rPr lang="en-ZA" sz="2200" dirty="0"/>
            </a:br>
            <a:endParaRPr lang="en-ZA" sz="2200" dirty="0"/>
          </a:p>
        </p:txBody>
      </p:sp>
      <p:graphicFrame>
        <p:nvGraphicFramePr>
          <p:cNvPr id="2" name="Table 1"/>
          <p:cNvGraphicFramePr>
            <a:graphicFrameLocks noGrp="1"/>
          </p:cNvGraphicFramePr>
          <p:nvPr>
            <p:extLst>
              <p:ext uri="{D42A27DB-BD31-4B8C-83A1-F6EECF244321}">
                <p14:modId xmlns:p14="http://schemas.microsoft.com/office/powerpoint/2010/main" val="4294940208"/>
              </p:ext>
            </p:extLst>
          </p:nvPr>
        </p:nvGraphicFramePr>
        <p:xfrm>
          <a:off x="533400" y="1905000"/>
          <a:ext cx="8049342" cy="3291264"/>
        </p:xfrm>
        <a:graphic>
          <a:graphicData uri="http://schemas.openxmlformats.org/drawingml/2006/table">
            <a:tbl>
              <a:tblPr firstRow="1" bandRow="1">
                <a:tableStyleId>{5C22544A-7EE6-4342-B048-85BDC9FD1C3A}</a:tableStyleId>
              </a:tblPr>
              <a:tblGrid>
                <a:gridCol w="2118043"/>
                <a:gridCol w="2825915"/>
                <a:gridCol w="3105384"/>
              </a:tblGrid>
              <a:tr h="370840">
                <a:tc>
                  <a:txBody>
                    <a:bodyPr/>
                    <a:lstStyle/>
                    <a:p>
                      <a:pPr algn="ctr"/>
                      <a:r>
                        <a:rPr lang="en-ZA" sz="1400" dirty="0" smtClean="0">
                          <a:solidFill>
                            <a:schemeClr val="tx1"/>
                          </a:solidFill>
                          <a:latin typeface="+mj-lt"/>
                        </a:rPr>
                        <a:t>Exception category</a:t>
                      </a:r>
                      <a:endParaRPr lang="en-ZA" sz="1400" dirty="0">
                        <a:solidFill>
                          <a:schemeClr val="tx1"/>
                        </a:solidFill>
                        <a:latin typeface="+mj-lt"/>
                      </a:endParaRPr>
                    </a:p>
                  </a:txBody>
                  <a:tcPr marT="91440" marB="91440" anchor="ctr">
                    <a:solidFill>
                      <a:schemeClr val="bg1">
                        <a:lumMod val="85000"/>
                      </a:schemeClr>
                    </a:solidFill>
                  </a:tcPr>
                </a:tc>
                <a:tc>
                  <a:txBody>
                    <a:bodyPr/>
                    <a:lstStyle/>
                    <a:p>
                      <a:pPr algn="ctr"/>
                      <a:r>
                        <a:rPr lang="en-ZA" sz="1400" dirty="0" smtClean="0">
                          <a:solidFill>
                            <a:schemeClr val="tx1"/>
                          </a:solidFill>
                          <a:latin typeface="+mj-lt"/>
                        </a:rPr>
                        <a:t>Collateral statement used</a:t>
                      </a:r>
                      <a:endParaRPr lang="en-ZA" sz="1400" dirty="0">
                        <a:solidFill>
                          <a:schemeClr val="tx1"/>
                        </a:solidFill>
                        <a:latin typeface="+mj-lt"/>
                      </a:endParaRPr>
                    </a:p>
                  </a:txBody>
                  <a:tcPr marT="91440" marB="91440" anchor="ctr">
                    <a:solidFill>
                      <a:schemeClr val="bg1">
                        <a:lumMod val="85000"/>
                      </a:schemeClr>
                    </a:solidFill>
                  </a:tcPr>
                </a:tc>
                <a:tc>
                  <a:txBody>
                    <a:bodyPr/>
                    <a:lstStyle/>
                    <a:p>
                      <a:pPr algn="l"/>
                      <a:r>
                        <a:rPr lang="en-ZA" sz="1400" dirty="0" smtClean="0">
                          <a:solidFill>
                            <a:schemeClr val="tx1"/>
                          </a:solidFill>
                          <a:latin typeface="+mj-lt"/>
                        </a:rPr>
                        <a:t>Business implication</a:t>
                      </a:r>
                      <a:endParaRPr lang="en-ZA" sz="1400" dirty="0">
                        <a:solidFill>
                          <a:schemeClr val="tx1"/>
                        </a:solidFill>
                        <a:latin typeface="+mj-lt"/>
                      </a:endParaRPr>
                    </a:p>
                  </a:txBody>
                  <a:tcPr marT="91440" marB="91440" anchor="ctr">
                    <a:solidFill>
                      <a:schemeClr val="bg1">
                        <a:lumMod val="85000"/>
                      </a:schemeClr>
                    </a:solidFill>
                  </a:tcPr>
                </a:tc>
              </a:tr>
              <a:tr h="103603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i="0" kern="1200" dirty="0" smtClean="0">
                          <a:solidFill>
                            <a:schemeClr val="dk1"/>
                          </a:solidFill>
                          <a:effectLst/>
                          <a:latin typeface="+mj-lt"/>
                          <a:ea typeface="Times New Roman"/>
                          <a:cs typeface="Times New Roman"/>
                        </a:rPr>
                        <a:t>Scenario</a:t>
                      </a:r>
                      <a:r>
                        <a:rPr lang="en-ZA" sz="1400" b="1" i="0" kern="1200" baseline="0" dirty="0" smtClean="0">
                          <a:solidFill>
                            <a:schemeClr val="dk1"/>
                          </a:solidFill>
                          <a:effectLst/>
                          <a:latin typeface="+mj-lt"/>
                          <a:ea typeface="Times New Roman"/>
                          <a:cs typeface="Times New Roman"/>
                        </a:rPr>
                        <a:t> A</a:t>
                      </a:r>
                      <a:endParaRPr lang="en-ZA" sz="1400" b="1" i="0" kern="1200" dirty="0" smtClean="0">
                        <a:solidFill>
                          <a:schemeClr val="dk1"/>
                        </a:solidFill>
                        <a:effectLst/>
                        <a:latin typeface="+mj-lt"/>
                        <a:ea typeface="Times New Roman"/>
                        <a:cs typeface="Times New Roman"/>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ZA" sz="1400" b="0" dirty="0" smtClean="0">
                          <a:effectLst/>
                          <a:latin typeface="+mj-lt"/>
                          <a:ea typeface="Times New Roman"/>
                          <a:cs typeface="Times New Roman"/>
                        </a:rPr>
                        <a:t>EOD Delays </a:t>
                      </a:r>
                    </a:p>
                  </a:txBody>
                  <a:tcPr marT="91440" marB="91440" anchor="ctr"/>
                </a:tc>
                <a:tc>
                  <a:txBody>
                    <a:bodyPr/>
                    <a:lstStyle/>
                    <a:p>
                      <a:pPr algn="l" fontAlgn="ctr">
                        <a:spcAft>
                          <a:spcPts val="0"/>
                        </a:spcAft>
                      </a:pPr>
                      <a:r>
                        <a:rPr lang="en-ZA" sz="1400" kern="1200" dirty="0" smtClean="0">
                          <a:solidFill>
                            <a:srgbClr val="000000"/>
                          </a:solidFill>
                          <a:effectLst/>
                          <a:latin typeface="+mj-lt"/>
                          <a:ea typeface="Times New Roman"/>
                          <a:cs typeface="Arial"/>
                        </a:rPr>
                        <a:t>Collateral </a:t>
                      </a:r>
                      <a:r>
                        <a:rPr lang="en-ZA" sz="1400" kern="1200" dirty="0">
                          <a:solidFill>
                            <a:srgbClr val="000000"/>
                          </a:solidFill>
                          <a:effectLst/>
                          <a:latin typeface="+mj-lt"/>
                          <a:ea typeface="Times New Roman"/>
                          <a:cs typeface="Arial"/>
                        </a:rPr>
                        <a:t>statement received prior to EOD process on T at </a:t>
                      </a:r>
                      <a:r>
                        <a:rPr lang="en-ZA" sz="1400" kern="1200" dirty="0" smtClean="0">
                          <a:solidFill>
                            <a:srgbClr val="000000"/>
                          </a:solidFill>
                          <a:effectLst/>
                          <a:latin typeface="+mj-lt"/>
                          <a:ea typeface="Times New Roman"/>
                          <a:cs typeface="Arial"/>
                        </a:rPr>
                        <a:t>18h00</a:t>
                      </a:r>
                    </a:p>
                    <a:p>
                      <a:pPr algn="l" fontAlgn="ctr">
                        <a:spcAft>
                          <a:spcPts val="0"/>
                        </a:spcAft>
                      </a:pPr>
                      <a:endParaRPr lang="en-ZA" sz="1400" kern="1200" dirty="0" smtClean="0">
                        <a:solidFill>
                          <a:srgbClr val="000000"/>
                        </a:solidFill>
                        <a:effectLst/>
                        <a:latin typeface="+mj-lt"/>
                        <a:ea typeface="Times New Roman"/>
                        <a:cs typeface="Arial"/>
                      </a:endParaRPr>
                    </a:p>
                    <a:p>
                      <a:pPr marL="0" marR="0" indent="0" algn="l" defTabSz="457200" rtl="0" eaLnBrk="1" fontAlgn="ctr" latinLnBrk="0" hangingPunct="1">
                        <a:lnSpc>
                          <a:spcPct val="100000"/>
                        </a:lnSpc>
                        <a:spcBef>
                          <a:spcPts val="0"/>
                        </a:spcBef>
                        <a:spcAft>
                          <a:spcPts val="0"/>
                        </a:spcAft>
                        <a:buClrTx/>
                        <a:buSzTx/>
                        <a:buFontTx/>
                        <a:buNone/>
                        <a:tabLst/>
                        <a:defRPr/>
                      </a:pPr>
                      <a:r>
                        <a:rPr lang="en-ZA" sz="1400" i="1" dirty="0" smtClean="0">
                          <a:latin typeface="+mj-lt"/>
                        </a:rPr>
                        <a:t>Statement based on T-1 exposures</a:t>
                      </a:r>
                    </a:p>
                  </a:txBody>
                  <a:tcPr marT="91440" marB="91440" anchor="ctr"/>
                </a:tc>
                <a:tc>
                  <a:txBody>
                    <a:bodyPr/>
                    <a:lstStyle/>
                    <a:p>
                      <a:pPr algn="l" fontAlgn="ctr">
                        <a:spcAft>
                          <a:spcPts val="0"/>
                        </a:spcAft>
                      </a:pPr>
                      <a:r>
                        <a:rPr lang="en-ZA" sz="1400" dirty="0" smtClean="0">
                          <a:effectLst/>
                          <a:latin typeface="+mj-lt"/>
                          <a:ea typeface="Times New Roman"/>
                          <a:cs typeface="Times New Roman"/>
                        </a:rPr>
                        <a:t>Differences between IMs</a:t>
                      </a:r>
                      <a:r>
                        <a:rPr lang="en-ZA" sz="1400" baseline="0" dirty="0" smtClean="0">
                          <a:effectLst/>
                          <a:latin typeface="+mj-lt"/>
                          <a:ea typeface="Times New Roman"/>
                          <a:cs typeface="Times New Roman"/>
                        </a:rPr>
                        <a:t> at EOD on T and T+1 will need to be settled in cash</a:t>
                      </a:r>
                      <a:endParaRPr lang="en-ZA" sz="1400" dirty="0">
                        <a:effectLst/>
                        <a:latin typeface="+mj-lt"/>
                        <a:ea typeface="Times New Roman"/>
                        <a:cs typeface="Times New Roman"/>
                      </a:endParaRPr>
                    </a:p>
                  </a:txBody>
                  <a:tcPr marT="91440" marB="91440" anchor="ctr"/>
                </a:tc>
              </a:tr>
              <a:tr h="929352">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kern="1200" dirty="0" smtClean="0">
                          <a:solidFill>
                            <a:schemeClr val="dk1"/>
                          </a:solidFill>
                          <a:effectLst/>
                          <a:latin typeface="+mj-lt"/>
                          <a:ea typeface="Times New Roman"/>
                          <a:cs typeface="Times New Roman"/>
                        </a:rPr>
                        <a:t>Scenarios</a:t>
                      </a:r>
                      <a:r>
                        <a:rPr lang="en-ZA" sz="1400" b="1" i="0" kern="1200" baseline="0" dirty="0" smtClean="0">
                          <a:solidFill>
                            <a:schemeClr val="dk1"/>
                          </a:solidFill>
                          <a:effectLst/>
                          <a:latin typeface="+mj-lt"/>
                          <a:ea typeface="Times New Roman"/>
                          <a:cs typeface="Times New Roman"/>
                        </a:rPr>
                        <a:t> B &amp; C </a:t>
                      </a:r>
                    </a:p>
                    <a:p>
                      <a:pPr marL="0" marR="0" indent="0" algn="ctr" defTabSz="457200" rtl="0" eaLnBrk="1" fontAlgn="ctr" latinLnBrk="0" hangingPunct="1">
                        <a:lnSpc>
                          <a:spcPct val="100000"/>
                        </a:lnSpc>
                        <a:spcBef>
                          <a:spcPts val="0"/>
                        </a:spcBef>
                        <a:spcAft>
                          <a:spcPts val="0"/>
                        </a:spcAft>
                        <a:buClrTx/>
                        <a:buSzTx/>
                        <a:buFontTx/>
                        <a:buNone/>
                        <a:tabLst/>
                        <a:defRPr/>
                      </a:pPr>
                      <a:r>
                        <a:rPr lang="en-ZA" sz="1400" b="0" i="0" kern="1200" dirty="0" smtClean="0">
                          <a:solidFill>
                            <a:srgbClr val="000000"/>
                          </a:solidFill>
                          <a:effectLst/>
                          <a:latin typeface="+mj-lt"/>
                          <a:ea typeface="Times New Roman"/>
                          <a:cs typeface="Arial"/>
                        </a:rPr>
                        <a:t>Issues </a:t>
                      </a:r>
                      <a:r>
                        <a:rPr lang="en-ZA" sz="1400" b="0" kern="1200" dirty="0" smtClean="0">
                          <a:solidFill>
                            <a:srgbClr val="000000"/>
                          </a:solidFill>
                          <a:effectLst/>
                          <a:latin typeface="+mj-lt"/>
                          <a:ea typeface="Times New Roman"/>
                          <a:cs typeface="Arial"/>
                        </a:rPr>
                        <a:t>requiring correction of IM on T or T+1</a:t>
                      </a:r>
                      <a:endParaRPr lang="en-ZA" sz="1400" b="0" i="1" kern="1200" dirty="0" smtClean="0">
                        <a:solidFill>
                          <a:srgbClr val="000000"/>
                        </a:solidFill>
                        <a:effectLst/>
                        <a:latin typeface="+mj-lt"/>
                        <a:ea typeface="Times New Roman"/>
                        <a:cs typeface="Arial"/>
                      </a:endParaRPr>
                    </a:p>
                  </a:txBody>
                  <a:tcPr marT="91440" marB="91440" anchor="ctr"/>
                </a:tc>
                <a:tc>
                  <a:txBody>
                    <a:bodyPr/>
                    <a:lstStyle/>
                    <a:p>
                      <a:pPr algn="l" fontAlgn="ctr">
                        <a:spcAft>
                          <a:spcPts val="0"/>
                        </a:spcAft>
                      </a:pPr>
                      <a:r>
                        <a:rPr lang="en-ZA" sz="1400" kern="1200" dirty="0" smtClean="0">
                          <a:solidFill>
                            <a:srgbClr val="000000"/>
                          </a:solidFill>
                          <a:effectLst/>
                          <a:latin typeface="+mj-lt"/>
                          <a:ea typeface="Times New Roman"/>
                          <a:cs typeface="Arial"/>
                        </a:rPr>
                        <a:t>Collateral </a:t>
                      </a:r>
                      <a:r>
                        <a:rPr lang="en-ZA" sz="1400" kern="1200" dirty="0">
                          <a:solidFill>
                            <a:srgbClr val="000000"/>
                          </a:solidFill>
                          <a:effectLst/>
                          <a:latin typeface="+mj-lt"/>
                          <a:ea typeface="Times New Roman"/>
                          <a:cs typeface="Arial"/>
                        </a:rPr>
                        <a:t>statement received </a:t>
                      </a:r>
                      <a:r>
                        <a:rPr lang="en-ZA" sz="1400" kern="1200" dirty="0" smtClean="0">
                          <a:solidFill>
                            <a:srgbClr val="000000"/>
                          </a:solidFill>
                          <a:effectLst/>
                          <a:latin typeface="+mj-lt"/>
                          <a:ea typeface="Times New Roman"/>
                          <a:cs typeface="Arial"/>
                        </a:rPr>
                        <a:t>as part of initial Clearing EOD </a:t>
                      </a:r>
                      <a:r>
                        <a:rPr lang="en-ZA" sz="1400" kern="1200" baseline="0" dirty="0" smtClean="0">
                          <a:solidFill>
                            <a:srgbClr val="000000"/>
                          </a:solidFill>
                          <a:effectLst/>
                          <a:latin typeface="+mj-lt"/>
                          <a:ea typeface="Times New Roman"/>
                          <a:cs typeface="Arial"/>
                        </a:rPr>
                        <a:t>at 19h30</a:t>
                      </a:r>
                      <a:endParaRPr lang="en-ZA" sz="1400" dirty="0">
                        <a:effectLst/>
                        <a:latin typeface="+mj-lt"/>
                        <a:ea typeface="Times New Roman"/>
                        <a:cs typeface="Times New Roman"/>
                      </a:endParaRPr>
                    </a:p>
                  </a:txBody>
                  <a:tcPr marT="91440" marB="91440" anchor="ctr"/>
                </a:tc>
                <a:tc>
                  <a:txBody>
                    <a:bodyPr/>
                    <a:lstStyle/>
                    <a:p>
                      <a:pPr marL="0" algn="l" defTabSz="457200" rtl="0" eaLnBrk="1" fontAlgn="ctr" latinLnBrk="0" hangingPunct="1">
                        <a:spcAft>
                          <a:spcPts val="0"/>
                        </a:spcAft>
                      </a:pPr>
                      <a:r>
                        <a:rPr lang="en-ZA" sz="1400" kern="1200" dirty="0" smtClean="0">
                          <a:solidFill>
                            <a:srgbClr val="000000"/>
                          </a:solidFill>
                          <a:effectLst/>
                          <a:latin typeface="+mj-lt"/>
                          <a:ea typeface="Times New Roman"/>
                          <a:cs typeface="Arial"/>
                        </a:rPr>
                        <a:t>Differences between initial and corrected IMs will need to be settled in cash</a:t>
                      </a:r>
                      <a:endParaRPr lang="en-ZA" sz="1400" kern="1200" dirty="0">
                        <a:solidFill>
                          <a:srgbClr val="000000"/>
                        </a:solidFill>
                        <a:effectLst/>
                        <a:latin typeface="+mj-lt"/>
                        <a:ea typeface="Times New Roman"/>
                        <a:cs typeface="Arial"/>
                      </a:endParaRPr>
                    </a:p>
                  </a:txBody>
                  <a:tcPr marT="91440" marB="91440" anchor="ctr"/>
                </a:tc>
              </a:tr>
              <a:tr h="929352">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400" b="1" i="0" kern="1200" dirty="0" smtClean="0">
                          <a:solidFill>
                            <a:srgbClr val="000000"/>
                          </a:solidFill>
                          <a:effectLst/>
                          <a:latin typeface="+mj-lt"/>
                          <a:ea typeface="Times New Roman"/>
                          <a:cs typeface="Arial"/>
                        </a:rPr>
                        <a:t>Scenario</a:t>
                      </a:r>
                      <a:r>
                        <a:rPr lang="en-ZA" sz="1400" b="1" i="0" kern="1200" baseline="0" dirty="0" smtClean="0">
                          <a:solidFill>
                            <a:srgbClr val="000000"/>
                          </a:solidFill>
                          <a:effectLst/>
                          <a:latin typeface="+mj-lt"/>
                          <a:ea typeface="Times New Roman"/>
                          <a:cs typeface="Arial"/>
                        </a:rPr>
                        <a:t> D </a:t>
                      </a:r>
                      <a:r>
                        <a:rPr lang="en-ZA" sz="1400" b="0" i="0" kern="1200" baseline="0" dirty="0" smtClean="0">
                          <a:solidFill>
                            <a:srgbClr val="000000"/>
                          </a:solidFill>
                          <a:effectLst/>
                          <a:latin typeface="+mj-lt"/>
                          <a:ea typeface="Times New Roman"/>
                          <a:cs typeface="Arial"/>
                        </a:rPr>
                        <a:t>- </a:t>
                      </a:r>
                      <a:r>
                        <a:rPr lang="en-ZA" sz="1400" b="0" i="0" kern="1200" dirty="0" smtClean="0">
                          <a:solidFill>
                            <a:srgbClr val="000000"/>
                          </a:solidFill>
                          <a:effectLst/>
                          <a:latin typeface="+mj-lt"/>
                          <a:ea typeface="Times New Roman"/>
                          <a:cs typeface="Arial"/>
                        </a:rPr>
                        <a:t>JSE and CM </a:t>
                      </a:r>
                      <a:r>
                        <a:rPr lang="en-ZA" sz="1400" b="0" kern="1200" dirty="0" smtClean="0">
                          <a:solidFill>
                            <a:srgbClr val="000000"/>
                          </a:solidFill>
                          <a:effectLst/>
                          <a:latin typeface="+mj-lt"/>
                          <a:ea typeface="Times New Roman"/>
                          <a:cs typeface="Arial"/>
                        </a:rPr>
                        <a:t>don’t balance on T and issue resolved on T+1</a:t>
                      </a:r>
                      <a:endParaRPr lang="en-ZA" sz="1400" b="0" i="1" kern="1200" dirty="0" smtClean="0">
                        <a:solidFill>
                          <a:srgbClr val="000000"/>
                        </a:solidFill>
                        <a:effectLst/>
                        <a:latin typeface="+mj-lt"/>
                        <a:ea typeface="Times New Roman"/>
                        <a:cs typeface="Arial"/>
                      </a:endParaRPr>
                    </a:p>
                  </a:txBody>
                  <a:tcPr marT="91440" marB="91440" anchor="ctr"/>
                </a:tc>
                <a:tc>
                  <a:txBody>
                    <a:bodyPr/>
                    <a:lstStyle/>
                    <a:p>
                      <a:pPr algn="l" fontAlgn="ctr">
                        <a:spcAft>
                          <a:spcPts val="0"/>
                        </a:spcAft>
                      </a:pPr>
                      <a:r>
                        <a:rPr lang="en-ZA" sz="1400" dirty="0" smtClean="0">
                          <a:effectLst/>
                          <a:latin typeface="+mj-lt"/>
                          <a:ea typeface="Times New Roman"/>
                          <a:cs typeface="Times New Roman"/>
                        </a:rPr>
                        <a:t>Dependent</a:t>
                      </a:r>
                      <a:r>
                        <a:rPr lang="en-ZA" sz="1400" baseline="0" dirty="0" smtClean="0">
                          <a:effectLst/>
                          <a:latin typeface="+mj-lt"/>
                          <a:ea typeface="Times New Roman"/>
                          <a:cs typeface="Times New Roman"/>
                        </a:rPr>
                        <a:t> on nature of discrepancy (VM or IM) – </a:t>
                      </a:r>
                      <a:r>
                        <a:rPr lang="en-ZA" sz="1400" i="1" baseline="0" dirty="0" smtClean="0">
                          <a:effectLst/>
                          <a:latin typeface="+mj-lt"/>
                          <a:ea typeface="Times New Roman"/>
                          <a:cs typeface="Times New Roman"/>
                        </a:rPr>
                        <a:t>refer to Scenario D</a:t>
                      </a:r>
                      <a:endParaRPr lang="en-ZA" sz="1400" i="1" dirty="0">
                        <a:effectLst/>
                        <a:latin typeface="+mj-lt"/>
                        <a:ea typeface="Times New Roman"/>
                        <a:cs typeface="Times New Roman"/>
                      </a:endParaRPr>
                    </a:p>
                  </a:txBody>
                  <a:tcPr marT="91440" marB="91440" anchor="ctr"/>
                </a:tc>
                <a:tc>
                  <a:txBody>
                    <a:bodyPr/>
                    <a:lstStyle/>
                    <a:p>
                      <a:pPr algn="l" fontAlgn="ctr">
                        <a:spcAft>
                          <a:spcPts val="0"/>
                        </a:spcAft>
                      </a:pPr>
                      <a:r>
                        <a:rPr lang="en-ZA" sz="1400" kern="1200" dirty="0" smtClean="0">
                          <a:solidFill>
                            <a:schemeClr val="dk1"/>
                          </a:solidFill>
                          <a:effectLst/>
                          <a:latin typeface="+mj-lt"/>
                          <a:ea typeface="Times New Roman"/>
                          <a:cs typeface="Times New Roman"/>
                        </a:rPr>
                        <a:t>Dependent</a:t>
                      </a:r>
                      <a:r>
                        <a:rPr lang="en-ZA" sz="1400" kern="1200" baseline="0" dirty="0" smtClean="0">
                          <a:solidFill>
                            <a:schemeClr val="dk1"/>
                          </a:solidFill>
                          <a:effectLst/>
                          <a:latin typeface="+mj-lt"/>
                          <a:ea typeface="Times New Roman"/>
                          <a:cs typeface="Times New Roman"/>
                        </a:rPr>
                        <a:t> on nature of discrepancy (VM or IM) – </a:t>
                      </a:r>
                      <a:r>
                        <a:rPr lang="en-ZA" sz="1400" i="1" kern="1200" baseline="0" dirty="0" smtClean="0">
                          <a:solidFill>
                            <a:schemeClr val="dk1"/>
                          </a:solidFill>
                          <a:effectLst/>
                          <a:latin typeface="+mj-lt"/>
                          <a:ea typeface="Times New Roman"/>
                          <a:cs typeface="Times New Roman"/>
                        </a:rPr>
                        <a:t>refer to Scenario D</a:t>
                      </a:r>
                      <a:endParaRPr lang="en-ZA" sz="1400" i="1" kern="1200" dirty="0">
                        <a:solidFill>
                          <a:schemeClr val="dk1"/>
                        </a:solidFill>
                        <a:effectLst/>
                        <a:latin typeface="+mj-lt"/>
                        <a:ea typeface="Times New Roman"/>
                        <a:cs typeface="Times New Roman"/>
                      </a:endParaRPr>
                    </a:p>
                  </a:txBody>
                  <a:tcPr marT="91440" marB="91440" anchor="ctr"/>
                </a:tc>
              </a:tr>
            </a:tbl>
          </a:graphicData>
        </a:graphic>
      </p:graphicFrame>
      <p:sp>
        <p:nvSpPr>
          <p:cNvPr id="4" name="Rectangle 3"/>
          <p:cNvSpPr/>
          <p:nvPr/>
        </p:nvSpPr>
        <p:spPr>
          <a:xfrm>
            <a:off x="457200" y="1412776"/>
            <a:ext cx="8534399" cy="338554"/>
          </a:xfrm>
          <a:prstGeom prst="rect">
            <a:avLst/>
          </a:prstGeom>
        </p:spPr>
        <p:txBody>
          <a:bodyPr wrap="square">
            <a:spAutoFit/>
          </a:bodyPr>
          <a:lstStyle/>
          <a:p>
            <a:r>
              <a:rPr lang="en-ZA" sz="1600" b="1" dirty="0">
                <a:solidFill>
                  <a:prstClr val="black"/>
                </a:solidFill>
              </a:rPr>
              <a:t>Summary of </a:t>
            </a:r>
            <a:r>
              <a:rPr lang="en-ZA" sz="1600" b="1" dirty="0" smtClean="0">
                <a:solidFill>
                  <a:prstClr val="black"/>
                </a:solidFill>
              </a:rPr>
              <a:t>collateral process in exception scenarios </a:t>
            </a:r>
            <a:r>
              <a:rPr lang="en-ZA" sz="1600" b="1" u="sng" dirty="0">
                <a:solidFill>
                  <a:prstClr val="black"/>
                </a:solidFill>
              </a:rPr>
              <a:t>if</a:t>
            </a:r>
            <a:r>
              <a:rPr lang="en-ZA" sz="1600" b="1" dirty="0">
                <a:solidFill>
                  <a:prstClr val="black"/>
                </a:solidFill>
              </a:rPr>
              <a:t> </a:t>
            </a:r>
            <a:r>
              <a:rPr lang="en-ZA" sz="1600" b="1" dirty="0" smtClean="0">
                <a:solidFill>
                  <a:prstClr val="black"/>
                </a:solidFill>
              </a:rPr>
              <a:t>the predetermined cut-off </a:t>
            </a:r>
            <a:r>
              <a:rPr lang="en-ZA" sz="1600" b="1" dirty="0">
                <a:solidFill>
                  <a:prstClr val="black"/>
                </a:solidFill>
              </a:rPr>
              <a:t>time </a:t>
            </a:r>
            <a:r>
              <a:rPr lang="en-ZA" sz="1600" b="1" dirty="0" smtClean="0">
                <a:solidFill>
                  <a:prstClr val="black"/>
                </a:solidFill>
              </a:rPr>
              <a:t>is missed</a:t>
            </a:r>
            <a:endParaRPr lang="en-ZA" sz="1600" b="1" dirty="0">
              <a:solidFill>
                <a:prstClr val="black"/>
              </a:solidFill>
            </a:endParaRPr>
          </a:p>
        </p:txBody>
      </p:sp>
      <p:sp>
        <p:nvSpPr>
          <p:cNvPr id="6" name="TextBox 5"/>
          <p:cNvSpPr txBox="1"/>
          <p:nvPr/>
        </p:nvSpPr>
        <p:spPr>
          <a:xfrm>
            <a:off x="1219200" y="5791200"/>
            <a:ext cx="4953000" cy="584775"/>
          </a:xfrm>
          <a:prstGeom prst="rect">
            <a:avLst/>
          </a:prstGeom>
          <a:solidFill>
            <a:schemeClr val="bg2">
              <a:lumMod val="60000"/>
              <a:lumOff val="40000"/>
            </a:schemeClr>
          </a:solidFill>
          <a:ln>
            <a:solidFill>
              <a:schemeClr val="accent1"/>
            </a:solidFill>
          </a:ln>
        </p:spPr>
        <p:txBody>
          <a:bodyPr wrap="square" rtlCol="0">
            <a:spAutoFit/>
          </a:bodyPr>
          <a:lstStyle/>
          <a:p>
            <a:pPr algn="ctr"/>
            <a:r>
              <a:rPr lang="en-ZA" sz="1600" dirty="0" smtClean="0">
                <a:solidFill>
                  <a:prstClr val="black"/>
                </a:solidFill>
              </a:rPr>
              <a:t>Exception resolution processes </a:t>
            </a:r>
            <a:r>
              <a:rPr lang="en-ZA" sz="1600" dirty="0">
                <a:solidFill>
                  <a:prstClr val="black"/>
                </a:solidFill>
              </a:rPr>
              <a:t>will </a:t>
            </a:r>
            <a:r>
              <a:rPr lang="en-ZA" sz="1600" dirty="0" smtClean="0">
                <a:solidFill>
                  <a:prstClr val="black"/>
                </a:solidFill>
              </a:rPr>
              <a:t>be documented </a:t>
            </a:r>
          </a:p>
          <a:p>
            <a:pPr algn="ctr"/>
            <a:r>
              <a:rPr lang="en-ZA" sz="1600" dirty="0" smtClean="0">
                <a:solidFill>
                  <a:prstClr val="black"/>
                </a:solidFill>
              </a:rPr>
              <a:t>and tested in Mandatory Clearing Member Testing</a:t>
            </a:r>
            <a:endParaRPr lang="en-ZA" sz="1600" dirty="0">
              <a:solidFill>
                <a:prstClr val="black"/>
              </a:solidFill>
            </a:endParaRPr>
          </a:p>
        </p:txBody>
      </p:sp>
    </p:spTree>
    <p:extLst>
      <p:ext uri="{BB962C8B-B14F-4D97-AF65-F5344CB8AC3E}">
        <p14:creationId xmlns:p14="http://schemas.microsoft.com/office/powerpoint/2010/main" val="2305237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2601133"/>
            <a:ext cx="5334000" cy="530290"/>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a:p>
        </p:txBody>
      </p:sp>
      <p:sp>
        <p:nvSpPr>
          <p:cNvPr id="2" name="Title 1"/>
          <p:cNvSpPr>
            <a:spLocks noGrp="1"/>
          </p:cNvSpPr>
          <p:nvPr>
            <p:ph type="title"/>
          </p:nvPr>
        </p:nvSpPr>
        <p:spPr>
          <a:xfrm>
            <a:off x="457200" y="307200"/>
            <a:ext cx="5760000" cy="531000"/>
          </a:xfrm>
        </p:spPr>
        <p:txBody>
          <a:bodyPr/>
          <a:lstStyle/>
          <a:p>
            <a:r>
              <a:rPr lang="en-ZA" dirty="0"/>
              <a:t>Agenda</a:t>
            </a:r>
          </a:p>
        </p:txBody>
      </p:sp>
      <p:sp>
        <p:nvSpPr>
          <p:cNvPr id="6" name="Rectangle 5"/>
          <p:cNvSpPr/>
          <p:nvPr/>
        </p:nvSpPr>
        <p:spPr>
          <a:xfrm>
            <a:off x="465256" y="1934557"/>
            <a:ext cx="8328576" cy="3247043"/>
          </a:xfrm>
          <a:prstGeom prst="rect">
            <a:avLst/>
          </a:prstGeom>
        </p:spPr>
        <p:txBody>
          <a:bodyPr wrap="square">
            <a:spAutoFit/>
          </a:bodyPr>
          <a:lstStyle/>
          <a:p>
            <a:pPr marL="285750" lvl="0" indent="-285750">
              <a:spcBef>
                <a:spcPts val="1800"/>
              </a:spcBef>
              <a:spcAft>
                <a:spcPts val="1800"/>
              </a:spcAft>
              <a:buFont typeface="Arial" panose="020B0604020202020204" pitchFamily="34" charset="0"/>
              <a:buChar char="•"/>
            </a:pPr>
            <a:r>
              <a:rPr lang="en-ZA" dirty="0"/>
              <a:t>What is the JSE ITaC </a:t>
            </a:r>
            <a:r>
              <a:rPr lang="en-ZA" dirty="0" smtClean="0"/>
              <a:t>programme?</a:t>
            </a:r>
          </a:p>
          <a:p>
            <a:pPr marL="285750" indent="-285750">
              <a:spcBef>
                <a:spcPts val="1800"/>
              </a:spcBef>
              <a:spcAft>
                <a:spcPts val="1800"/>
              </a:spcAft>
              <a:buFont typeface="Arial" panose="020B0604020202020204" pitchFamily="34" charset="0"/>
              <a:buChar char="•"/>
            </a:pPr>
            <a:r>
              <a:rPr lang="en-ZA" dirty="0" smtClean="0"/>
              <a:t>Changes </a:t>
            </a:r>
            <a:r>
              <a:rPr lang="en-ZA" dirty="0"/>
              <a:t>to current derivative clearing </a:t>
            </a:r>
            <a:r>
              <a:rPr lang="en-ZA" dirty="0" smtClean="0"/>
              <a:t>process</a:t>
            </a:r>
            <a:endParaRPr lang="en-ZA" dirty="0"/>
          </a:p>
          <a:p>
            <a:pPr marL="285750" indent="-285750">
              <a:spcBef>
                <a:spcPts val="1800"/>
              </a:spcBef>
              <a:spcAft>
                <a:spcPts val="1800"/>
              </a:spcAft>
              <a:buFont typeface="Arial" panose="020B0604020202020204" pitchFamily="34" charset="0"/>
              <a:buChar char="•"/>
            </a:pPr>
            <a:r>
              <a:rPr lang="en-ZA" dirty="0"/>
              <a:t>New services and functions</a:t>
            </a:r>
          </a:p>
          <a:p>
            <a:pPr marL="285750" indent="-285750">
              <a:spcBef>
                <a:spcPts val="1800"/>
              </a:spcBef>
              <a:spcAft>
                <a:spcPts val="1800"/>
              </a:spcAft>
              <a:buFont typeface="Arial" panose="020B0604020202020204" pitchFamily="34" charset="0"/>
              <a:buChar char="•"/>
            </a:pPr>
            <a:r>
              <a:rPr lang="en-ZA" dirty="0"/>
              <a:t>Remaining activities leading up to </a:t>
            </a:r>
            <a:r>
              <a:rPr lang="en-ZA" dirty="0" smtClean="0"/>
              <a:t>go-live</a:t>
            </a:r>
            <a:endParaRPr lang="en-ZA" dirty="0"/>
          </a:p>
          <a:p>
            <a:pPr marL="285750" lvl="0" indent="-285750">
              <a:spcBef>
                <a:spcPts val="1200"/>
              </a:spcBef>
              <a:spcAft>
                <a:spcPts val="1200"/>
              </a:spcAft>
              <a:buFont typeface="Arial" panose="020B0604020202020204" pitchFamily="34" charset="0"/>
              <a:buChar char="•"/>
            </a:pPr>
            <a:endParaRPr lang="en-ZA" dirty="0"/>
          </a:p>
        </p:txBody>
      </p:sp>
      <p:sp>
        <p:nvSpPr>
          <p:cNvPr id="3" name="Rounded Rectangle 2"/>
          <p:cNvSpPr/>
          <p:nvPr/>
        </p:nvSpPr>
        <p:spPr>
          <a:xfrm>
            <a:off x="5486400" y="2601133"/>
            <a:ext cx="3429000" cy="2123267"/>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marL="504000" lvl="1" indent="-324000">
              <a:spcBef>
                <a:spcPts val="600"/>
              </a:spcBef>
              <a:spcAft>
                <a:spcPts val="600"/>
              </a:spcAft>
              <a:buFont typeface="Wingdings" panose="05000000000000000000" pitchFamily="2" charset="2"/>
              <a:buChar char="§"/>
            </a:pPr>
            <a:r>
              <a:rPr lang="en-ZA" sz="1600" dirty="0" smtClean="0">
                <a:solidFill>
                  <a:schemeClr val="tx1"/>
                </a:solidFill>
              </a:rPr>
              <a:t>Overview of key changes and new services</a:t>
            </a:r>
            <a:endParaRPr lang="en-ZA" sz="1600" dirty="0">
              <a:solidFill>
                <a:schemeClr val="tx1"/>
              </a:solidFill>
            </a:endParaRPr>
          </a:p>
          <a:p>
            <a:pPr marL="504000" lvl="1" indent="-324000">
              <a:spcBef>
                <a:spcPts val="600"/>
              </a:spcBef>
              <a:spcAft>
                <a:spcPts val="600"/>
              </a:spcAft>
              <a:buFont typeface="Wingdings" panose="05000000000000000000" pitchFamily="2" charset="2"/>
              <a:buChar char="§"/>
            </a:pPr>
            <a:r>
              <a:rPr lang="en-ZA" sz="1600" dirty="0" smtClean="0">
                <a:solidFill>
                  <a:schemeClr val="tx1"/>
                </a:solidFill>
              </a:rPr>
              <a:t>Daily clearing lifecycle</a:t>
            </a:r>
            <a:endParaRPr lang="en-ZA" sz="1600" dirty="0">
              <a:solidFill>
                <a:schemeClr val="tx1"/>
              </a:solidFill>
            </a:endParaRPr>
          </a:p>
          <a:p>
            <a:pPr marL="504000" lvl="1" indent="-324000">
              <a:spcBef>
                <a:spcPts val="600"/>
              </a:spcBef>
              <a:spcAft>
                <a:spcPts val="600"/>
              </a:spcAft>
              <a:buFont typeface="Wingdings" panose="05000000000000000000" pitchFamily="2" charset="2"/>
              <a:buChar char="§"/>
            </a:pPr>
            <a:r>
              <a:rPr lang="en-ZA" sz="1600" dirty="0" smtClean="0">
                <a:solidFill>
                  <a:schemeClr val="tx1"/>
                </a:solidFill>
              </a:rPr>
              <a:t>Systems, interfaces and functions</a:t>
            </a:r>
            <a:endParaRPr lang="en-ZA" sz="1600" dirty="0">
              <a:solidFill>
                <a:schemeClr val="tx1"/>
              </a:solidFill>
            </a:endParaRPr>
          </a:p>
        </p:txBody>
      </p:sp>
      <p:sp>
        <p:nvSpPr>
          <p:cNvPr id="7" name="Rectangle 6"/>
          <p:cNvSpPr/>
          <p:nvPr/>
        </p:nvSpPr>
        <p:spPr>
          <a:xfrm>
            <a:off x="5623560" y="2816718"/>
            <a:ext cx="3147412" cy="61228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342900" lvl="1" indent="-279400">
              <a:spcBef>
                <a:spcPts val="600"/>
              </a:spcBef>
              <a:spcAft>
                <a:spcPts val="600"/>
              </a:spcAft>
              <a:buFont typeface="Wingdings" panose="05000000000000000000" pitchFamily="2" charset="2"/>
              <a:buChar char="§"/>
            </a:pPr>
            <a:r>
              <a:rPr lang="en-ZA" sz="1600" dirty="0">
                <a:solidFill>
                  <a:schemeClr val="tx1"/>
                </a:solidFill>
              </a:rPr>
              <a:t>Overview of key changes and new services</a:t>
            </a:r>
          </a:p>
        </p:txBody>
      </p:sp>
      <p:sp>
        <p:nvSpPr>
          <p:cNvPr id="5" name="Rectangle 4"/>
          <p:cNvSpPr/>
          <p:nvPr/>
        </p:nvSpPr>
        <p:spPr>
          <a:xfrm>
            <a:off x="6282347" y="2133600"/>
            <a:ext cx="1401666" cy="369332"/>
          </a:xfrm>
          <a:prstGeom prst="rect">
            <a:avLst/>
          </a:prstGeom>
        </p:spPr>
        <p:txBody>
          <a:bodyPr wrap="none">
            <a:spAutoFit/>
          </a:bodyPr>
          <a:lstStyle/>
          <a:p>
            <a:pPr>
              <a:spcBef>
                <a:spcPts val="1200"/>
              </a:spcBef>
              <a:spcAft>
                <a:spcPts val="1200"/>
              </a:spcAft>
            </a:pPr>
            <a:r>
              <a:rPr lang="en-ZA" i="1" dirty="0"/>
              <a:t>(Andre Koen)</a:t>
            </a:r>
          </a:p>
        </p:txBody>
      </p:sp>
    </p:spTree>
    <p:extLst>
      <p:ext uri="{BB962C8B-B14F-4D97-AF65-F5344CB8AC3E}">
        <p14:creationId xmlns:p14="http://schemas.microsoft.com/office/powerpoint/2010/main" val="290313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199" y="199047"/>
            <a:ext cx="7845811" cy="656712"/>
          </a:xfrm>
        </p:spPr>
        <p:txBody>
          <a:bodyPr>
            <a:normAutofit/>
          </a:bodyPr>
          <a:lstStyle/>
          <a:p>
            <a:r>
              <a:rPr lang="en-ZA" dirty="0"/>
              <a:t>Overview of key </a:t>
            </a:r>
            <a:r>
              <a:rPr lang="en-ZA" dirty="0" smtClean="0"/>
              <a:t>ITaC changes </a:t>
            </a:r>
            <a:r>
              <a:rPr lang="en-ZA" dirty="0"/>
              <a:t>and new </a:t>
            </a:r>
            <a:r>
              <a:rPr lang="en-ZA" dirty="0" smtClean="0"/>
              <a:t>services</a:t>
            </a:r>
            <a:endParaRPr lang="en-US" b="0" dirty="0"/>
          </a:p>
        </p:txBody>
      </p:sp>
      <p:grpSp>
        <p:nvGrpSpPr>
          <p:cNvPr id="7" name="Group 6"/>
          <p:cNvGrpSpPr/>
          <p:nvPr/>
        </p:nvGrpSpPr>
        <p:grpSpPr>
          <a:xfrm>
            <a:off x="137362" y="1231992"/>
            <a:ext cx="8910990" cy="5452715"/>
            <a:chOff x="125506" y="1268760"/>
            <a:chExt cx="8910990" cy="5452715"/>
          </a:xfrm>
        </p:grpSpPr>
        <p:sp>
          <p:nvSpPr>
            <p:cNvPr id="9" name="Oval 8"/>
            <p:cNvSpPr/>
            <p:nvPr/>
          </p:nvSpPr>
          <p:spPr>
            <a:xfrm>
              <a:off x="125506" y="1268760"/>
              <a:ext cx="8910990" cy="5452715"/>
            </a:xfrm>
            <a:prstGeom prst="ellipse">
              <a:avLst/>
            </a:prstGeom>
            <a:solidFill>
              <a:schemeClr val="tx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ZA">
                <a:solidFill>
                  <a:prstClr val="black"/>
                </a:solidFill>
              </a:endParaRPr>
            </a:p>
          </p:txBody>
        </p:sp>
        <p:sp>
          <p:nvSpPr>
            <p:cNvPr id="11" name="Oval 10"/>
            <p:cNvSpPr/>
            <p:nvPr/>
          </p:nvSpPr>
          <p:spPr>
            <a:xfrm>
              <a:off x="3275856" y="3313368"/>
              <a:ext cx="2592288" cy="1152128"/>
            </a:xfrm>
            <a:prstGeom prst="ellipse">
              <a:avLst/>
            </a:prstGeom>
            <a:solidFill>
              <a:schemeClr val="tx2"/>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ZA" b="1" dirty="0" smtClean="0">
                  <a:solidFill>
                    <a:sysClr val="windowText" lastClr="000000"/>
                  </a:solidFill>
                </a:rPr>
                <a:t>Key ITaC changes</a:t>
              </a:r>
            </a:p>
            <a:p>
              <a:pPr algn="ctr"/>
              <a:r>
                <a:rPr lang="en-ZA" dirty="0" smtClean="0">
                  <a:solidFill>
                    <a:sysClr val="windowText" lastClr="000000"/>
                  </a:solidFill>
                </a:rPr>
                <a:t>Post-trade</a:t>
              </a:r>
            </a:p>
          </p:txBody>
        </p:sp>
      </p:grpSp>
      <p:sp>
        <p:nvSpPr>
          <p:cNvPr id="13" name="Rectangle 12"/>
          <p:cNvSpPr/>
          <p:nvPr/>
        </p:nvSpPr>
        <p:spPr>
          <a:xfrm>
            <a:off x="357124" y="6224630"/>
            <a:ext cx="686483" cy="26953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ZA" sz="1000" b="1" dirty="0" smtClean="0">
                <a:solidFill>
                  <a:prstClr val="black"/>
                </a:solidFill>
              </a:rPr>
              <a:t>Removed </a:t>
            </a:r>
            <a:endParaRPr lang="en-ZA" sz="1000" b="1" dirty="0">
              <a:solidFill>
                <a:prstClr val="black"/>
              </a:solidFill>
            </a:endParaRPr>
          </a:p>
        </p:txBody>
      </p:sp>
      <p:sp>
        <p:nvSpPr>
          <p:cNvPr id="14" name="Rectangle 13"/>
          <p:cNvSpPr/>
          <p:nvPr/>
        </p:nvSpPr>
        <p:spPr>
          <a:xfrm>
            <a:off x="357124" y="5936569"/>
            <a:ext cx="686484" cy="26953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ZA" sz="1000" b="1" dirty="0" smtClean="0">
                <a:solidFill>
                  <a:prstClr val="black"/>
                </a:solidFill>
              </a:rPr>
              <a:t>Modified</a:t>
            </a:r>
            <a:endParaRPr lang="en-ZA" sz="1000" b="1" dirty="0">
              <a:solidFill>
                <a:prstClr val="black"/>
              </a:solidFill>
            </a:endParaRPr>
          </a:p>
        </p:txBody>
      </p:sp>
      <p:sp>
        <p:nvSpPr>
          <p:cNvPr id="15" name="Rectangle 14"/>
          <p:cNvSpPr/>
          <p:nvPr/>
        </p:nvSpPr>
        <p:spPr>
          <a:xfrm>
            <a:off x="357124" y="5660530"/>
            <a:ext cx="666869" cy="25754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ZA" sz="1000" b="1" dirty="0" smtClean="0">
                <a:solidFill>
                  <a:prstClr val="black"/>
                </a:solidFill>
              </a:rPr>
              <a:t>New </a:t>
            </a:r>
            <a:endParaRPr lang="en-ZA" sz="1000" b="1" dirty="0">
              <a:solidFill>
                <a:prstClr val="black"/>
              </a:solidFill>
            </a:endParaRPr>
          </a:p>
        </p:txBody>
      </p:sp>
      <p:sp>
        <p:nvSpPr>
          <p:cNvPr id="17" name="Rounded Rectangle 16"/>
          <p:cNvSpPr/>
          <p:nvPr/>
        </p:nvSpPr>
        <p:spPr>
          <a:xfrm>
            <a:off x="3287712" y="1306000"/>
            <a:ext cx="1970088" cy="980000"/>
          </a:xfrm>
          <a:prstGeom prst="roundRect">
            <a:avLst>
              <a:gd name="adj" fmla="val 7330"/>
            </a:avLst>
          </a:prstGeom>
          <a:solidFill>
            <a:schemeClr val="bg1"/>
          </a:solidFill>
          <a:ln w="381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r>
              <a:rPr lang="en-ZA" sz="1400" b="1" dirty="0">
                <a:solidFill>
                  <a:prstClr val="black"/>
                </a:solidFill>
                <a:cs typeface="Arial" panose="020B0604020202020204" pitchFamily="34" charset="0"/>
              </a:rPr>
              <a:t>Reference Data</a:t>
            </a:r>
          </a:p>
          <a:p>
            <a:pPr marL="171450" indent="-171450">
              <a:buFont typeface="Arial" panose="020B0604020202020204" pitchFamily="34" charset="0"/>
              <a:buChar char="•"/>
            </a:pPr>
            <a:r>
              <a:rPr lang="en-ZA" sz="1200" dirty="0">
                <a:solidFill>
                  <a:prstClr val="black"/>
                </a:solidFill>
                <a:cs typeface="Arial" panose="020B0604020202020204" pitchFamily="34" charset="0"/>
              </a:rPr>
              <a:t>Members </a:t>
            </a:r>
            <a:r>
              <a:rPr lang="en-ZA" sz="1200" dirty="0" smtClean="0">
                <a:solidFill>
                  <a:prstClr val="black"/>
                </a:solidFill>
                <a:cs typeface="Arial" panose="020B0604020202020204" pitchFamily="34" charset="0"/>
              </a:rPr>
              <a:t>Codes</a:t>
            </a:r>
            <a:endParaRPr lang="en-ZA" sz="1200" dirty="0">
              <a:solidFill>
                <a:prstClr val="black"/>
              </a:solidFill>
              <a:cs typeface="Arial" panose="020B0604020202020204" pitchFamily="34" charset="0"/>
            </a:endParaRPr>
          </a:p>
          <a:p>
            <a:pPr marL="171450" indent="-171450">
              <a:buFont typeface="Arial" panose="020B0604020202020204" pitchFamily="34" charset="0"/>
              <a:buChar char="•"/>
            </a:pPr>
            <a:r>
              <a:rPr lang="en-ZA" sz="1200" dirty="0">
                <a:solidFill>
                  <a:prstClr val="black"/>
                </a:solidFill>
                <a:cs typeface="Arial" panose="020B0604020202020204" pitchFamily="34" charset="0"/>
              </a:rPr>
              <a:t>Sub </a:t>
            </a:r>
            <a:r>
              <a:rPr lang="en-ZA" sz="1200" dirty="0" smtClean="0">
                <a:solidFill>
                  <a:prstClr val="black"/>
                </a:solidFill>
                <a:cs typeface="Arial" panose="020B0604020202020204" pitchFamily="34" charset="0"/>
              </a:rPr>
              <a:t>accounts</a:t>
            </a:r>
            <a:endParaRPr lang="en-ZA" sz="1200" dirty="0">
              <a:solidFill>
                <a:prstClr val="black"/>
              </a:solidFill>
              <a:cs typeface="Arial" panose="020B0604020202020204" pitchFamily="34" charset="0"/>
            </a:endParaRPr>
          </a:p>
          <a:p>
            <a:pPr marL="171450" indent="-171450">
              <a:buFont typeface="Arial" panose="020B0604020202020204" pitchFamily="34" charset="0"/>
              <a:buChar char="•"/>
            </a:pPr>
            <a:r>
              <a:rPr lang="en-ZA" sz="1200" dirty="0">
                <a:solidFill>
                  <a:prstClr val="black"/>
                </a:solidFill>
                <a:cs typeface="Arial" panose="020B0604020202020204" pitchFamily="34" charset="0"/>
              </a:rPr>
              <a:t>Instruments </a:t>
            </a:r>
            <a:r>
              <a:rPr lang="en-ZA" sz="1200" dirty="0" smtClean="0">
                <a:solidFill>
                  <a:prstClr val="black"/>
                </a:solidFill>
                <a:cs typeface="Arial" panose="020B0604020202020204" pitchFamily="34" charset="0"/>
              </a:rPr>
              <a:t>codes/fields</a:t>
            </a:r>
            <a:endParaRPr lang="en-ZA" sz="1200" dirty="0">
              <a:solidFill>
                <a:prstClr val="black"/>
              </a:solidFill>
              <a:cs typeface="Arial" panose="020B0604020202020204" pitchFamily="34" charset="0"/>
            </a:endParaRPr>
          </a:p>
          <a:p>
            <a:pPr marL="171450" indent="-171450">
              <a:buFont typeface="Arial" panose="020B0604020202020204" pitchFamily="34" charset="0"/>
              <a:buChar char="•"/>
            </a:pPr>
            <a:r>
              <a:rPr lang="en-ZA" sz="1200" dirty="0">
                <a:solidFill>
                  <a:prstClr val="black"/>
                </a:solidFill>
                <a:cs typeface="Arial" panose="020B0604020202020204" pitchFamily="34" charset="0"/>
              </a:rPr>
              <a:t>Dividend </a:t>
            </a:r>
            <a:r>
              <a:rPr lang="en-ZA" sz="1200" dirty="0" smtClean="0">
                <a:solidFill>
                  <a:prstClr val="black"/>
                </a:solidFill>
                <a:cs typeface="Arial" panose="020B0604020202020204" pitchFamily="34" charset="0"/>
              </a:rPr>
              <a:t>neutral</a:t>
            </a:r>
            <a:endParaRPr lang="en-ZA" sz="1200" dirty="0">
              <a:solidFill>
                <a:prstClr val="black"/>
              </a:solidFill>
              <a:cs typeface="Arial" panose="020B0604020202020204" pitchFamily="34" charset="0"/>
            </a:endParaRPr>
          </a:p>
        </p:txBody>
      </p:sp>
      <p:sp>
        <p:nvSpPr>
          <p:cNvPr id="19" name="Rounded Rectangle 18"/>
          <p:cNvSpPr/>
          <p:nvPr/>
        </p:nvSpPr>
        <p:spPr>
          <a:xfrm>
            <a:off x="3448147" y="2420916"/>
            <a:ext cx="1915941" cy="792060"/>
          </a:xfrm>
          <a:prstGeom prst="roundRect">
            <a:avLst>
              <a:gd name="adj" fmla="val 7330"/>
            </a:avLst>
          </a:prstGeom>
          <a:solidFill>
            <a:schemeClr val="bg1"/>
          </a:solidFill>
          <a:ln w="28575">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r>
              <a:rPr lang="en-ZA" sz="1400" b="1" dirty="0">
                <a:solidFill>
                  <a:prstClr val="black"/>
                </a:solidFill>
                <a:cs typeface="Arial" panose="020B0604020202020204" pitchFamily="34" charset="0"/>
              </a:rPr>
              <a:t>Deal Management</a:t>
            </a:r>
          </a:p>
          <a:p>
            <a:pPr marL="171450" indent="-171450">
              <a:buFont typeface="Arial" panose="020B0604020202020204" pitchFamily="34" charset="0"/>
              <a:buChar char="•"/>
            </a:pPr>
            <a:r>
              <a:rPr lang="en-ZA" sz="1200" dirty="0">
                <a:solidFill>
                  <a:prstClr val="black"/>
                </a:solidFill>
                <a:cs typeface="Arial" panose="020B0604020202020204" pitchFamily="34" charset="0"/>
              </a:rPr>
              <a:t>New commissions functionality to replace “Take-a-Turn”</a:t>
            </a:r>
          </a:p>
        </p:txBody>
      </p:sp>
      <p:sp>
        <p:nvSpPr>
          <p:cNvPr id="20" name="Rounded Rectangle 19"/>
          <p:cNvSpPr/>
          <p:nvPr/>
        </p:nvSpPr>
        <p:spPr>
          <a:xfrm>
            <a:off x="916391" y="2630554"/>
            <a:ext cx="2284009" cy="510378"/>
          </a:xfrm>
          <a:prstGeom prst="roundRect">
            <a:avLst>
              <a:gd name="adj" fmla="val 7330"/>
            </a:avLst>
          </a:prstGeom>
          <a:solidFill>
            <a:schemeClr val="bg1"/>
          </a:solidFill>
          <a:ln w="12700">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r>
              <a:rPr lang="en-ZA" sz="1400" b="1" dirty="0">
                <a:solidFill>
                  <a:prstClr val="black"/>
                </a:solidFill>
                <a:cs typeface="Arial" panose="020B0604020202020204" pitchFamily="34" charset="0"/>
              </a:rPr>
              <a:t>Pre-Trade Risk</a:t>
            </a:r>
          </a:p>
          <a:p>
            <a:pPr marL="171450" indent="-171450">
              <a:buFont typeface="Arial" panose="020B0604020202020204" pitchFamily="34" charset="0"/>
              <a:buChar char="•"/>
            </a:pPr>
            <a:r>
              <a:rPr lang="en-ZA" sz="1200" dirty="0">
                <a:solidFill>
                  <a:prstClr val="black"/>
                </a:solidFill>
                <a:cs typeface="Arial" panose="020B0604020202020204" pitchFamily="34" charset="0"/>
              </a:rPr>
              <a:t>Changes to pre-trade controls</a:t>
            </a:r>
          </a:p>
        </p:txBody>
      </p:sp>
      <p:sp>
        <p:nvSpPr>
          <p:cNvPr id="21" name="Rounded Rectangle 20"/>
          <p:cNvSpPr/>
          <p:nvPr/>
        </p:nvSpPr>
        <p:spPr>
          <a:xfrm>
            <a:off x="331405" y="3320223"/>
            <a:ext cx="2330896" cy="909772"/>
          </a:xfrm>
          <a:prstGeom prst="roundRect">
            <a:avLst>
              <a:gd name="adj" fmla="val 7330"/>
            </a:avLst>
          </a:prstGeom>
          <a:solidFill>
            <a:schemeClr val="bg1"/>
          </a:solidFill>
          <a:ln w="28575">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r>
              <a:rPr lang="en-ZA" sz="1400" b="1" dirty="0">
                <a:solidFill>
                  <a:prstClr val="black"/>
                </a:solidFill>
                <a:cs typeface="Arial" panose="020B0604020202020204" pitchFamily="34" charset="0"/>
              </a:rPr>
              <a:t>Intra-day Risk Monitoring</a:t>
            </a:r>
          </a:p>
          <a:p>
            <a:pPr marL="171450" indent="-171450">
              <a:buFont typeface="Arial" panose="020B0604020202020204" pitchFamily="34" charset="0"/>
              <a:buChar char="•"/>
            </a:pPr>
            <a:r>
              <a:rPr lang="en-ZA" sz="1200" dirty="0">
                <a:solidFill>
                  <a:prstClr val="black"/>
                </a:solidFill>
                <a:cs typeface="Arial" panose="020B0604020202020204" pitchFamily="34" charset="0"/>
              </a:rPr>
              <a:t>New real-time service for monitoring and setting exposure limits</a:t>
            </a:r>
          </a:p>
        </p:txBody>
      </p:sp>
      <p:sp>
        <p:nvSpPr>
          <p:cNvPr id="22" name="Rounded Rectangle 21"/>
          <p:cNvSpPr/>
          <p:nvPr/>
        </p:nvSpPr>
        <p:spPr>
          <a:xfrm>
            <a:off x="615695" y="4333554"/>
            <a:ext cx="2360803" cy="1113683"/>
          </a:xfrm>
          <a:prstGeom prst="roundRect">
            <a:avLst>
              <a:gd name="adj" fmla="val 7330"/>
            </a:avLst>
          </a:prstGeom>
          <a:solidFill>
            <a:schemeClr val="bg1"/>
          </a:solidFill>
          <a:ln w="12700">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r>
              <a:rPr lang="en-ZA" sz="1400" b="1" dirty="0">
                <a:solidFill>
                  <a:prstClr val="black"/>
                </a:solidFill>
                <a:cs typeface="Arial" panose="020B0604020202020204" pitchFamily="34" charset="0"/>
              </a:rPr>
              <a:t>Margining Methodology</a:t>
            </a:r>
          </a:p>
          <a:p>
            <a:pPr marL="171450" indent="-171450">
              <a:buFont typeface="Arial" panose="020B0604020202020204" pitchFamily="34" charset="0"/>
              <a:buChar char="•"/>
            </a:pPr>
            <a:r>
              <a:rPr lang="en-ZA" sz="1200" dirty="0">
                <a:solidFill>
                  <a:prstClr val="black"/>
                </a:solidFill>
                <a:cs typeface="Arial" panose="020B0604020202020204" pitchFamily="34" charset="0"/>
              </a:rPr>
              <a:t>Minor changes to current JSPAN </a:t>
            </a:r>
            <a:r>
              <a:rPr lang="en-ZA" sz="1200" dirty="0" smtClean="0">
                <a:solidFill>
                  <a:prstClr val="black"/>
                </a:solidFill>
                <a:cs typeface="Arial" panose="020B0604020202020204" pitchFamily="34" charset="0"/>
              </a:rPr>
              <a:t>methodology</a:t>
            </a:r>
            <a:endParaRPr lang="en-ZA" sz="1200" dirty="0">
              <a:solidFill>
                <a:prstClr val="black"/>
              </a:solidFill>
              <a:cs typeface="Arial" panose="020B0604020202020204" pitchFamily="34" charset="0"/>
            </a:endParaRPr>
          </a:p>
          <a:p>
            <a:pPr marL="171450" indent="-171450">
              <a:buFont typeface="Arial" panose="020B0604020202020204" pitchFamily="34" charset="0"/>
              <a:buChar char="•"/>
            </a:pPr>
            <a:r>
              <a:rPr lang="en-ZA" sz="1200" dirty="0">
                <a:solidFill>
                  <a:prstClr val="black"/>
                </a:solidFill>
                <a:cs typeface="Arial" panose="020B0604020202020204" pitchFamily="34" charset="0"/>
              </a:rPr>
              <a:t>Intentions to move to HistVaR methodology in </a:t>
            </a:r>
            <a:r>
              <a:rPr lang="en-ZA" sz="1200" dirty="0" smtClean="0">
                <a:solidFill>
                  <a:prstClr val="black"/>
                </a:solidFill>
                <a:cs typeface="Arial" panose="020B0604020202020204" pitchFamily="34" charset="0"/>
              </a:rPr>
              <a:t>future</a:t>
            </a:r>
            <a:endParaRPr lang="en-ZA" sz="1200" dirty="0">
              <a:solidFill>
                <a:prstClr val="black"/>
              </a:solidFill>
              <a:cs typeface="Arial" panose="020B0604020202020204" pitchFamily="34" charset="0"/>
            </a:endParaRPr>
          </a:p>
        </p:txBody>
      </p:sp>
      <p:sp>
        <p:nvSpPr>
          <p:cNvPr id="23" name="Rounded Rectangle 22"/>
          <p:cNvSpPr/>
          <p:nvPr/>
        </p:nvSpPr>
        <p:spPr>
          <a:xfrm>
            <a:off x="6009412" y="2552480"/>
            <a:ext cx="2677388" cy="906118"/>
          </a:xfrm>
          <a:prstGeom prst="roundRect">
            <a:avLst>
              <a:gd name="adj" fmla="val 7330"/>
            </a:avLst>
          </a:prstGeom>
          <a:solidFill>
            <a:schemeClr val="bg1"/>
          </a:solidFill>
          <a:ln w="28575">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r>
              <a:rPr lang="en-ZA" sz="1400" b="1" dirty="0">
                <a:solidFill>
                  <a:prstClr val="black"/>
                </a:solidFill>
                <a:cs typeface="Arial" panose="020B0604020202020204" pitchFamily="34" charset="0"/>
              </a:rPr>
              <a:t>Securities and FX </a:t>
            </a:r>
            <a:r>
              <a:rPr lang="en-ZA" sz="1400" b="1" dirty="0" smtClean="0">
                <a:solidFill>
                  <a:prstClr val="black"/>
                </a:solidFill>
                <a:cs typeface="Arial" panose="020B0604020202020204" pitchFamily="34" charset="0"/>
              </a:rPr>
              <a:t>Collateral </a:t>
            </a:r>
            <a:r>
              <a:rPr lang="en-ZA" sz="1400" b="1" dirty="0" smtClean="0">
                <a:solidFill>
                  <a:srgbClr val="FF0000"/>
                </a:solidFill>
                <a:cs typeface="Arial" panose="020B0604020202020204" pitchFamily="34" charset="0"/>
              </a:rPr>
              <a:t>**</a:t>
            </a:r>
            <a:r>
              <a:rPr lang="en-ZA" sz="1400" b="1" dirty="0" smtClean="0">
                <a:solidFill>
                  <a:prstClr val="black"/>
                </a:solidFill>
                <a:cs typeface="Arial" panose="020B0604020202020204" pitchFamily="34" charset="0"/>
              </a:rPr>
              <a:t> </a:t>
            </a:r>
            <a:endParaRPr lang="en-ZA" sz="1400" b="1" dirty="0">
              <a:solidFill>
                <a:prstClr val="black"/>
              </a:solidFill>
              <a:cs typeface="Arial" panose="020B0604020202020204" pitchFamily="34" charset="0"/>
            </a:endParaRPr>
          </a:p>
          <a:p>
            <a:pPr marL="171450" indent="-171450">
              <a:buFont typeface="Arial" panose="020B0604020202020204" pitchFamily="34" charset="0"/>
              <a:buChar char="•"/>
            </a:pPr>
            <a:r>
              <a:rPr lang="en-ZA" sz="1200" dirty="0">
                <a:solidFill>
                  <a:prstClr val="black"/>
                </a:solidFill>
                <a:cs typeface="Arial" panose="020B0604020202020204" pitchFamily="34" charset="0"/>
              </a:rPr>
              <a:t>New service that allows trading members and clients to pledge securities and FX as collateral</a:t>
            </a:r>
          </a:p>
        </p:txBody>
      </p:sp>
      <p:sp>
        <p:nvSpPr>
          <p:cNvPr id="24" name="Rounded Rectangle 23"/>
          <p:cNvSpPr/>
          <p:nvPr/>
        </p:nvSpPr>
        <p:spPr>
          <a:xfrm>
            <a:off x="5522342" y="1487735"/>
            <a:ext cx="2137509" cy="950665"/>
          </a:xfrm>
          <a:prstGeom prst="roundRect">
            <a:avLst>
              <a:gd name="adj" fmla="val 7330"/>
            </a:avLst>
          </a:prstGeom>
          <a:solidFill>
            <a:schemeClr val="bg1"/>
          </a:solidFill>
          <a:ln w="28575">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r>
              <a:rPr lang="en-ZA" sz="1400" b="1" dirty="0">
                <a:solidFill>
                  <a:prstClr val="black"/>
                </a:solidFill>
                <a:cs typeface="Arial" panose="020B0604020202020204" pitchFamily="34" charset="0"/>
              </a:rPr>
              <a:t>EoD Process</a:t>
            </a:r>
          </a:p>
          <a:p>
            <a:pPr marL="171450" indent="-171450">
              <a:buFont typeface="Arial" panose="020B0604020202020204" pitchFamily="34" charset="0"/>
              <a:buChar char="•"/>
            </a:pPr>
            <a:r>
              <a:rPr lang="en-ZA" sz="1200" dirty="0">
                <a:solidFill>
                  <a:prstClr val="black"/>
                </a:solidFill>
                <a:cs typeface="Arial" panose="020B0604020202020204" pitchFamily="34" charset="0"/>
              </a:rPr>
              <a:t>Single EoD run across all </a:t>
            </a:r>
            <a:r>
              <a:rPr lang="en-ZA" sz="1200" dirty="0" smtClean="0">
                <a:solidFill>
                  <a:prstClr val="black"/>
                </a:solidFill>
                <a:cs typeface="Arial" panose="020B0604020202020204" pitchFamily="34" charset="0"/>
              </a:rPr>
              <a:t>markets</a:t>
            </a:r>
            <a:endParaRPr lang="en-ZA" sz="1200" dirty="0">
              <a:solidFill>
                <a:prstClr val="black"/>
              </a:solidFill>
              <a:cs typeface="Arial" panose="020B0604020202020204" pitchFamily="34" charset="0"/>
            </a:endParaRPr>
          </a:p>
          <a:p>
            <a:pPr marL="171450" indent="-171450">
              <a:buFont typeface="Arial" panose="020B0604020202020204" pitchFamily="34" charset="0"/>
              <a:buChar char="•"/>
            </a:pPr>
            <a:r>
              <a:rPr lang="en-ZA" sz="1200" dirty="0">
                <a:solidFill>
                  <a:prstClr val="black"/>
                </a:solidFill>
                <a:cs typeface="Arial" panose="020B0604020202020204" pitchFamily="34" charset="0"/>
              </a:rPr>
              <a:t>Two-step CM balancing process</a:t>
            </a:r>
          </a:p>
        </p:txBody>
      </p:sp>
      <p:sp>
        <p:nvSpPr>
          <p:cNvPr id="26" name="Rounded Rectangle 25"/>
          <p:cNvSpPr/>
          <p:nvPr/>
        </p:nvSpPr>
        <p:spPr>
          <a:xfrm>
            <a:off x="6374160" y="3565656"/>
            <a:ext cx="2160240" cy="693094"/>
          </a:xfrm>
          <a:prstGeom prst="roundRect">
            <a:avLst>
              <a:gd name="adj" fmla="val 7330"/>
            </a:avLst>
          </a:prstGeom>
          <a:solidFill>
            <a:schemeClr val="bg1"/>
          </a:solidFill>
          <a:ln w="12700">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r>
              <a:rPr lang="en-ZA" sz="1400" b="1" dirty="0">
                <a:solidFill>
                  <a:prstClr val="black"/>
                </a:solidFill>
                <a:cs typeface="Arial" panose="020B0604020202020204" pitchFamily="34" charset="0"/>
              </a:rPr>
              <a:t>BDA Integration</a:t>
            </a:r>
          </a:p>
          <a:p>
            <a:pPr marL="171450" indent="-171450">
              <a:buFont typeface="Arial" panose="020B0604020202020204" pitchFamily="34" charset="0"/>
              <a:buChar char="•"/>
            </a:pPr>
            <a:r>
              <a:rPr lang="en-ZA" sz="1200" dirty="0">
                <a:solidFill>
                  <a:prstClr val="black"/>
                </a:solidFill>
                <a:cs typeface="Arial" panose="020B0604020202020204" pitchFamily="34" charset="0"/>
              </a:rPr>
              <a:t>To include information of pledged securities collateral</a:t>
            </a:r>
          </a:p>
        </p:txBody>
      </p:sp>
      <p:sp>
        <p:nvSpPr>
          <p:cNvPr id="27" name="Rounded Rectangle 26"/>
          <p:cNvSpPr/>
          <p:nvPr/>
        </p:nvSpPr>
        <p:spPr>
          <a:xfrm>
            <a:off x="3090077" y="4526781"/>
            <a:ext cx="2778067" cy="630411"/>
          </a:xfrm>
          <a:prstGeom prst="roundRect">
            <a:avLst>
              <a:gd name="adj" fmla="val 7330"/>
            </a:avLst>
          </a:prstGeom>
          <a:solidFill>
            <a:schemeClr val="bg1"/>
          </a:solidFill>
          <a:ln w="12700">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r>
              <a:rPr lang="en-ZA" sz="1400" b="1" dirty="0">
                <a:solidFill>
                  <a:prstClr val="black"/>
                </a:solidFill>
                <a:cs typeface="Arial" panose="020B0604020202020204" pitchFamily="34" charset="0"/>
              </a:rPr>
              <a:t>Front-ends</a:t>
            </a:r>
          </a:p>
          <a:p>
            <a:pPr marL="171450" indent="-171450">
              <a:buFont typeface="Arial" panose="020B0604020202020204" pitchFamily="34" charset="0"/>
              <a:buChar char="•"/>
            </a:pPr>
            <a:r>
              <a:rPr lang="en-ZA" sz="1200" dirty="0">
                <a:solidFill>
                  <a:prstClr val="black"/>
                </a:solidFill>
                <a:cs typeface="Arial" panose="020B0604020202020204" pitchFamily="34" charset="0"/>
              </a:rPr>
              <a:t>JSE no longer to provide vanilla trading and deal management front-ends</a:t>
            </a:r>
          </a:p>
        </p:txBody>
      </p:sp>
      <p:sp>
        <p:nvSpPr>
          <p:cNvPr id="28" name="Rounded Rectangle 27"/>
          <p:cNvSpPr/>
          <p:nvPr/>
        </p:nvSpPr>
        <p:spPr>
          <a:xfrm>
            <a:off x="6093276" y="4397449"/>
            <a:ext cx="2669724" cy="850199"/>
          </a:xfrm>
          <a:prstGeom prst="roundRect">
            <a:avLst>
              <a:gd name="adj" fmla="val 7330"/>
            </a:avLst>
          </a:prstGeom>
          <a:solidFill>
            <a:schemeClr val="bg1"/>
          </a:solidFill>
          <a:ln w="12700">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r>
              <a:rPr lang="en-ZA" sz="1400" b="1" dirty="0">
                <a:solidFill>
                  <a:prstClr val="black"/>
                </a:solidFill>
                <a:cs typeface="Arial" panose="020B0604020202020204" pitchFamily="34" charset="0"/>
              </a:rPr>
              <a:t>Interfaces, connectivity and bandwidth</a:t>
            </a:r>
          </a:p>
          <a:p>
            <a:pPr marL="171450" indent="-171450">
              <a:buFont typeface="Arial" panose="020B0604020202020204" pitchFamily="34" charset="0"/>
              <a:buChar char="•"/>
            </a:pPr>
            <a:r>
              <a:rPr lang="en-ZA" sz="1200" dirty="0">
                <a:solidFill>
                  <a:prstClr val="black"/>
                </a:solidFill>
                <a:cs typeface="Arial" panose="020B0604020202020204" pitchFamily="34" charset="0"/>
              </a:rPr>
              <a:t>New technical </a:t>
            </a:r>
            <a:r>
              <a:rPr lang="en-ZA" sz="1200" dirty="0" smtClean="0">
                <a:solidFill>
                  <a:prstClr val="black"/>
                </a:solidFill>
                <a:cs typeface="Arial" panose="020B0604020202020204" pitchFamily="34" charset="0"/>
              </a:rPr>
              <a:t>interfaces</a:t>
            </a:r>
            <a:endParaRPr lang="en-ZA" sz="1200" dirty="0">
              <a:solidFill>
                <a:prstClr val="black"/>
              </a:solidFill>
              <a:cs typeface="Arial" panose="020B0604020202020204" pitchFamily="34" charset="0"/>
            </a:endParaRPr>
          </a:p>
          <a:p>
            <a:pPr marL="171450" indent="-171450">
              <a:buFont typeface="Arial" panose="020B0604020202020204" pitchFamily="34" charset="0"/>
              <a:buChar char="•"/>
            </a:pPr>
            <a:r>
              <a:rPr lang="en-ZA" sz="1200" dirty="0">
                <a:solidFill>
                  <a:prstClr val="black"/>
                </a:solidFill>
                <a:cs typeface="Arial" panose="020B0604020202020204" pitchFamily="34" charset="0"/>
              </a:rPr>
              <a:t>Connectivity to JSE DR site </a:t>
            </a:r>
            <a:r>
              <a:rPr lang="en-ZA" sz="1200" dirty="0" smtClean="0">
                <a:solidFill>
                  <a:prstClr val="black"/>
                </a:solidFill>
                <a:cs typeface="Arial" panose="020B0604020202020204" pitchFamily="34" charset="0"/>
              </a:rPr>
              <a:t>required</a:t>
            </a:r>
            <a:endParaRPr lang="en-ZA" sz="1200" dirty="0">
              <a:solidFill>
                <a:prstClr val="black"/>
              </a:solidFill>
              <a:cs typeface="Arial" panose="020B0604020202020204" pitchFamily="34" charset="0"/>
            </a:endParaRPr>
          </a:p>
        </p:txBody>
      </p:sp>
      <p:sp>
        <p:nvSpPr>
          <p:cNvPr id="29" name="Rounded Rectangle 28"/>
          <p:cNvSpPr/>
          <p:nvPr/>
        </p:nvSpPr>
        <p:spPr>
          <a:xfrm>
            <a:off x="6248400" y="5340976"/>
            <a:ext cx="2433216" cy="896647"/>
          </a:xfrm>
          <a:prstGeom prst="roundRect">
            <a:avLst>
              <a:gd name="adj" fmla="val 7330"/>
            </a:avLst>
          </a:prstGeom>
          <a:solidFill>
            <a:schemeClr val="bg1"/>
          </a:solidFill>
          <a:ln w="12700">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r>
              <a:rPr lang="en-ZA" sz="1400" b="1" dirty="0">
                <a:solidFill>
                  <a:prstClr val="black"/>
                </a:solidFill>
                <a:cs typeface="Arial" panose="020B0604020202020204" pitchFamily="34" charset="0"/>
              </a:rPr>
              <a:t>JSE Rules and Directives</a:t>
            </a:r>
          </a:p>
          <a:p>
            <a:pPr marL="171450" indent="-171450">
              <a:buFont typeface="Arial" panose="020B0604020202020204" pitchFamily="34" charset="0"/>
              <a:buChar char="•"/>
            </a:pPr>
            <a:r>
              <a:rPr lang="en-ZA" sz="1200" dirty="0">
                <a:solidFill>
                  <a:prstClr val="black"/>
                </a:solidFill>
                <a:cs typeface="Arial" panose="020B0604020202020204" pitchFamily="34" charset="0"/>
              </a:rPr>
              <a:t>Changes to JSE derivatives rules and directives in relation to new and removed services</a:t>
            </a:r>
          </a:p>
        </p:txBody>
      </p:sp>
      <p:sp>
        <p:nvSpPr>
          <p:cNvPr id="31" name="5-Point Star 30"/>
          <p:cNvSpPr/>
          <p:nvPr/>
        </p:nvSpPr>
        <p:spPr>
          <a:xfrm>
            <a:off x="54293" y="5642835"/>
            <a:ext cx="273794" cy="224931"/>
          </a:xfrm>
          <a:prstGeom prst="star5">
            <a:avLst/>
          </a:prstGeom>
          <a:solidFill>
            <a:schemeClr val="accent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ZA" sz="1200" dirty="0">
              <a:solidFill>
                <a:prstClr val="black"/>
              </a:solidFill>
            </a:endParaRPr>
          </a:p>
        </p:txBody>
      </p:sp>
      <p:sp>
        <p:nvSpPr>
          <p:cNvPr id="32" name="Diamond 31"/>
          <p:cNvSpPr/>
          <p:nvPr/>
        </p:nvSpPr>
        <p:spPr>
          <a:xfrm>
            <a:off x="54293" y="5958870"/>
            <a:ext cx="281113" cy="224931"/>
          </a:xfrm>
          <a:prstGeom prst="diamond">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ZA" sz="1200" b="1" dirty="0">
              <a:solidFill>
                <a:prstClr val="white"/>
              </a:solidFill>
            </a:endParaRPr>
          </a:p>
        </p:txBody>
      </p:sp>
      <p:sp>
        <p:nvSpPr>
          <p:cNvPr id="33" name="Heptagon 32"/>
          <p:cNvSpPr/>
          <p:nvPr/>
        </p:nvSpPr>
        <p:spPr>
          <a:xfrm>
            <a:off x="73908" y="6259395"/>
            <a:ext cx="223044" cy="224931"/>
          </a:xfrm>
          <a:prstGeom prst="heptagon">
            <a:avLst/>
          </a:prstGeom>
          <a:solidFill>
            <a:srgbClr val="FF99FF"/>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ZA" sz="1200" b="1" dirty="0">
              <a:solidFill>
                <a:prstClr val="white"/>
              </a:solidFill>
            </a:endParaRPr>
          </a:p>
        </p:txBody>
      </p:sp>
      <p:sp>
        <p:nvSpPr>
          <p:cNvPr id="34" name="5-Point Star 33"/>
          <p:cNvSpPr/>
          <p:nvPr/>
        </p:nvSpPr>
        <p:spPr>
          <a:xfrm>
            <a:off x="2317371" y="3207758"/>
            <a:ext cx="273794" cy="224931"/>
          </a:xfrm>
          <a:prstGeom prst="star5">
            <a:avLst/>
          </a:prstGeom>
          <a:solidFill>
            <a:schemeClr val="accent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ZA" sz="1200" dirty="0">
              <a:solidFill>
                <a:prstClr val="black"/>
              </a:solidFill>
            </a:endParaRPr>
          </a:p>
        </p:txBody>
      </p:sp>
      <p:sp>
        <p:nvSpPr>
          <p:cNvPr id="35" name="5-Point Star 34"/>
          <p:cNvSpPr/>
          <p:nvPr/>
        </p:nvSpPr>
        <p:spPr>
          <a:xfrm>
            <a:off x="8303011" y="2440014"/>
            <a:ext cx="273794" cy="224931"/>
          </a:xfrm>
          <a:prstGeom prst="star5">
            <a:avLst/>
          </a:prstGeom>
          <a:solidFill>
            <a:schemeClr val="accent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ZA" sz="1200" dirty="0">
              <a:solidFill>
                <a:prstClr val="black"/>
              </a:solidFill>
            </a:endParaRPr>
          </a:p>
        </p:txBody>
      </p:sp>
      <p:sp>
        <p:nvSpPr>
          <p:cNvPr id="36" name="5-Point Star 35"/>
          <p:cNvSpPr/>
          <p:nvPr/>
        </p:nvSpPr>
        <p:spPr>
          <a:xfrm>
            <a:off x="8349813" y="4356644"/>
            <a:ext cx="273794" cy="224931"/>
          </a:xfrm>
          <a:prstGeom prst="star5">
            <a:avLst/>
          </a:prstGeom>
          <a:solidFill>
            <a:schemeClr val="accent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ZA" sz="1200" dirty="0">
              <a:solidFill>
                <a:prstClr val="black"/>
              </a:solidFill>
            </a:endParaRPr>
          </a:p>
        </p:txBody>
      </p:sp>
      <p:sp>
        <p:nvSpPr>
          <p:cNvPr id="37" name="Diamond 36"/>
          <p:cNvSpPr/>
          <p:nvPr/>
        </p:nvSpPr>
        <p:spPr>
          <a:xfrm>
            <a:off x="2518994" y="4258750"/>
            <a:ext cx="281113" cy="224931"/>
          </a:xfrm>
          <a:prstGeom prst="diamond">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ZA" sz="1200" b="1" dirty="0">
              <a:solidFill>
                <a:prstClr val="white"/>
              </a:solidFill>
            </a:endParaRPr>
          </a:p>
        </p:txBody>
      </p:sp>
      <p:sp>
        <p:nvSpPr>
          <p:cNvPr id="38" name="Diamond 37"/>
          <p:cNvSpPr/>
          <p:nvPr/>
        </p:nvSpPr>
        <p:spPr>
          <a:xfrm>
            <a:off x="8233307" y="5289141"/>
            <a:ext cx="301093" cy="226800"/>
          </a:xfrm>
          <a:prstGeom prst="diamond">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ZA" sz="1200" b="1" dirty="0">
              <a:solidFill>
                <a:prstClr val="white"/>
              </a:solidFill>
            </a:endParaRPr>
          </a:p>
        </p:txBody>
      </p:sp>
      <p:sp>
        <p:nvSpPr>
          <p:cNvPr id="39" name="Diamond 38"/>
          <p:cNvSpPr/>
          <p:nvPr/>
        </p:nvSpPr>
        <p:spPr>
          <a:xfrm>
            <a:off x="2076388" y="2571720"/>
            <a:ext cx="281113" cy="224931"/>
          </a:xfrm>
          <a:prstGeom prst="diamond">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ZA" sz="1200" b="1" dirty="0">
              <a:solidFill>
                <a:prstClr val="white"/>
              </a:solidFill>
            </a:endParaRPr>
          </a:p>
        </p:txBody>
      </p:sp>
      <p:sp>
        <p:nvSpPr>
          <p:cNvPr id="40" name="Heptagon 39"/>
          <p:cNvSpPr/>
          <p:nvPr/>
        </p:nvSpPr>
        <p:spPr>
          <a:xfrm>
            <a:off x="4135119" y="4488353"/>
            <a:ext cx="223044" cy="224931"/>
          </a:xfrm>
          <a:prstGeom prst="heptagon">
            <a:avLst/>
          </a:prstGeom>
          <a:solidFill>
            <a:srgbClr val="FF99FF"/>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ZA" sz="1200" b="1" dirty="0">
              <a:solidFill>
                <a:prstClr val="white"/>
              </a:solidFill>
            </a:endParaRPr>
          </a:p>
        </p:txBody>
      </p:sp>
      <p:sp>
        <p:nvSpPr>
          <p:cNvPr id="41" name="5-Point Star 40"/>
          <p:cNvSpPr/>
          <p:nvPr/>
        </p:nvSpPr>
        <p:spPr>
          <a:xfrm>
            <a:off x="4963817" y="2329868"/>
            <a:ext cx="273794" cy="224931"/>
          </a:xfrm>
          <a:prstGeom prst="star5">
            <a:avLst/>
          </a:prstGeom>
          <a:solidFill>
            <a:schemeClr val="accent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ZA" sz="1200" dirty="0">
              <a:solidFill>
                <a:prstClr val="black"/>
              </a:solidFill>
            </a:endParaRPr>
          </a:p>
        </p:txBody>
      </p:sp>
      <p:sp>
        <p:nvSpPr>
          <p:cNvPr id="42" name="Diamond 41"/>
          <p:cNvSpPr/>
          <p:nvPr/>
        </p:nvSpPr>
        <p:spPr>
          <a:xfrm>
            <a:off x="4539836" y="1234447"/>
            <a:ext cx="281113" cy="224931"/>
          </a:xfrm>
          <a:prstGeom prst="diamond">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ZA" sz="1200" b="1" dirty="0">
              <a:solidFill>
                <a:prstClr val="white"/>
              </a:solidFill>
            </a:endParaRPr>
          </a:p>
        </p:txBody>
      </p:sp>
      <p:sp>
        <p:nvSpPr>
          <p:cNvPr id="43" name="Diamond 42"/>
          <p:cNvSpPr/>
          <p:nvPr/>
        </p:nvSpPr>
        <p:spPr>
          <a:xfrm>
            <a:off x="7800915" y="3553291"/>
            <a:ext cx="281113" cy="224931"/>
          </a:xfrm>
          <a:prstGeom prst="diamond">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ZA" sz="1200" b="1" dirty="0">
              <a:solidFill>
                <a:prstClr val="white"/>
              </a:solidFill>
            </a:endParaRPr>
          </a:p>
        </p:txBody>
      </p:sp>
      <p:sp>
        <p:nvSpPr>
          <p:cNvPr id="45" name="Diamond 44"/>
          <p:cNvSpPr/>
          <p:nvPr/>
        </p:nvSpPr>
        <p:spPr>
          <a:xfrm>
            <a:off x="6552098" y="1375269"/>
            <a:ext cx="281113" cy="224931"/>
          </a:xfrm>
          <a:prstGeom prst="diamond">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ZA" sz="1200" b="1" dirty="0">
              <a:solidFill>
                <a:prstClr val="white"/>
              </a:solidFill>
            </a:endParaRPr>
          </a:p>
        </p:txBody>
      </p:sp>
      <p:sp>
        <p:nvSpPr>
          <p:cNvPr id="49" name="Rounded Rectangle 48"/>
          <p:cNvSpPr/>
          <p:nvPr/>
        </p:nvSpPr>
        <p:spPr>
          <a:xfrm>
            <a:off x="1058116" y="1627186"/>
            <a:ext cx="2066084" cy="811214"/>
          </a:xfrm>
          <a:prstGeom prst="roundRect">
            <a:avLst>
              <a:gd name="adj" fmla="val 7330"/>
            </a:avLst>
          </a:prstGeom>
          <a:solidFill>
            <a:schemeClr val="bg1"/>
          </a:solidFill>
          <a:ln w="12700">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r>
              <a:rPr lang="en-ZA" sz="1400" b="1" dirty="0" smtClean="0">
                <a:solidFill>
                  <a:prstClr val="black"/>
                </a:solidFill>
                <a:cs typeface="Arial" panose="020B0604020202020204" pitchFamily="34" charset="0"/>
              </a:rPr>
              <a:t>Trade </a:t>
            </a:r>
            <a:r>
              <a:rPr lang="en-ZA" sz="1400" b="1" dirty="0">
                <a:solidFill>
                  <a:prstClr val="black"/>
                </a:solidFill>
                <a:cs typeface="Arial" panose="020B0604020202020204" pitchFamily="34" charset="0"/>
              </a:rPr>
              <a:t>Entry</a:t>
            </a:r>
          </a:p>
          <a:p>
            <a:pPr marL="171450" indent="-171450">
              <a:buFont typeface="Arial" panose="020B0604020202020204" pitchFamily="34" charset="0"/>
              <a:buChar char="•"/>
            </a:pPr>
            <a:r>
              <a:rPr lang="en-ZA" sz="1200" dirty="0">
                <a:solidFill>
                  <a:prstClr val="black"/>
                </a:solidFill>
                <a:cs typeface="Arial" panose="020B0604020202020204" pitchFamily="34" charset="0"/>
              </a:rPr>
              <a:t>Non-validation of accounts on trading </a:t>
            </a:r>
            <a:r>
              <a:rPr lang="en-ZA" sz="1200" dirty="0" smtClean="0">
                <a:solidFill>
                  <a:prstClr val="black"/>
                </a:solidFill>
                <a:cs typeface="Arial" panose="020B0604020202020204" pitchFamily="34" charset="0"/>
              </a:rPr>
              <a:t>system</a:t>
            </a:r>
            <a:endParaRPr lang="en-ZA" sz="1200" dirty="0">
              <a:solidFill>
                <a:prstClr val="black"/>
              </a:solidFill>
              <a:cs typeface="Arial" panose="020B0604020202020204" pitchFamily="34" charset="0"/>
            </a:endParaRPr>
          </a:p>
          <a:p>
            <a:pPr marL="171450" indent="-171450">
              <a:buFont typeface="Arial" panose="020B0604020202020204" pitchFamily="34" charset="0"/>
              <a:buChar char="•"/>
            </a:pPr>
            <a:r>
              <a:rPr lang="en-ZA" sz="1200" dirty="0">
                <a:solidFill>
                  <a:prstClr val="black"/>
                </a:solidFill>
                <a:cs typeface="Arial" panose="020B0604020202020204" pitchFamily="34" charset="0"/>
              </a:rPr>
              <a:t>Price </a:t>
            </a:r>
            <a:r>
              <a:rPr lang="en-ZA" sz="1200" dirty="0" smtClean="0">
                <a:solidFill>
                  <a:prstClr val="black"/>
                </a:solidFill>
                <a:cs typeface="Arial" panose="020B0604020202020204" pitchFamily="34" charset="0"/>
              </a:rPr>
              <a:t>bands</a:t>
            </a:r>
            <a:endParaRPr lang="en-ZA" sz="1200" dirty="0">
              <a:solidFill>
                <a:prstClr val="black"/>
              </a:solidFill>
              <a:cs typeface="Arial" panose="020B0604020202020204" pitchFamily="34" charset="0"/>
            </a:endParaRPr>
          </a:p>
        </p:txBody>
      </p:sp>
      <p:sp>
        <p:nvSpPr>
          <p:cNvPr id="50" name="Diamond 49"/>
          <p:cNvSpPr/>
          <p:nvPr/>
        </p:nvSpPr>
        <p:spPr>
          <a:xfrm>
            <a:off x="2067274" y="1551613"/>
            <a:ext cx="281113" cy="224931"/>
          </a:xfrm>
          <a:prstGeom prst="diamond">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ZA" sz="1200" b="1" dirty="0">
              <a:solidFill>
                <a:prstClr val="white"/>
              </a:solidFill>
            </a:endParaRPr>
          </a:p>
        </p:txBody>
      </p:sp>
      <p:sp>
        <p:nvSpPr>
          <p:cNvPr id="51" name="Rounded Rectangle 50"/>
          <p:cNvSpPr/>
          <p:nvPr/>
        </p:nvSpPr>
        <p:spPr>
          <a:xfrm>
            <a:off x="1272952" y="5567500"/>
            <a:ext cx="2642503" cy="813828"/>
          </a:xfrm>
          <a:prstGeom prst="roundRect">
            <a:avLst>
              <a:gd name="adj" fmla="val 7330"/>
            </a:avLst>
          </a:prstGeom>
          <a:solidFill>
            <a:schemeClr val="bg1"/>
          </a:solidFill>
          <a:ln w="12700">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r>
              <a:rPr lang="en-ZA" sz="1400" b="1" dirty="0">
                <a:solidFill>
                  <a:prstClr val="black"/>
                </a:solidFill>
                <a:cs typeface="Arial" panose="020B0604020202020204" pitchFamily="34" charset="0"/>
              </a:rPr>
              <a:t>JSE Services Agreement (JSA)</a:t>
            </a:r>
          </a:p>
          <a:p>
            <a:pPr marL="171450" indent="-171450">
              <a:buFont typeface="Arial" panose="020B0604020202020204" pitchFamily="34" charset="0"/>
              <a:buChar char="•"/>
            </a:pPr>
            <a:r>
              <a:rPr lang="en-ZA" sz="1200" dirty="0">
                <a:solidFill>
                  <a:prstClr val="black"/>
                </a:solidFill>
                <a:cs typeface="Arial" panose="020B0604020202020204" pitchFamily="34" charset="0"/>
              </a:rPr>
              <a:t>All market participants to sign JSA prior to using JSE testing (CTS) or production services</a:t>
            </a:r>
          </a:p>
        </p:txBody>
      </p:sp>
      <p:sp>
        <p:nvSpPr>
          <p:cNvPr id="52" name="5-Point Star 51"/>
          <p:cNvSpPr/>
          <p:nvPr/>
        </p:nvSpPr>
        <p:spPr>
          <a:xfrm>
            <a:off x="3627456" y="5479969"/>
            <a:ext cx="273794" cy="224931"/>
          </a:xfrm>
          <a:prstGeom prst="star5">
            <a:avLst/>
          </a:prstGeom>
          <a:solidFill>
            <a:schemeClr val="accent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ZA" sz="1200" dirty="0">
              <a:solidFill>
                <a:prstClr val="black"/>
              </a:solidFill>
            </a:endParaRPr>
          </a:p>
        </p:txBody>
      </p:sp>
      <p:sp>
        <p:nvSpPr>
          <p:cNvPr id="53" name="Rounded Rectangle 52"/>
          <p:cNvSpPr/>
          <p:nvPr/>
        </p:nvSpPr>
        <p:spPr>
          <a:xfrm>
            <a:off x="4062581" y="5289141"/>
            <a:ext cx="1805563" cy="766222"/>
          </a:xfrm>
          <a:prstGeom prst="roundRect">
            <a:avLst>
              <a:gd name="adj" fmla="val 7330"/>
            </a:avLst>
          </a:prstGeom>
          <a:solidFill>
            <a:schemeClr val="bg1"/>
          </a:solidFill>
          <a:ln w="12700">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r>
              <a:rPr lang="en-ZA" sz="1400" b="1" dirty="0">
                <a:solidFill>
                  <a:prstClr val="black"/>
                </a:solidFill>
                <a:cs typeface="Arial" panose="020B0604020202020204" pitchFamily="34" charset="0"/>
              </a:rPr>
              <a:t>Data Agreements</a:t>
            </a:r>
          </a:p>
          <a:p>
            <a:pPr marL="171450" indent="-171450">
              <a:buFont typeface="Arial" panose="020B0604020202020204" pitchFamily="34" charset="0"/>
              <a:buChar char="•"/>
            </a:pPr>
            <a:r>
              <a:rPr lang="en-ZA" sz="1200" dirty="0">
                <a:solidFill>
                  <a:prstClr val="black"/>
                </a:solidFill>
                <a:cs typeface="Arial" panose="020B0604020202020204" pitchFamily="34" charset="0"/>
              </a:rPr>
              <a:t>Market participants to sign data agreements</a:t>
            </a:r>
          </a:p>
        </p:txBody>
      </p:sp>
      <p:sp>
        <p:nvSpPr>
          <p:cNvPr id="54" name="5-Point Star 53"/>
          <p:cNvSpPr/>
          <p:nvPr/>
        </p:nvSpPr>
        <p:spPr>
          <a:xfrm>
            <a:off x="5523349" y="5255038"/>
            <a:ext cx="273794" cy="224931"/>
          </a:xfrm>
          <a:prstGeom prst="star5">
            <a:avLst/>
          </a:prstGeom>
          <a:solidFill>
            <a:schemeClr val="accent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ZA" sz="1200" dirty="0">
              <a:solidFill>
                <a:prstClr val="black"/>
              </a:solidFill>
            </a:endParaRPr>
          </a:p>
        </p:txBody>
      </p:sp>
      <p:sp>
        <p:nvSpPr>
          <p:cNvPr id="44" name="Rounded Rectangle 43"/>
          <p:cNvSpPr/>
          <p:nvPr/>
        </p:nvSpPr>
        <p:spPr>
          <a:xfrm>
            <a:off x="4067889" y="6168763"/>
            <a:ext cx="2104311" cy="597470"/>
          </a:xfrm>
          <a:prstGeom prst="roundRect">
            <a:avLst>
              <a:gd name="adj" fmla="val 7330"/>
            </a:avLst>
          </a:prstGeom>
          <a:solidFill>
            <a:schemeClr val="bg1"/>
          </a:solidFill>
          <a:ln w="12700">
            <a:solidFill>
              <a:schemeClr val="tx2"/>
            </a:solidFill>
          </a:ln>
        </p:spPr>
        <p:style>
          <a:lnRef idx="1">
            <a:schemeClr val="accent4"/>
          </a:lnRef>
          <a:fillRef idx="2">
            <a:schemeClr val="accent4"/>
          </a:fillRef>
          <a:effectRef idx="1">
            <a:schemeClr val="accent4"/>
          </a:effectRef>
          <a:fontRef idx="minor">
            <a:schemeClr val="dk1"/>
          </a:fontRef>
        </p:style>
        <p:txBody>
          <a:bodyPr rtlCol="0" anchor="ctr"/>
          <a:lstStyle/>
          <a:p>
            <a:r>
              <a:rPr lang="en-ZA" sz="1400" b="1" dirty="0">
                <a:solidFill>
                  <a:prstClr val="black"/>
                </a:solidFill>
                <a:cs typeface="Arial" panose="020B0604020202020204" pitchFamily="34" charset="0"/>
              </a:rPr>
              <a:t>Global Markets</a:t>
            </a:r>
          </a:p>
          <a:p>
            <a:pPr marL="171450" indent="-171450">
              <a:buFont typeface="Arial" panose="020B0604020202020204" pitchFamily="34" charset="0"/>
              <a:buChar char="•"/>
            </a:pPr>
            <a:r>
              <a:rPr lang="en-ZA" sz="1200" dirty="0">
                <a:solidFill>
                  <a:prstClr val="black"/>
                </a:solidFill>
                <a:cs typeface="Arial" panose="020B0604020202020204" pitchFamily="34" charset="0"/>
              </a:rPr>
              <a:t>Remain on Nutron during </a:t>
            </a:r>
            <a:r>
              <a:rPr lang="en-ZA" sz="1200" dirty="0" smtClean="0">
                <a:solidFill>
                  <a:prstClr val="black"/>
                </a:solidFill>
                <a:cs typeface="Arial" panose="020B0604020202020204" pitchFamily="34" charset="0"/>
              </a:rPr>
              <a:t>transition (move to CMD)</a:t>
            </a:r>
            <a:endParaRPr lang="en-ZA" sz="1200" dirty="0">
              <a:solidFill>
                <a:prstClr val="black"/>
              </a:solidFill>
              <a:cs typeface="Arial" panose="020B0604020202020204" pitchFamily="34" charset="0"/>
            </a:endParaRPr>
          </a:p>
        </p:txBody>
      </p:sp>
      <p:sp>
        <p:nvSpPr>
          <p:cNvPr id="46" name="Diamond 45"/>
          <p:cNvSpPr/>
          <p:nvPr/>
        </p:nvSpPr>
        <p:spPr>
          <a:xfrm>
            <a:off x="5379735" y="6132597"/>
            <a:ext cx="301093" cy="226800"/>
          </a:xfrm>
          <a:prstGeom prst="diamond">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ZA" sz="1200" b="1" dirty="0">
              <a:solidFill>
                <a:prstClr val="white"/>
              </a:solidFill>
            </a:endParaRPr>
          </a:p>
        </p:txBody>
      </p:sp>
      <p:sp>
        <p:nvSpPr>
          <p:cNvPr id="47" name="TextBox 46"/>
          <p:cNvSpPr txBox="1"/>
          <p:nvPr/>
        </p:nvSpPr>
        <p:spPr>
          <a:xfrm>
            <a:off x="7956376" y="1423113"/>
            <a:ext cx="1240124" cy="1015663"/>
          </a:xfrm>
          <a:prstGeom prst="rect">
            <a:avLst/>
          </a:prstGeom>
          <a:noFill/>
        </p:spPr>
        <p:txBody>
          <a:bodyPr wrap="square" rtlCol="0">
            <a:spAutoFit/>
          </a:bodyPr>
          <a:lstStyle/>
          <a:p>
            <a:r>
              <a:rPr lang="en-ZA" sz="1000" b="1" dirty="0" smtClean="0">
                <a:solidFill>
                  <a:srgbClr val="FF0000"/>
                </a:solidFill>
              </a:rPr>
              <a:t>**</a:t>
            </a:r>
            <a:r>
              <a:rPr lang="en-ZA" sz="1000" b="1" dirty="0" smtClean="0">
                <a:solidFill>
                  <a:prstClr val="black"/>
                </a:solidFill>
              </a:rPr>
              <a:t> Test as part of ITaC but implement post bedding down period after go live. FX pending legal approval </a:t>
            </a:r>
            <a:endParaRPr lang="en-ZA" sz="1000" b="1" dirty="0">
              <a:solidFill>
                <a:prstClr val="black"/>
              </a:solidFill>
            </a:endParaRPr>
          </a:p>
        </p:txBody>
      </p:sp>
      <p:sp>
        <p:nvSpPr>
          <p:cNvPr id="55" name="Rounded Rectangle 54"/>
          <p:cNvSpPr/>
          <p:nvPr/>
        </p:nvSpPr>
        <p:spPr>
          <a:xfrm>
            <a:off x="397233" y="6479362"/>
            <a:ext cx="1970088" cy="338481"/>
          </a:xfrm>
          <a:prstGeom prst="roundRect">
            <a:avLst>
              <a:gd name="adj" fmla="val 7330"/>
            </a:avLst>
          </a:prstGeom>
          <a:solidFill>
            <a:schemeClr val="bg1"/>
          </a:solidFill>
          <a:ln w="381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r>
              <a:rPr lang="en-ZA" sz="900" b="1" dirty="0" smtClean="0">
                <a:solidFill>
                  <a:prstClr val="black"/>
                </a:solidFill>
                <a:cs typeface="Arial" panose="020B0604020202020204" pitchFamily="34" charset="0"/>
              </a:rPr>
              <a:t>Items to be covered in more detail</a:t>
            </a:r>
            <a:endParaRPr lang="en-ZA" sz="800" dirty="0">
              <a:solidFill>
                <a:prstClr val="black"/>
              </a:solidFill>
              <a:cs typeface="Arial" panose="020B0604020202020204" pitchFamily="34" charset="0"/>
            </a:endParaRPr>
          </a:p>
        </p:txBody>
      </p:sp>
    </p:spTree>
    <p:extLst>
      <p:ext uri="{BB962C8B-B14F-4D97-AF65-F5344CB8AC3E}">
        <p14:creationId xmlns:p14="http://schemas.microsoft.com/office/powerpoint/2010/main" val="1769928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2601133"/>
            <a:ext cx="5334000" cy="530290"/>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a:p>
        </p:txBody>
      </p:sp>
      <p:sp>
        <p:nvSpPr>
          <p:cNvPr id="2" name="Title 1"/>
          <p:cNvSpPr>
            <a:spLocks noGrp="1"/>
          </p:cNvSpPr>
          <p:nvPr>
            <p:ph type="title"/>
          </p:nvPr>
        </p:nvSpPr>
        <p:spPr>
          <a:xfrm>
            <a:off x="457200" y="307200"/>
            <a:ext cx="5760000" cy="531000"/>
          </a:xfrm>
        </p:spPr>
        <p:txBody>
          <a:bodyPr/>
          <a:lstStyle/>
          <a:p>
            <a:r>
              <a:rPr lang="en-ZA" dirty="0"/>
              <a:t>Agenda</a:t>
            </a:r>
          </a:p>
        </p:txBody>
      </p:sp>
      <p:sp>
        <p:nvSpPr>
          <p:cNvPr id="6" name="Rectangle 5"/>
          <p:cNvSpPr/>
          <p:nvPr/>
        </p:nvSpPr>
        <p:spPr>
          <a:xfrm>
            <a:off x="465256" y="1934557"/>
            <a:ext cx="8328576" cy="3247043"/>
          </a:xfrm>
          <a:prstGeom prst="rect">
            <a:avLst/>
          </a:prstGeom>
        </p:spPr>
        <p:txBody>
          <a:bodyPr wrap="square">
            <a:spAutoFit/>
          </a:bodyPr>
          <a:lstStyle/>
          <a:p>
            <a:pPr marL="285750" lvl="0" indent="-285750">
              <a:spcBef>
                <a:spcPts val="1800"/>
              </a:spcBef>
              <a:spcAft>
                <a:spcPts val="1800"/>
              </a:spcAft>
              <a:buFont typeface="Arial" panose="020B0604020202020204" pitchFamily="34" charset="0"/>
              <a:buChar char="•"/>
            </a:pPr>
            <a:r>
              <a:rPr lang="en-ZA" dirty="0"/>
              <a:t>What is the JSE ITaC </a:t>
            </a:r>
            <a:r>
              <a:rPr lang="en-ZA" dirty="0" smtClean="0"/>
              <a:t>programme?</a:t>
            </a:r>
          </a:p>
          <a:p>
            <a:pPr marL="285750" indent="-285750">
              <a:spcBef>
                <a:spcPts val="1800"/>
              </a:spcBef>
              <a:spcAft>
                <a:spcPts val="1800"/>
              </a:spcAft>
              <a:buFont typeface="Arial" panose="020B0604020202020204" pitchFamily="34" charset="0"/>
              <a:buChar char="•"/>
            </a:pPr>
            <a:r>
              <a:rPr lang="en-ZA" dirty="0" smtClean="0"/>
              <a:t>Changes </a:t>
            </a:r>
            <a:r>
              <a:rPr lang="en-ZA" dirty="0"/>
              <a:t>to current derivative clearing </a:t>
            </a:r>
            <a:r>
              <a:rPr lang="en-ZA" dirty="0" smtClean="0"/>
              <a:t>process</a:t>
            </a:r>
            <a:endParaRPr lang="en-ZA" dirty="0"/>
          </a:p>
          <a:p>
            <a:pPr marL="285750" indent="-285750">
              <a:spcBef>
                <a:spcPts val="1800"/>
              </a:spcBef>
              <a:spcAft>
                <a:spcPts val="1800"/>
              </a:spcAft>
              <a:buFont typeface="Arial" panose="020B0604020202020204" pitchFamily="34" charset="0"/>
              <a:buChar char="•"/>
            </a:pPr>
            <a:r>
              <a:rPr lang="en-ZA" dirty="0"/>
              <a:t>New services and functions</a:t>
            </a:r>
          </a:p>
          <a:p>
            <a:pPr marL="285750" indent="-285750">
              <a:spcBef>
                <a:spcPts val="1800"/>
              </a:spcBef>
              <a:spcAft>
                <a:spcPts val="1800"/>
              </a:spcAft>
              <a:buFont typeface="Arial" panose="020B0604020202020204" pitchFamily="34" charset="0"/>
              <a:buChar char="•"/>
            </a:pPr>
            <a:r>
              <a:rPr lang="en-ZA" dirty="0"/>
              <a:t>Remaining activities leading up to </a:t>
            </a:r>
            <a:r>
              <a:rPr lang="en-ZA" dirty="0" smtClean="0"/>
              <a:t>go-live</a:t>
            </a:r>
            <a:endParaRPr lang="en-ZA" dirty="0"/>
          </a:p>
          <a:p>
            <a:pPr marL="285750" lvl="0" indent="-285750">
              <a:spcBef>
                <a:spcPts val="1200"/>
              </a:spcBef>
              <a:spcAft>
                <a:spcPts val="1200"/>
              </a:spcAft>
              <a:buFont typeface="Arial" panose="020B0604020202020204" pitchFamily="34" charset="0"/>
              <a:buChar char="•"/>
            </a:pPr>
            <a:endParaRPr lang="en-ZA" dirty="0"/>
          </a:p>
        </p:txBody>
      </p:sp>
      <p:sp>
        <p:nvSpPr>
          <p:cNvPr id="3" name="Rounded Rectangle 2"/>
          <p:cNvSpPr/>
          <p:nvPr/>
        </p:nvSpPr>
        <p:spPr>
          <a:xfrm>
            <a:off x="5486400" y="2601133"/>
            <a:ext cx="3429000" cy="2123267"/>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marL="504000" lvl="1" indent="-324000">
              <a:spcBef>
                <a:spcPts val="600"/>
              </a:spcBef>
              <a:spcAft>
                <a:spcPts val="600"/>
              </a:spcAft>
              <a:buFont typeface="Wingdings" panose="05000000000000000000" pitchFamily="2" charset="2"/>
              <a:buChar char="§"/>
            </a:pPr>
            <a:r>
              <a:rPr lang="en-ZA" sz="1600" dirty="0" smtClean="0">
                <a:solidFill>
                  <a:schemeClr val="tx1"/>
                </a:solidFill>
              </a:rPr>
              <a:t>Overview of key changes and new services</a:t>
            </a:r>
            <a:endParaRPr lang="en-ZA" sz="1600" dirty="0">
              <a:solidFill>
                <a:schemeClr val="tx1"/>
              </a:solidFill>
            </a:endParaRPr>
          </a:p>
          <a:p>
            <a:pPr marL="504000" lvl="1" indent="-324000">
              <a:spcBef>
                <a:spcPts val="600"/>
              </a:spcBef>
              <a:spcAft>
                <a:spcPts val="600"/>
              </a:spcAft>
              <a:buFont typeface="Wingdings" panose="05000000000000000000" pitchFamily="2" charset="2"/>
              <a:buChar char="§"/>
            </a:pPr>
            <a:r>
              <a:rPr lang="en-ZA" sz="1600" dirty="0" smtClean="0">
                <a:solidFill>
                  <a:schemeClr val="tx1"/>
                </a:solidFill>
              </a:rPr>
              <a:t>Daily clearing lifecycle</a:t>
            </a:r>
            <a:endParaRPr lang="en-ZA" sz="1600" dirty="0">
              <a:solidFill>
                <a:schemeClr val="tx1"/>
              </a:solidFill>
            </a:endParaRPr>
          </a:p>
          <a:p>
            <a:pPr marL="504000" lvl="1" indent="-324000">
              <a:spcBef>
                <a:spcPts val="600"/>
              </a:spcBef>
              <a:spcAft>
                <a:spcPts val="600"/>
              </a:spcAft>
              <a:buFont typeface="Wingdings" panose="05000000000000000000" pitchFamily="2" charset="2"/>
              <a:buChar char="§"/>
            </a:pPr>
            <a:r>
              <a:rPr lang="en-ZA" sz="1600" dirty="0" smtClean="0">
                <a:solidFill>
                  <a:schemeClr val="tx1"/>
                </a:solidFill>
              </a:rPr>
              <a:t>Systems, interfaces and functions</a:t>
            </a:r>
            <a:endParaRPr lang="en-ZA" sz="1600" dirty="0">
              <a:solidFill>
                <a:schemeClr val="tx1"/>
              </a:solidFill>
            </a:endParaRPr>
          </a:p>
        </p:txBody>
      </p:sp>
      <p:sp>
        <p:nvSpPr>
          <p:cNvPr id="7" name="Rectangle 6"/>
          <p:cNvSpPr/>
          <p:nvPr/>
        </p:nvSpPr>
        <p:spPr>
          <a:xfrm>
            <a:off x="5633720" y="3439160"/>
            <a:ext cx="3147412" cy="4572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342900" lvl="1" indent="-279400">
              <a:spcBef>
                <a:spcPts val="600"/>
              </a:spcBef>
              <a:spcAft>
                <a:spcPts val="600"/>
              </a:spcAft>
              <a:buFont typeface="Wingdings" panose="05000000000000000000" pitchFamily="2" charset="2"/>
              <a:buChar char="§"/>
            </a:pPr>
            <a:r>
              <a:rPr lang="en-ZA" sz="1600" dirty="0">
                <a:solidFill>
                  <a:schemeClr val="tx1"/>
                </a:solidFill>
              </a:rPr>
              <a:t>Daily clearing lifecycle</a:t>
            </a:r>
          </a:p>
        </p:txBody>
      </p:sp>
      <p:sp>
        <p:nvSpPr>
          <p:cNvPr id="5" name="Rectangle 4"/>
          <p:cNvSpPr/>
          <p:nvPr/>
        </p:nvSpPr>
        <p:spPr>
          <a:xfrm>
            <a:off x="6426617" y="2133600"/>
            <a:ext cx="1401666" cy="369332"/>
          </a:xfrm>
          <a:prstGeom prst="rect">
            <a:avLst/>
          </a:prstGeom>
        </p:spPr>
        <p:txBody>
          <a:bodyPr wrap="none">
            <a:spAutoFit/>
          </a:bodyPr>
          <a:lstStyle/>
          <a:p>
            <a:pPr>
              <a:spcBef>
                <a:spcPts val="1200"/>
              </a:spcBef>
              <a:spcAft>
                <a:spcPts val="1200"/>
              </a:spcAft>
            </a:pPr>
            <a:r>
              <a:rPr lang="en-ZA" i="1" dirty="0"/>
              <a:t>(Andre Koen)</a:t>
            </a:r>
          </a:p>
        </p:txBody>
      </p:sp>
    </p:spTree>
    <p:extLst>
      <p:ext uri="{BB962C8B-B14F-4D97-AF65-F5344CB8AC3E}">
        <p14:creationId xmlns:p14="http://schemas.microsoft.com/office/powerpoint/2010/main" val="81411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96008" y="990600"/>
            <a:ext cx="8064896" cy="2402172"/>
            <a:chOff x="467544" y="1443861"/>
            <a:chExt cx="8064896" cy="2402172"/>
          </a:xfrm>
        </p:grpSpPr>
        <p:sp>
          <p:nvSpPr>
            <p:cNvPr id="9" name="TextBox 8"/>
            <p:cNvSpPr txBox="1"/>
            <p:nvPr/>
          </p:nvSpPr>
          <p:spPr>
            <a:xfrm>
              <a:off x="3338628" y="3538256"/>
              <a:ext cx="414517" cy="307777"/>
            </a:xfrm>
            <a:prstGeom prst="rect">
              <a:avLst/>
            </a:prstGeom>
            <a:noFill/>
          </p:spPr>
          <p:txBody>
            <a:bodyPr wrap="square" rtlCol="0">
              <a:spAutoFit/>
            </a:bodyPr>
            <a:lstStyle/>
            <a:p>
              <a:r>
                <a:rPr lang="en-ZA" sz="1400" b="1" dirty="0">
                  <a:solidFill>
                    <a:prstClr val="white">
                      <a:lumMod val="50000"/>
                    </a:prstClr>
                  </a:solidFill>
                </a:rPr>
                <a:t>(t)</a:t>
              </a:r>
              <a:endParaRPr lang="en-US" sz="1400" b="1" dirty="0">
                <a:solidFill>
                  <a:prstClr val="white">
                    <a:lumMod val="50000"/>
                  </a:prstClr>
                </a:solidFill>
              </a:endParaRPr>
            </a:p>
          </p:txBody>
        </p:sp>
        <p:sp>
          <p:nvSpPr>
            <p:cNvPr id="10" name="TextBox 9"/>
            <p:cNvSpPr txBox="1"/>
            <p:nvPr/>
          </p:nvSpPr>
          <p:spPr>
            <a:xfrm>
              <a:off x="7086365" y="3483432"/>
              <a:ext cx="576064" cy="307777"/>
            </a:xfrm>
            <a:prstGeom prst="rect">
              <a:avLst/>
            </a:prstGeom>
            <a:noFill/>
          </p:spPr>
          <p:txBody>
            <a:bodyPr wrap="square" rtlCol="0">
              <a:spAutoFit/>
            </a:bodyPr>
            <a:lstStyle/>
            <a:p>
              <a:r>
                <a:rPr lang="en-ZA" sz="1400" b="1" dirty="0">
                  <a:solidFill>
                    <a:prstClr val="white">
                      <a:lumMod val="50000"/>
                    </a:prstClr>
                  </a:solidFill>
                </a:rPr>
                <a:t>(t+1)</a:t>
              </a:r>
              <a:endParaRPr lang="en-US" sz="1400" b="1" dirty="0">
                <a:solidFill>
                  <a:prstClr val="white">
                    <a:lumMod val="50000"/>
                  </a:prstClr>
                </a:solidFill>
              </a:endParaRPr>
            </a:p>
          </p:txBody>
        </p:sp>
        <p:cxnSp>
          <p:nvCxnSpPr>
            <p:cNvPr id="13" name="Straight Arrow Connector 12"/>
            <p:cNvCxnSpPr/>
            <p:nvPr/>
          </p:nvCxnSpPr>
          <p:spPr>
            <a:xfrm>
              <a:off x="539551" y="2705756"/>
              <a:ext cx="4239169" cy="3324"/>
            </a:xfrm>
            <a:prstGeom prst="straightConnector1">
              <a:avLst/>
            </a:prstGeom>
            <a:ln>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778720" y="2705756"/>
              <a:ext cx="705592" cy="1662"/>
            </a:xfrm>
            <a:prstGeom prst="straightConnector1">
              <a:avLst/>
            </a:prstGeom>
            <a:ln>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5485448" y="2705756"/>
              <a:ext cx="502866" cy="1662"/>
            </a:xfrm>
            <a:prstGeom prst="straightConnector1">
              <a:avLst/>
            </a:prstGeom>
            <a:ln>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16" name="Right Brace 15"/>
            <p:cNvSpPr/>
            <p:nvPr/>
          </p:nvSpPr>
          <p:spPr>
            <a:xfrm rot="16200000">
              <a:off x="5054986" y="1886998"/>
              <a:ext cx="183258" cy="675394"/>
            </a:xfrm>
            <a:prstGeom prst="rightBrace">
              <a:avLst>
                <a:gd name="adj1" fmla="val 15427"/>
                <a:gd name="adj2" fmla="val 4958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18" name="TextBox 17"/>
            <p:cNvSpPr txBox="1"/>
            <p:nvPr/>
          </p:nvSpPr>
          <p:spPr>
            <a:xfrm>
              <a:off x="4543537" y="1556792"/>
              <a:ext cx="800232" cy="646331"/>
            </a:xfrm>
            <a:prstGeom prst="rect">
              <a:avLst/>
            </a:prstGeom>
            <a:noFill/>
          </p:spPr>
          <p:txBody>
            <a:bodyPr wrap="square" rtlCol="0">
              <a:spAutoFit/>
            </a:bodyPr>
            <a:lstStyle/>
            <a:p>
              <a:pPr algn="r"/>
              <a:r>
                <a:rPr lang="en-ZA" sz="1200" dirty="0">
                  <a:solidFill>
                    <a:prstClr val="black"/>
                  </a:solidFill>
                </a:rPr>
                <a:t>Deal </a:t>
              </a:r>
            </a:p>
            <a:p>
              <a:pPr algn="r"/>
              <a:r>
                <a:rPr lang="en-ZA" sz="1200" dirty="0" err="1" smtClean="0">
                  <a:solidFill>
                    <a:prstClr val="black"/>
                  </a:solidFill>
                </a:rPr>
                <a:t>Mgt</a:t>
              </a:r>
              <a:endParaRPr lang="en-ZA" sz="1200" dirty="0">
                <a:solidFill>
                  <a:prstClr val="black"/>
                </a:solidFill>
              </a:endParaRPr>
            </a:p>
            <a:p>
              <a:pPr algn="r"/>
              <a:r>
                <a:rPr lang="en-ZA" sz="1200" dirty="0">
                  <a:solidFill>
                    <a:prstClr val="black"/>
                  </a:solidFill>
                </a:rPr>
                <a:t>Period</a:t>
              </a:r>
              <a:endParaRPr lang="en-US" sz="1200" dirty="0">
                <a:solidFill>
                  <a:prstClr val="black"/>
                </a:solidFill>
              </a:endParaRPr>
            </a:p>
          </p:txBody>
        </p:sp>
        <p:sp>
          <p:nvSpPr>
            <p:cNvPr id="19" name="TextBox 18"/>
            <p:cNvSpPr txBox="1"/>
            <p:nvPr/>
          </p:nvSpPr>
          <p:spPr>
            <a:xfrm>
              <a:off x="5297334" y="1443861"/>
              <a:ext cx="1173572" cy="646331"/>
            </a:xfrm>
            <a:prstGeom prst="rect">
              <a:avLst/>
            </a:prstGeom>
            <a:noFill/>
          </p:spPr>
          <p:txBody>
            <a:bodyPr wrap="square" rtlCol="0">
              <a:spAutoFit/>
            </a:bodyPr>
            <a:lstStyle/>
            <a:p>
              <a:pPr algn="ctr"/>
              <a:r>
                <a:rPr lang="en-ZA" sz="1200" dirty="0">
                  <a:solidFill>
                    <a:prstClr val="black"/>
                  </a:solidFill>
                </a:rPr>
                <a:t>CM Balancing </a:t>
              </a:r>
            </a:p>
            <a:p>
              <a:pPr algn="ctr"/>
              <a:r>
                <a:rPr lang="en-ZA" sz="1200" dirty="0">
                  <a:solidFill>
                    <a:prstClr val="black"/>
                  </a:solidFill>
                </a:rPr>
                <a:t>&amp; Settlement</a:t>
              </a:r>
            </a:p>
            <a:p>
              <a:pPr algn="ctr"/>
              <a:r>
                <a:rPr lang="en-ZA" sz="1200" dirty="0">
                  <a:solidFill>
                    <a:prstClr val="black"/>
                  </a:solidFill>
                </a:rPr>
                <a:t>Instructions</a:t>
              </a:r>
              <a:endParaRPr lang="en-US" sz="1200" dirty="0">
                <a:solidFill>
                  <a:prstClr val="black"/>
                </a:solidFill>
              </a:endParaRPr>
            </a:p>
          </p:txBody>
        </p:sp>
        <p:cxnSp>
          <p:nvCxnSpPr>
            <p:cNvPr id="23" name="Straight Arrow Connector 22"/>
            <p:cNvCxnSpPr/>
            <p:nvPr/>
          </p:nvCxnSpPr>
          <p:spPr>
            <a:xfrm>
              <a:off x="6204661" y="3025147"/>
              <a:ext cx="217443" cy="0"/>
            </a:xfrm>
            <a:prstGeom prst="straightConnector1">
              <a:avLst/>
            </a:prstGeom>
            <a:ln>
              <a:prstDash val="sysDot"/>
              <a:headEnd type="none" w="lg" len="lg"/>
              <a:tailEnd type="non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8352928" y="3025147"/>
              <a:ext cx="179512" cy="0"/>
            </a:xfrm>
            <a:prstGeom prst="straightConnector1">
              <a:avLst/>
            </a:prstGeom>
            <a:ln>
              <a:prstDash val="sysDot"/>
              <a:headEnd type="none" w="lg" len="lg"/>
              <a:tailEnd type="none" w="lg"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422104" y="2709080"/>
              <a:ext cx="1904586" cy="0"/>
            </a:xfrm>
            <a:prstGeom prst="straightConnector1">
              <a:avLst/>
            </a:prstGeom>
            <a:ln>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539551" y="3459937"/>
              <a:ext cx="5673868" cy="8916"/>
            </a:xfrm>
            <a:prstGeom prst="straightConnector1">
              <a:avLst/>
            </a:prstGeom>
            <a:ln>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422104" y="3472698"/>
              <a:ext cx="1968477" cy="0"/>
            </a:xfrm>
            <a:prstGeom prst="straightConnector1">
              <a:avLst/>
            </a:prstGeom>
            <a:ln>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829536" y="1671606"/>
              <a:ext cx="1143000" cy="461665"/>
            </a:xfrm>
            <a:prstGeom prst="rect">
              <a:avLst/>
            </a:prstGeom>
            <a:noFill/>
          </p:spPr>
          <p:txBody>
            <a:bodyPr wrap="square" rtlCol="0">
              <a:spAutoFit/>
            </a:bodyPr>
            <a:lstStyle/>
            <a:p>
              <a:pPr algn="ctr"/>
              <a:r>
                <a:rPr lang="en-ZA" sz="1200" dirty="0">
                  <a:solidFill>
                    <a:prstClr val="black"/>
                  </a:solidFill>
                </a:rPr>
                <a:t>Settlement</a:t>
              </a:r>
            </a:p>
            <a:p>
              <a:pPr algn="ctr"/>
              <a:r>
                <a:rPr lang="en-ZA" sz="1200" dirty="0">
                  <a:solidFill>
                    <a:prstClr val="black"/>
                  </a:solidFill>
                </a:rPr>
                <a:t>Confirmation</a:t>
              </a:r>
              <a:endParaRPr lang="en-US" sz="1200" dirty="0">
                <a:solidFill>
                  <a:prstClr val="black"/>
                </a:solidFill>
              </a:endParaRPr>
            </a:p>
          </p:txBody>
        </p:sp>
        <p:pic>
          <p:nvPicPr>
            <p:cNvPr id="30"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2863470"/>
              <a:ext cx="5805769"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7730" y="2797645"/>
              <a:ext cx="2192261" cy="8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flipV="1">
              <a:off x="539551" y="2413100"/>
              <a:ext cx="0" cy="45037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778720" y="2413100"/>
              <a:ext cx="0" cy="45037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5484312" y="2413100"/>
              <a:ext cx="0" cy="45037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5991336" y="2413100"/>
              <a:ext cx="0" cy="45037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49" name="Right Brace 48"/>
            <p:cNvSpPr/>
            <p:nvPr/>
          </p:nvSpPr>
          <p:spPr>
            <a:xfrm rot="16200000">
              <a:off x="2797947" y="349941"/>
              <a:ext cx="226438" cy="3735116"/>
            </a:xfrm>
            <a:prstGeom prst="rightBrace">
              <a:avLst>
                <a:gd name="adj1" fmla="val 15427"/>
                <a:gd name="adj2" fmla="val 54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50" name="TextBox 49"/>
            <p:cNvSpPr txBox="1"/>
            <p:nvPr/>
          </p:nvSpPr>
          <p:spPr>
            <a:xfrm>
              <a:off x="2341684" y="1671613"/>
              <a:ext cx="1048121" cy="461665"/>
            </a:xfrm>
            <a:prstGeom prst="rect">
              <a:avLst/>
            </a:prstGeom>
            <a:noFill/>
          </p:spPr>
          <p:txBody>
            <a:bodyPr wrap="square" rtlCol="0">
              <a:spAutoFit/>
            </a:bodyPr>
            <a:lstStyle/>
            <a:p>
              <a:pPr algn="ctr"/>
              <a:r>
                <a:rPr lang="en-ZA" sz="1200" dirty="0" smtClean="0">
                  <a:solidFill>
                    <a:prstClr val="black"/>
                  </a:solidFill>
                </a:rPr>
                <a:t>Continuous Trading</a:t>
              </a:r>
              <a:endParaRPr lang="en-US" sz="1200" dirty="0">
                <a:solidFill>
                  <a:prstClr val="black"/>
                </a:solidFill>
              </a:endParaRPr>
            </a:p>
          </p:txBody>
        </p:sp>
        <p:sp>
          <p:nvSpPr>
            <p:cNvPr id="32" name="Right Brace 31"/>
            <p:cNvSpPr/>
            <p:nvPr/>
          </p:nvSpPr>
          <p:spPr>
            <a:xfrm rot="16200000">
              <a:off x="5644685" y="1972695"/>
              <a:ext cx="183258" cy="504000"/>
            </a:xfrm>
            <a:prstGeom prst="rightBrace">
              <a:avLst>
                <a:gd name="adj1" fmla="val 15427"/>
                <a:gd name="adj2" fmla="val 4958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33" name="Right Brace 32"/>
            <p:cNvSpPr/>
            <p:nvPr/>
          </p:nvSpPr>
          <p:spPr>
            <a:xfrm rot="16200000">
              <a:off x="7299039" y="1288671"/>
              <a:ext cx="197652" cy="1857654"/>
            </a:xfrm>
            <a:prstGeom prst="rightBrace">
              <a:avLst>
                <a:gd name="adj1" fmla="val 15427"/>
                <a:gd name="adj2" fmla="val 4958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cxnSp>
          <p:nvCxnSpPr>
            <p:cNvPr id="34" name="Straight Connector 33"/>
            <p:cNvCxnSpPr/>
            <p:nvPr/>
          </p:nvCxnSpPr>
          <p:spPr>
            <a:xfrm flipV="1">
              <a:off x="6433266" y="2413100"/>
              <a:ext cx="0" cy="45037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8326690" y="2413100"/>
              <a:ext cx="0" cy="45037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 name="Rounded Rectangle 4"/>
          <p:cNvSpPr/>
          <p:nvPr/>
        </p:nvSpPr>
        <p:spPr>
          <a:xfrm>
            <a:off x="236905" y="3767827"/>
            <a:ext cx="1915287" cy="1656184"/>
          </a:xfrm>
          <a:prstGeom prst="roundRect">
            <a:avLst>
              <a:gd name="adj" fmla="val 6450"/>
            </a:avLst>
          </a:prstGeom>
          <a:solidFill>
            <a:srgbClr val="B3EC40"/>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t"/>
          <a:lstStyle/>
          <a:p>
            <a:r>
              <a:rPr lang="en-ZA" sz="1200" b="1" u="sng" dirty="0" smtClean="0">
                <a:solidFill>
                  <a:prstClr val="black"/>
                </a:solidFill>
              </a:rPr>
              <a:t>Start of Day (</a:t>
            </a:r>
            <a:r>
              <a:rPr lang="en-ZA" sz="1200" b="1" u="sng" dirty="0" err="1" smtClean="0">
                <a:solidFill>
                  <a:prstClr val="black"/>
                </a:solidFill>
              </a:rPr>
              <a:t>SoD</a:t>
            </a:r>
            <a:r>
              <a:rPr lang="en-ZA" sz="1200" b="1" u="sng" dirty="0" smtClean="0">
                <a:solidFill>
                  <a:prstClr val="black"/>
                </a:solidFill>
              </a:rPr>
              <a:t>)</a:t>
            </a:r>
          </a:p>
          <a:p>
            <a:pPr marL="171450" indent="-171450">
              <a:buFont typeface="Arial" panose="020B0604020202020204" pitchFamily="34" charset="0"/>
              <a:buChar char="•"/>
            </a:pPr>
            <a:r>
              <a:rPr lang="en-ZA" sz="1100" dirty="0" smtClean="0">
                <a:solidFill>
                  <a:prstClr val="black"/>
                </a:solidFill>
              </a:rPr>
              <a:t>Data Downloads:</a:t>
            </a:r>
          </a:p>
          <a:p>
            <a:pPr marL="360000" lvl="2" indent="-171450">
              <a:buFont typeface="Arial" panose="020B0604020202020204" pitchFamily="34" charset="0"/>
              <a:buChar char="•"/>
            </a:pPr>
            <a:r>
              <a:rPr lang="en-ZA" sz="1100" dirty="0" smtClean="0">
                <a:solidFill>
                  <a:prstClr val="black"/>
                </a:solidFill>
              </a:rPr>
              <a:t>Member, Client &amp; Account </a:t>
            </a:r>
            <a:r>
              <a:rPr lang="en-ZA" sz="1100" dirty="0">
                <a:solidFill>
                  <a:prstClr val="black"/>
                </a:solidFill>
              </a:rPr>
              <a:t>D</a:t>
            </a:r>
            <a:r>
              <a:rPr lang="en-ZA" sz="1100" dirty="0" smtClean="0">
                <a:solidFill>
                  <a:prstClr val="black"/>
                </a:solidFill>
              </a:rPr>
              <a:t>ata</a:t>
            </a:r>
          </a:p>
          <a:p>
            <a:pPr marL="360000" lvl="2" indent="-171450">
              <a:buFont typeface="Arial" panose="020B0604020202020204" pitchFamily="34" charset="0"/>
              <a:buChar char="•"/>
            </a:pPr>
            <a:r>
              <a:rPr lang="en-ZA" sz="1100" dirty="0" smtClean="0">
                <a:solidFill>
                  <a:prstClr val="black"/>
                </a:solidFill>
              </a:rPr>
              <a:t>Instrument Data</a:t>
            </a:r>
          </a:p>
          <a:p>
            <a:pPr marL="360000" lvl="2" indent="-171450">
              <a:buFont typeface="Arial" panose="020B0604020202020204" pitchFamily="34" charset="0"/>
              <a:buChar char="•"/>
            </a:pPr>
            <a:r>
              <a:rPr lang="en-ZA" sz="1100" dirty="0" smtClean="0">
                <a:solidFill>
                  <a:prstClr val="black"/>
                </a:solidFill>
              </a:rPr>
              <a:t>Risk Data</a:t>
            </a:r>
          </a:p>
          <a:p>
            <a:pPr marL="360000" lvl="2" indent="-171450">
              <a:buFont typeface="Arial" panose="020B0604020202020204" pitchFamily="34" charset="0"/>
              <a:buChar char="•"/>
            </a:pPr>
            <a:r>
              <a:rPr lang="en-ZA" sz="1100" dirty="0" err="1" smtClean="0">
                <a:solidFill>
                  <a:prstClr val="black"/>
                </a:solidFill>
              </a:rPr>
              <a:t>MtM</a:t>
            </a:r>
            <a:r>
              <a:rPr lang="en-ZA" sz="1100" dirty="0" smtClean="0">
                <a:solidFill>
                  <a:prstClr val="black"/>
                </a:solidFill>
              </a:rPr>
              <a:t> Prices (T-1)</a:t>
            </a:r>
          </a:p>
          <a:p>
            <a:pPr marL="360000" lvl="2" indent="-171450">
              <a:buFont typeface="Arial" panose="020B0604020202020204" pitchFamily="34" charset="0"/>
              <a:buChar char="•"/>
            </a:pPr>
            <a:r>
              <a:rPr lang="en-ZA" sz="1100" dirty="0" smtClean="0">
                <a:solidFill>
                  <a:prstClr val="black"/>
                </a:solidFill>
              </a:rPr>
              <a:t>Public </a:t>
            </a:r>
            <a:r>
              <a:rPr lang="en-ZA" sz="1100" dirty="0">
                <a:solidFill>
                  <a:prstClr val="black"/>
                </a:solidFill>
              </a:rPr>
              <a:t>M</a:t>
            </a:r>
            <a:r>
              <a:rPr lang="en-ZA" sz="1100" dirty="0" smtClean="0">
                <a:solidFill>
                  <a:prstClr val="black"/>
                </a:solidFill>
              </a:rPr>
              <a:t>ember &amp;  Branch Codes</a:t>
            </a:r>
          </a:p>
        </p:txBody>
      </p:sp>
      <p:cxnSp>
        <p:nvCxnSpPr>
          <p:cNvPr id="12" name="Straight Arrow Connector 11"/>
          <p:cNvCxnSpPr>
            <a:stCxn id="5" idx="0"/>
            <a:endCxn id="45" idx="1"/>
          </p:cNvCxnSpPr>
          <p:nvPr/>
        </p:nvCxnSpPr>
        <p:spPr>
          <a:xfrm flipH="1" flipV="1">
            <a:off x="811420" y="3479795"/>
            <a:ext cx="383129" cy="288032"/>
          </a:xfrm>
          <a:prstGeom prst="straightConnector1">
            <a:avLst/>
          </a:prstGeom>
          <a:ln w="19050">
            <a:solidFill>
              <a:schemeClr val="tx2"/>
            </a:solidFill>
            <a:tailEnd type="stealth" w="lg" len="lg"/>
          </a:ln>
        </p:spPr>
        <p:style>
          <a:lnRef idx="1">
            <a:schemeClr val="accent2"/>
          </a:lnRef>
          <a:fillRef idx="0">
            <a:schemeClr val="accent2"/>
          </a:fillRef>
          <a:effectRef idx="0">
            <a:schemeClr val="accent2"/>
          </a:effectRef>
          <a:fontRef idx="minor">
            <a:schemeClr val="tx1"/>
          </a:fontRef>
        </p:style>
      </p:cxnSp>
      <p:sp>
        <p:nvSpPr>
          <p:cNvPr id="43" name="Rounded Rectangle 42"/>
          <p:cNvSpPr/>
          <p:nvPr/>
        </p:nvSpPr>
        <p:spPr>
          <a:xfrm>
            <a:off x="2368218" y="3767826"/>
            <a:ext cx="2203784" cy="2099573"/>
          </a:xfrm>
          <a:prstGeom prst="roundRect">
            <a:avLst>
              <a:gd name="adj" fmla="val 6450"/>
            </a:avLst>
          </a:prstGeom>
          <a:solidFill>
            <a:srgbClr val="B3EC40"/>
          </a:solidFill>
          <a:ln w="19050">
            <a:solidFill>
              <a:schemeClr val="tx2"/>
            </a:solidFill>
          </a:ln>
        </p:spPr>
        <p:style>
          <a:lnRef idx="1">
            <a:schemeClr val="accent2"/>
          </a:lnRef>
          <a:fillRef idx="2">
            <a:schemeClr val="accent2"/>
          </a:fillRef>
          <a:effectRef idx="1">
            <a:schemeClr val="accent2"/>
          </a:effectRef>
          <a:fontRef idx="minor">
            <a:schemeClr val="dk1"/>
          </a:fontRef>
        </p:style>
        <p:txBody>
          <a:bodyPr rtlCol="0" anchor="t"/>
          <a:lstStyle/>
          <a:p>
            <a:pPr algn="ctr"/>
            <a:r>
              <a:rPr lang="en-ZA" sz="1200" b="1" u="sng" dirty="0" smtClean="0">
                <a:solidFill>
                  <a:prstClr val="black"/>
                </a:solidFill>
              </a:rPr>
              <a:t>Intra-Day</a:t>
            </a:r>
          </a:p>
          <a:p>
            <a:pPr marL="171450" indent="-171450">
              <a:buFont typeface="Arial" panose="020B0604020202020204" pitchFamily="34" charset="0"/>
              <a:buChar char="•"/>
            </a:pPr>
            <a:r>
              <a:rPr lang="en-ZA" sz="1100" dirty="0" smtClean="0">
                <a:solidFill>
                  <a:prstClr val="black"/>
                </a:solidFill>
              </a:rPr>
              <a:t>Trade, Deal, Position </a:t>
            </a:r>
            <a:r>
              <a:rPr lang="en-ZA" sz="1100" dirty="0">
                <a:solidFill>
                  <a:prstClr val="black"/>
                </a:solidFill>
              </a:rPr>
              <a:t>u</a:t>
            </a:r>
            <a:r>
              <a:rPr lang="en-ZA" sz="1100" dirty="0" smtClean="0">
                <a:solidFill>
                  <a:prstClr val="black"/>
                </a:solidFill>
              </a:rPr>
              <a:t>pdates</a:t>
            </a:r>
            <a:endParaRPr lang="en-ZA" sz="1100" dirty="0">
              <a:solidFill>
                <a:prstClr val="black"/>
              </a:solidFill>
            </a:endParaRPr>
          </a:p>
          <a:p>
            <a:pPr marL="171450" lvl="1" indent="-171450">
              <a:buFont typeface="Arial" panose="020B0604020202020204" pitchFamily="34" charset="0"/>
              <a:buChar char="•"/>
            </a:pPr>
            <a:r>
              <a:rPr lang="en-ZA" sz="1100" dirty="0" smtClean="0">
                <a:solidFill>
                  <a:prstClr val="black"/>
                </a:solidFill>
              </a:rPr>
              <a:t>Deal Management </a:t>
            </a:r>
          </a:p>
          <a:p>
            <a:pPr marL="171450" lvl="1" indent="-171450">
              <a:buFont typeface="Arial" panose="020B0604020202020204" pitchFamily="34" charset="0"/>
              <a:buChar char="•"/>
            </a:pPr>
            <a:r>
              <a:rPr lang="en-ZA" sz="1100" dirty="0" smtClean="0">
                <a:solidFill>
                  <a:prstClr val="black"/>
                </a:solidFill>
              </a:rPr>
              <a:t>Commissions Management</a:t>
            </a:r>
          </a:p>
          <a:p>
            <a:pPr marL="171450" lvl="1" indent="-171450">
              <a:buFont typeface="Arial" panose="020B0604020202020204" pitchFamily="34" charset="0"/>
              <a:buChar char="•"/>
            </a:pPr>
            <a:r>
              <a:rPr lang="en-ZA" sz="1100" dirty="0" smtClean="0">
                <a:solidFill>
                  <a:prstClr val="black"/>
                </a:solidFill>
              </a:rPr>
              <a:t>Collateral Intra-day Process</a:t>
            </a:r>
          </a:p>
          <a:p>
            <a:pPr marL="171450" lvl="1" indent="-171450">
              <a:buFont typeface="Arial" panose="020B0604020202020204" pitchFamily="34" charset="0"/>
              <a:buChar char="•"/>
            </a:pPr>
            <a:r>
              <a:rPr lang="en-ZA" sz="1100" dirty="0" smtClean="0">
                <a:solidFill>
                  <a:prstClr val="black"/>
                </a:solidFill>
              </a:rPr>
              <a:t>Price Updates</a:t>
            </a:r>
          </a:p>
          <a:p>
            <a:pPr marL="171450" lvl="1" indent="-171450">
              <a:buFont typeface="Arial" panose="020B0604020202020204" pitchFamily="34" charset="0"/>
              <a:buChar char="•"/>
            </a:pPr>
            <a:r>
              <a:rPr lang="en-ZA" sz="1100" dirty="0" smtClean="0">
                <a:solidFill>
                  <a:prstClr val="black"/>
                </a:solidFill>
              </a:rPr>
              <a:t>Intraday Risk Monitoring</a:t>
            </a:r>
          </a:p>
          <a:p>
            <a:pPr marL="171450" lvl="1" indent="-171450">
              <a:buFont typeface="Arial" panose="020B0604020202020204" pitchFamily="34" charset="0"/>
              <a:buChar char="•"/>
            </a:pPr>
            <a:r>
              <a:rPr lang="en-ZA" sz="1100" dirty="0" smtClean="0">
                <a:solidFill>
                  <a:prstClr val="black"/>
                </a:solidFill>
              </a:rPr>
              <a:t>Intra Day Reference Data Updates</a:t>
            </a:r>
          </a:p>
          <a:p>
            <a:pPr marL="171450" lvl="1" indent="-171450">
              <a:buFont typeface="Arial" panose="020B0604020202020204" pitchFamily="34" charset="0"/>
              <a:buChar char="•"/>
            </a:pPr>
            <a:r>
              <a:rPr lang="en-ZA" sz="1100" dirty="0" smtClean="0">
                <a:solidFill>
                  <a:prstClr val="black"/>
                </a:solidFill>
              </a:rPr>
              <a:t>Publishing of Rates (JIBAR)</a:t>
            </a:r>
          </a:p>
          <a:p>
            <a:pPr marL="171450" lvl="1" indent="-171450">
              <a:buFont typeface="Arial" panose="020B0604020202020204" pitchFamily="34" charset="0"/>
              <a:buChar char="•"/>
            </a:pPr>
            <a:r>
              <a:rPr lang="en-ZA" sz="1100" dirty="0" smtClean="0">
                <a:solidFill>
                  <a:prstClr val="black"/>
                </a:solidFill>
              </a:rPr>
              <a:t>Early valuations</a:t>
            </a:r>
          </a:p>
          <a:p>
            <a:pPr algn="ctr"/>
            <a:endParaRPr lang="en-ZA" sz="1200" dirty="0">
              <a:solidFill>
                <a:prstClr val="black"/>
              </a:solidFill>
            </a:endParaRPr>
          </a:p>
        </p:txBody>
      </p:sp>
      <p:sp>
        <p:nvSpPr>
          <p:cNvPr id="53" name="Rounded Rectangle 52"/>
          <p:cNvSpPr/>
          <p:nvPr/>
        </p:nvSpPr>
        <p:spPr>
          <a:xfrm>
            <a:off x="4753273" y="3767827"/>
            <a:ext cx="2681534" cy="2480573"/>
          </a:xfrm>
          <a:prstGeom prst="roundRect">
            <a:avLst>
              <a:gd name="adj" fmla="val 6450"/>
            </a:avLst>
          </a:prstGeom>
          <a:solidFill>
            <a:srgbClr val="B3EC40"/>
          </a:solidFill>
          <a:ln w="19050">
            <a:solidFill>
              <a:schemeClr val="tx2"/>
            </a:solidFill>
          </a:ln>
        </p:spPr>
        <p:style>
          <a:lnRef idx="1">
            <a:schemeClr val="accent2"/>
          </a:lnRef>
          <a:fillRef idx="2">
            <a:schemeClr val="accent2"/>
          </a:fillRef>
          <a:effectRef idx="1">
            <a:schemeClr val="accent2"/>
          </a:effectRef>
          <a:fontRef idx="minor">
            <a:schemeClr val="dk1"/>
          </a:fontRef>
        </p:style>
        <p:txBody>
          <a:bodyPr rtlCol="0" anchor="t"/>
          <a:lstStyle/>
          <a:p>
            <a:pPr algn="ctr"/>
            <a:r>
              <a:rPr lang="en-ZA" sz="1200" b="1" u="sng" dirty="0" smtClean="0">
                <a:solidFill>
                  <a:prstClr val="black"/>
                </a:solidFill>
              </a:rPr>
              <a:t>End of Day (EoD)</a:t>
            </a:r>
          </a:p>
          <a:p>
            <a:pPr marL="171450" indent="-171450">
              <a:buFont typeface="Arial" panose="020B0604020202020204" pitchFamily="34" charset="0"/>
              <a:buChar char="•"/>
            </a:pPr>
            <a:r>
              <a:rPr lang="en-ZA" sz="1100" dirty="0" smtClean="0">
                <a:solidFill>
                  <a:prstClr val="black"/>
                </a:solidFill>
              </a:rPr>
              <a:t>Final Deal &amp; Commission </a:t>
            </a:r>
            <a:r>
              <a:rPr lang="en-ZA" sz="1100" dirty="0">
                <a:solidFill>
                  <a:prstClr val="black"/>
                </a:solidFill>
              </a:rPr>
              <a:t>Management </a:t>
            </a:r>
            <a:endParaRPr lang="en-ZA" sz="1100" dirty="0" smtClean="0">
              <a:solidFill>
                <a:prstClr val="black"/>
              </a:solidFill>
            </a:endParaRPr>
          </a:p>
          <a:p>
            <a:pPr marL="171450" indent="-171450">
              <a:buFont typeface="Arial" panose="020B0604020202020204" pitchFamily="34" charset="0"/>
              <a:buChar char="•"/>
            </a:pPr>
            <a:r>
              <a:rPr lang="en-ZA" sz="1100" dirty="0" smtClean="0">
                <a:solidFill>
                  <a:prstClr val="black"/>
                </a:solidFill>
              </a:rPr>
              <a:t>Contract Expiries and Allocations (Futures and Options)</a:t>
            </a:r>
          </a:p>
          <a:p>
            <a:pPr marL="171450" indent="-171450">
              <a:buFont typeface="Arial" panose="020B0604020202020204" pitchFamily="34" charset="0"/>
              <a:buChar char="•"/>
            </a:pPr>
            <a:r>
              <a:rPr lang="en-ZA" sz="1100" dirty="0" smtClean="0">
                <a:solidFill>
                  <a:prstClr val="black"/>
                </a:solidFill>
              </a:rPr>
              <a:t>Margin Calculations</a:t>
            </a:r>
          </a:p>
          <a:p>
            <a:pPr marL="171450" indent="-171450">
              <a:buFont typeface="Arial" panose="020B0604020202020204" pitchFamily="34" charset="0"/>
              <a:buChar char="•"/>
            </a:pPr>
            <a:r>
              <a:rPr lang="en-ZA" sz="1100" dirty="0" smtClean="0">
                <a:solidFill>
                  <a:prstClr val="black"/>
                </a:solidFill>
              </a:rPr>
              <a:t>Clearing Member Balancing</a:t>
            </a:r>
          </a:p>
          <a:p>
            <a:pPr marL="171450" lvl="1" indent="-171450">
              <a:buFont typeface="Arial" panose="020B0604020202020204" pitchFamily="34" charset="0"/>
              <a:buChar char="•"/>
            </a:pPr>
            <a:r>
              <a:rPr lang="en-ZA" sz="1100" dirty="0" smtClean="0">
                <a:solidFill>
                  <a:prstClr val="black"/>
                </a:solidFill>
              </a:rPr>
              <a:t>Collateral calls</a:t>
            </a:r>
          </a:p>
          <a:p>
            <a:pPr marL="171450" lvl="1" indent="-171450">
              <a:buFont typeface="Arial" panose="020B0604020202020204" pitchFamily="34" charset="0"/>
              <a:buChar char="•"/>
            </a:pPr>
            <a:r>
              <a:rPr lang="en-ZA" sz="1100" dirty="0">
                <a:solidFill>
                  <a:prstClr val="black"/>
                </a:solidFill>
              </a:rPr>
              <a:t>Billing</a:t>
            </a:r>
          </a:p>
          <a:p>
            <a:pPr marL="171450" lvl="1" indent="-171450">
              <a:buFont typeface="Arial" panose="020B0604020202020204" pitchFamily="34" charset="0"/>
              <a:buChar char="•"/>
            </a:pPr>
            <a:r>
              <a:rPr lang="en-ZA" sz="1100" dirty="0" smtClean="0">
                <a:solidFill>
                  <a:prstClr val="black"/>
                </a:solidFill>
              </a:rPr>
              <a:t>Generation of Payment </a:t>
            </a:r>
            <a:r>
              <a:rPr lang="en-ZA" sz="1100" dirty="0">
                <a:solidFill>
                  <a:prstClr val="black"/>
                </a:solidFill>
              </a:rPr>
              <a:t>Instructions </a:t>
            </a:r>
          </a:p>
          <a:p>
            <a:pPr marL="171450" lvl="1" indent="-171450">
              <a:buFont typeface="Arial" panose="020B0604020202020204" pitchFamily="34" charset="0"/>
              <a:buChar char="•"/>
            </a:pPr>
            <a:endParaRPr lang="en-ZA" sz="1100" dirty="0" smtClean="0">
              <a:solidFill>
                <a:prstClr val="black"/>
              </a:solidFill>
            </a:endParaRPr>
          </a:p>
          <a:p>
            <a:pPr marL="0" lvl="1"/>
            <a:r>
              <a:rPr lang="en-ZA" sz="1100" u="sng" dirty="0" smtClean="0">
                <a:solidFill>
                  <a:prstClr val="black"/>
                </a:solidFill>
              </a:rPr>
              <a:t>Ad-Hoc</a:t>
            </a:r>
          </a:p>
          <a:p>
            <a:pPr marL="171450" lvl="1" indent="-171450">
              <a:buFont typeface="Arial" panose="020B0604020202020204" pitchFamily="34" charset="0"/>
              <a:buChar char="•"/>
            </a:pPr>
            <a:r>
              <a:rPr lang="en-ZA" sz="1100" dirty="0" smtClean="0">
                <a:solidFill>
                  <a:prstClr val="black"/>
                </a:solidFill>
              </a:rPr>
              <a:t>Default Management</a:t>
            </a:r>
          </a:p>
          <a:p>
            <a:pPr marL="171450" lvl="1" indent="-171450">
              <a:buFont typeface="Arial" panose="020B0604020202020204" pitchFamily="34" charset="0"/>
              <a:buChar char="•"/>
            </a:pPr>
            <a:r>
              <a:rPr lang="en-ZA" sz="1100" dirty="0" smtClean="0">
                <a:solidFill>
                  <a:prstClr val="black"/>
                </a:solidFill>
              </a:rPr>
              <a:t>Transfers</a:t>
            </a:r>
          </a:p>
          <a:p>
            <a:pPr marL="171450" lvl="1" indent="-171450">
              <a:buFont typeface="Arial" panose="020B0604020202020204" pitchFamily="34" charset="0"/>
              <a:buChar char="•"/>
            </a:pPr>
            <a:r>
              <a:rPr lang="en-ZA" sz="1100" dirty="0" smtClean="0">
                <a:solidFill>
                  <a:prstClr val="black"/>
                </a:solidFill>
              </a:rPr>
              <a:t>Corporate Actions</a:t>
            </a:r>
          </a:p>
          <a:p>
            <a:pPr algn="ctr"/>
            <a:endParaRPr lang="en-ZA" sz="1200" dirty="0">
              <a:solidFill>
                <a:prstClr val="black"/>
              </a:solidFill>
            </a:endParaRPr>
          </a:p>
        </p:txBody>
      </p:sp>
      <p:sp>
        <p:nvSpPr>
          <p:cNvPr id="54" name="Right Brace 53"/>
          <p:cNvSpPr/>
          <p:nvPr/>
        </p:nvSpPr>
        <p:spPr>
          <a:xfrm rot="5400000">
            <a:off x="2786657" y="1585189"/>
            <a:ext cx="252028" cy="3681201"/>
          </a:xfrm>
          <a:prstGeom prst="rightBrace">
            <a:avLst>
              <a:gd name="adj1" fmla="val 40583"/>
              <a:gd name="adj2" fmla="val 50000"/>
            </a:avLst>
          </a:prstGeom>
          <a:ln w="19050">
            <a:solidFill>
              <a:schemeClr val="tx2"/>
            </a:solidFill>
            <a:tailEnd type="none" w="lg" len="lg"/>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ZA">
              <a:solidFill>
                <a:prstClr val="black"/>
              </a:solidFill>
            </a:endParaRPr>
          </a:p>
        </p:txBody>
      </p:sp>
      <p:cxnSp>
        <p:nvCxnSpPr>
          <p:cNvPr id="55" name="Straight Arrow Connector 54"/>
          <p:cNvCxnSpPr>
            <a:stCxn id="43" idx="0"/>
            <a:endCxn id="54" idx="1"/>
          </p:cNvCxnSpPr>
          <p:nvPr/>
        </p:nvCxnSpPr>
        <p:spPr>
          <a:xfrm flipH="1" flipV="1">
            <a:off x="2912671" y="3551804"/>
            <a:ext cx="557439" cy="216022"/>
          </a:xfrm>
          <a:prstGeom prst="straightConnector1">
            <a:avLst/>
          </a:prstGeom>
          <a:ln w="19050">
            <a:solidFill>
              <a:schemeClr val="tx2"/>
            </a:solidFill>
            <a:tailEnd type="stealth" w="lg" len="lg"/>
          </a:ln>
        </p:spPr>
        <p:style>
          <a:lnRef idx="1">
            <a:schemeClr val="accent2"/>
          </a:lnRef>
          <a:fillRef idx="0">
            <a:schemeClr val="accent2"/>
          </a:fillRef>
          <a:effectRef idx="0">
            <a:schemeClr val="accent2"/>
          </a:effectRef>
          <a:fontRef idx="minor">
            <a:schemeClr val="tx1"/>
          </a:fontRef>
        </p:style>
      </p:cxnSp>
      <p:sp>
        <p:nvSpPr>
          <p:cNvPr id="58" name="Right Brace 57"/>
          <p:cNvSpPr/>
          <p:nvPr/>
        </p:nvSpPr>
        <p:spPr>
          <a:xfrm rot="5400000">
            <a:off x="5387899" y="2727049"/>
            <a:ext cx="252027" cy="1413461"/>
          </a:xfrm>
          <a:prstGeom prst="rightBrace">
            <a:avLst>
              <a:gd name="adj1" fmla="val 40583"/>
              <a:gd name="adj2" fmla="val 50000"/>
            </a:avLst>
          </a:prstGeom>
          <a:ln w="19050">
            <a:solidFill>
              <a:schemeClr val="tx2"/>
            </a:solidFill>
            <a:tailEnd type="none" w="lg" len="lg"/>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ZA">
              <a:solidFill>
                <a:prstClr val="black"/>
              </a:solidFill>
            </a:endParaRPr>
          </a:p>
        </p:txBody>
      </p:sp>
      <p:cxnSp>
        <p:nvCxnSpPr>
          <p:cNvPr id="60" name="Straight Arrow Connector 59"/>
          <p:cNvCxnSpPr>
            <a:stCxn id="53" idx="0"/>
            <a:endCxn id="58" idx="1"/>
          </p:cNvCxnSpPr>
          <p:nvPr/>
        </p:nvCxnSpPr>
        <p:spPr>
          <a:xfrm flipH="1" flipV="1">
            <a:off x="5513912" y="3559793"/>
            <a:ext cx="580128" cy="208034"/>
          </a:xfrm>
          <a:prstGeom prst="straightConnector1">
            <a:avLst/>
          </a:prstGeom>
          <a:ln w="19050">
            <a:solidFill>
              <a:schemeClr val="tx2"/>
            </a:solidFill>
            <a:tailEnd type="stealth" w="lg" len="lg"/>
          </a:ln>
        </p:spPr>
        <p:style>
          <a:lnRef idx="1">
            <a:schemeClr val="accent2"/>
          </a:lnRef>
          <a:fillRef idx="0">
            <a:schemeClr val="accent2"/>
          </a:fillRef>
          <a:effectRef idx="0">
            <a:schemeClr val="accent2"/>
          </a:effectRef>
          <a:fontRef idx="minor">
            <a:schemeClr val="tx1"/>
          </a:fontRef>
        </p:style>
      </p:cxnSp>
      <p:sp>
        <p:nvSpPr>
          <p:cNvPr id="74" name="Rounded Rectangle 73"/>
          <p:cNvSpPr/>
          <p:nvPr/>
        </p:nvSpPr>
        <p:spPr>
          <a:xfrm>
            <a:off x="7598795" y="3767827"/>
            <a:ext cx="1392805" cy="720080"/>
          </a:xfrm>
          <a:prstGeom prst="roundRect">
            <a:avLst>
              <a:gd name="adj" fmla="val 6450"/>
            </a:avLst>
          </a:prstGeom>
          <a:solidFill>
            <a:srgbClr val="B3EC40"/>
          </a:solidFill>
          <a:ln w="19050">
            <a:solidFill>
              <a:schemeClr val="tx2"/>
            </a:solidFill>
          </a:ln>
        </p:spPr>
        <p:style>
          <a:lnRef idx="1">
            <a:schemeClr val="accent2"/>
          </a:lnRef>
          <a:fillRef idx="2">
            <a:schemeClr val="accent2"/>
          </a:fillRef>
          <a:effectRef idx="1">
            <a:schemeClr val="accent2"/>
          </a:effectRef>
          <a:fontRef idx="minor">
            <a:schemeClr val="dk1"/>
          </a:fontRef>
        </p:style>
        <p:txBody>
          <a:bodyPr rtlCol="0" anchor="t"/>
          <a:lstStyle/>
          <a:p>
            <a:pPr algn="ctr"/>
            <a:r>
              <a:rPr lang="en-ZA" sz="1200" b="1" u="sng" dirty="0" smtClean="0">
                <a:solidFill>
                  <a:prstClr val="black"/>
                </a:solidFill>
              </a:rPr>
              <a:t>Next Day</a:t>
            </a:r>
          </a:p>
          <a:p>
            <a:pPr marL="171450" indent="-171450">
              <a:buFont typeface="Arial" panose="020B0604020202020204" pitchFamily="34" charset="0"/>
              <a:buChar char="•"/>
            </a:pPr>
            <a:r>
              <a:rPr lang="en-ZA" sz="1100" dirty="0" smtClean="0">
                <a:solidFill>
                  <a:prstClr val="black"/>
                </a:solidFill>
              </a:rPr>
              <a:t>SWIFT Payment Processing</a:t>
            </a:r>
          </a:p>
          <a:p>
            <a:pPr algn="ctr"/>
            <a:endParaRPr lang="en-ZA" sz="1200" dirty="0">
              <a:solidFill>
                <a:prstClr val="black"/>
              </a:solidFill>
            </a:endParaRPr>
          </a:p>
        </p:txBody>
      </p:sp>
      <p:sp>
        <p:nvSpPr>
          <p:cNvPr id="76" name="Right Brace 75"/>
          <p:cNvSpPr/>
          <p:nvPr/>
        </p:nvSpPr>
        <p:spPr>
          <a:xfrm rot="5400000">
            <a:off x="7301248" y="2536070"/>
            <a:ext cx="252027" cy="1855783"/>
          </a:xfrm>
          <a:prstGeom prst="rightBrace">
            <a:avLst>
              <a:gd name="adj1" fmla="val 40583"/>
              <a:gd name="adj2" fmla="val 50000"/>
            </a:avLst>
          </a:prstGeom>
          <a:ln w="19050">
            <a:solidFill>
              <a:schemeClr val="tx2"/>
            </a:solidFill>
            <a:tailEnd type="none" w="lg" len="lg"/>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ZA">
              <a:solidFill>
                <a:prstClr val="black"/>
              </a:solidFill>
            </a:endParaRPr>
          </a:p>
        </p:txBody>
      </p:sp>
      <p:cxnSp>
        <p:nvCxnSpPr>
          <p:cNvPr id="77" name="Straight Arrow Connector 76"/>
          <p:cNvCxnSpPr>
            <a:stCxn id="74" idx="0"/>
            <a:endCxn id="76" idx="1"/>
          </p:cNvCxnSpPr>
          <p:nvPr/>
        </p:nvCxnSpPr>
        <p:spPr>
          <a:xfrm flipH="1" flipV="1">
            <a:off x="7427261" y="3589975"/>
            <a:ext cx="867937" cy="177852"/>
          </a:xfrm>
          <a:prstGeom prst="straightConnector1">
            <a:avLst/>
          </a:prstGeom>
          <a:ln w="19050">
            <a:solidFill>
              <a:schemeClr val="tx2"/>
            </a:solidFill>
            <a:tailEnd type="stealth" w="lg" len="lg"/>
          </a:ln>
        </p:spPr>
        <p:style>
          <a:lnRef idx="1">
            <a:schemeClr val="accent2"/>
          </a:lnRef>
          <a:fillRef idx="0">
            <a:schemeClr val="accent2"/>
          </a:fillRef>
          <a:effectRef idx="0">
            <a:schemeClr val="accent2"/>
          </a:effectRef>
          <a:fontRef idx="minor">
            <a:schemeClr val="tx1"/>
          </a:fontRef>
        </p:style>
      </p:cxnSp>
      <p:sp>
        <p:nvSpPr>
          <p:cNvPr id="41" name="Right Brace 40"/>
          <p:cNvSpPr/>
          <p:nvPr/>
        </p:nvSpPr>
        <p:spPr>
          <a:xfrm rot="16200000">
            <a:off x="697744" y="1521290"/>
            <a:ext cx="244600" cy="504055"/>
          </a:xfrm>
          <a:prstGeom prst="rightBrace">
            <a:avLst>
              <a:gd name="adj1" fmla="val 15427"/>
              <a:gd name="adj2" fmla="val 54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44" name="TextBox 43"/>
          <p:cNvSpPr txBox="1"/>
          <p:nvPr/>
        </p:nvSpPr>
        <p:spPr>
          <a:xfrm>
            <a:off x="517551" y="1218352"/>
            <a:ext cx="626529" cy="461665"/>
          </a:xfrm>
          <a:prstGeom prst="rect">
            <a:avLst/>
          </a:prstGeom>
          <a:noFill/>
        </p:spPr>
        <p:txBody>
          <a:bodyPr wrap="square" rtlCol="0">
            <a:spAutoFit/>
          </a:bodyPr>
          <a:lstStyle/>
          <a:p>
            <a:pPr algn="ctr"/>
            <a:r>
              <a:rPr lang="en-ZA" sz="1200" dirty="0" smtClean="0">
                <a:solidFill>
                  <a:prstClr val="black"/>
                </a:solidFill>
              </a:rPr>
              <a:t>Start of Day</a:t>
            </a:r>
            <a:endParaRPr lang="en-US" sz="1200" dirty="0">
              <a:solidFill>
                <a:prstClr val="black"/>
              </a:solidFill>
            </a:endParaRPr>
          </a:p>
        </p:txBody>
      </p:sp>
      <p:sp>
        <p:nvSpPr>
          <p:cNvPr id="45" name="Right Brace 44"/>
          <p:cNvSpPr/>
          <p:nvPr/>
        </p:nvSpPr>
        <p:spPr>
          <a:xfrm rot="5400000">
            <a:off x="730037" y="3177953"/>
            <a:ext cx="180018" cy="423666"/>
          </a:xfrm>
          <a:prstGeom prst="rightBrace">
            <a:avLst>
              <a:gd name="adj1" fmla="val 40583"/>
              <a:gd name="adj2" fmla="val 52036"/>
            </a:avLst>
          </a:prstGeom>
          <a:ln w="19050">
            <a:solidFill>
              <a:schemeClr val="tx2"/>
            </a:solidFill>
            <a:tailEnd type="none" w="lg" len="lg"/>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ZA">
              <a:solidFill>
                <a:prstClr val="black"/>
              </a:solidFill>
            </a:endParaRPr>
          </a:p>
        </p:txBody>
      </p:sp>
      <p:sp>
        <p:nvSpPr>
          <p:cNvPr id="46" name="Title 1"/>
          <p:cNvSpPr>
            <a:spLocks noGrp="1"/>
          </p:cNvSpPr>
          <p:nvPr>
            <p:ph type="title"/>
          </p:nvPr>
        </p:nvSpPr>
        <p:spPr>
          <a:xfrm>
            <a:off x="406078" y="152400"/>
            <a:ext cx="7000633" cy="609600"/>
          </a:xfrm>
        </p:spPr>
        <p:txBody>
          <a:bodyPr>
            <a:normAutofit fontScale="90000"/>
          </a:bodyPr>
          <a:lstStyle/>
          <a:p>
            <a:r>
              <a:rPr lang="en-ZA" sz="2800" dirty="0"/>
              <a:t>Daily t</a:t>
            </a:r>
            <a:r>
              <a:rPr lang="en-ZA" sz="2800" dirty="0" smtClean="0"/>
              <a:t>rading and post-trade lifecycles</a:t>
            </a:r>
            <a:r>
              <a:rPr lang="en-ZA" sz="2800" dirty="0"/>
              <a:t/>
            </a:r>
            <a:br>
              <a:rPr lang="en-ZA" sz="2800" dirty="0"/>
            </a:br>
            <a:r>
              <a:rPr lang="en-ZA" sz="2600" b="0" dirty="0"/>
              <a:t>Timeline of a </a:t>
            </a:r>
            <a:r>
              <a:rPr lang="en-ZA" sz="2600" b="0" dirty="0" smtClean="0"/>
              <a:t>typical day – Post-trade</a:t>
            </a:r>
            <a:endParaRPr lang="en-ZA" sz="2600" b="0" dirty="0"/>
          </a:p>
        </p:txBody>
      </p:sp>
    </p:spTree>
    <p:extLst>
      <p:ext uri="{BB962C8B-B14F-4D97-AF65-F5344CB8AC3E}">
        <p14:creationId xmlns:p14="http://schemas.microsoft.com/office/powerpoint/2010/main" val="2143308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351901732"/>
              </p:ext>
            </p:extLst>
          </p:nvPr>
        </p:nvGraphicFramePr>
        <p:xfrm>
          <a:off x="228599" y="1447800"/>
          <a:ext cx="4267201" cy="5276790"/>
        </p:xfrm>
        <a:graphic>
          <a:graphicData uri="http://schemas.openxmlformats.org/drawingml/2006/table">
            <a:tbl>
              <a:tblPr firstRow="1" firstCol="1" bandRow="1"/>
              <a:tblGrid>
                <a:gridCol w="533399"/>
                <a:gridCol w="1555378"/>
                <a:gridCol w="480971"/>
                <a:gridCol w="1697453"/>
              </a:tblGrid>
              <a:tr h="316290">
                <a:tc>
                  <a:txBody>
                    <a:bodyPr/>
                    <a:lstStyle/>
                    <a:p>
                      <a:pPr algn="ctr">
                        <a:spcAft>
                          <a:spcPts val="0"/>
                        </a:spcAft>
                      </a:pPr>
                      <a:r>
                        <a:rPr lang="en-GB" sz="1100" b="1" dirty="0">
                          <a:solidFill>
                            <a:srgbClr val="000000"/>
                          </a:solidFill>
                          <a:effectLst/>
                          <a:latin typeface="Calibri"/>
                          <a:ea typeface="Times New Roman"/>
                          <a:cs typeface="Times New Roman"/>
                        </a:rPr>
                        <a:t>Time</a:t>
                      </a:r>
                      <a:endParaRPr lang="en-ZA" sz="1100" dirty="0">
                        <a:effectLst/>
                        <a:latin typeface="Calibri"/>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bg1">
                        <a:lumMod val="65000"/>
                      </a:schemeClr>
                    </a:solidFill>
                  </a:tcPr>
                </a:tc>
                <a:tc>
                  <a:txBody>
                    <a:bodyPr/>
                    <a:lstStyle/>
                    <a:p>
                      <a:pPr algn="ctr">
                        <a:spcAft>
                          <a:spcPts val="0"/>
                        </a:spcAft>
                      </a:pPr>
                      <a:r>
                        <a:rPr lang="en-GB" sz="1100" b="1" dirty="0">
                          <a:solidFill>
                            <a:srgbClr val="000000"/>
                          </a:solidFill>
                          <a:effectLst/>
                          <a:latin typeface="Calibri"/>
                          <a:ea typeface="Times New Roman"/>
                          <a:cs typeface="Times New Roman"/>
                        </a:rPr>
                        <a:t>Description</a:t>
                      </a:r>
                      <a:endParaRPr lang="en-ZA" sz="1100" dirty="0">
                        <a:effectLst/>
                        <a:latin typeface="Calibri"/>
                        <a:ea typeface="Times New Roman"/>
                        <a:cs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bg1">
                        <a:lumMod val="65000"/>
                      </a:schemeClr>
                    </a:solidFill>
                  </a:tcPr>
                </a:tc>
                <a:tc gridSpan="2">
                  <a:txBody>
                    <a:bodyPr/>
                    <a:lstStyle/>
                    <a:p>
                      <a:pPr algn="ctr">
                        <a:spcAft>
                          <a:spcPts val="0"/>
                        </a:spcAft>
                      </a:pPr>
                      <a:r>
                        <a:rPr lang="en-GB" sz="1100" b="1" dirty="0">
                          <a:solidFill>
                            <a:srgbClr val="000000"/>
                          </a:solidFill>
                          <a:effectLst/>
                          <a:latin typeface="Calibri"/>
                          <a:ea typeface="Times New Roman"/>
                          <a:cs typeface="Times New Roman"/>
                        </a:rPr>
                        <a:t>Functionality </a:t>
                      </a:r>
                      <a:endParaRPr lang="en-GB" sz="1100" b="1" dirty="0" smtClean="0">
                        <a:solidFill>
                          <a:srgbClr val="000000"/>
                        </a:solidFill>
                        <a:effectLst/>
                        <a:latin typeface="Calibri"/>
                        <a:ea typeface="Times New Roman"/>
                        <a:cs typeface="Times New Roman"/>
                      </a:endParaRPr>
                    </a:p>
                    <a:p>
                      <a:pPr algn="ctr">
                        <a:spcAft>
                          <a:spcPts val="0"/>
                        </a:spcAft>
                      </a:pPr>
                      <a:r>
                        <a:rPr lang="en-GB" sz="1100" b="1" dirty="0" smtClean="0">
                          <a:solidFill>
                            <a:srgbClr val="000000"/>
                          </a:solidFill>
                          <a:effectLst/>
                          <a:latin typeface="Calibri"/>
                          <a:ea typeface="Times New Roman"/>
                          <a:cs typeface="Times New Roman"/>
                        </a:rPr>
                        <a:t>Available</a:t>
                      </a:r>
                      <a:endParaRPr lang="en-ZA" sz="1100" dirty="0">
                        <a:effectLst/>
                        <a:latin typeface="Calibri"/>
                        <a:ea typeface="Times New Roman"/>
                        <a:cs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bg1">
                        <a:lumMod val="65000"/>
                      </a:schemeClr>
                    </a:solidFill>
                  </a:tcPr>
                </a:tc>
                <a:tc hMerge="1">
                  <a:txBody>
                    <a:bodyPr/>
                    <a:lstStyle/>
                    <a:p>
                      <a:pPr algn="l">
                        <a:spcAft>
                          <a:spcPts val="0"/>
                        </a:spcAft>
                      </a:pPr>
                      <a:endParaRPr lang="en-ZA" sz="1100">
                        <a:effectLst/>
                        <a:latin typeface="Calibri"/>
                        <a:ea typeface="Times New Roman"/>
                        <a:cs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r>
              <a:tr h="274852">
                <a:tc>
                  <a:txBody>
                    <a:bodyPr/>
                    <a:lstStyle/>
                    <a:p>
                      <a:pPr algn="r">
                        <a:spcAft>
                          <a:spcPts val="0"/>
                        </a:spcAft>
                      </a:pPr>
                      <a:r>
                        <a:rPr lang="en-GB" sz="1100" b="1" dirty="0">
                          <a:solidFill>
                            <a:srgbClr val="000000"/>
                          </a:solidFill>
                          <a:effectLst/>
                          <a:latin typeface="Calibri"/>
                          <a:ea typeface="Times New Roman"/>
                          <a:cs typeface="Times New Roman"/>
                        </a:rPr>
                        <a:t>05:00</a:t>
                      </a:r>
                      <a:endParaRPr lang="en-ZA" sz="1100" dirty="0">
                        <a:effectLst/>
                        <a:latin typeface="Calibri"/>
                        <a:ea typeface="Times New Roman"/>
                        <a:cs typeface="Times New Roman"/>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c>
                  <a:txBody>
                    <a:bodyPr/>
                    <a:lstStyle/>
                    <a:p>
                      <a:pPr algn="l">
                        <a:spcAft>
                          <a:spcPts val="0"/>
                        </a:spcAft>
                      </a:pPr>
                      <a:r>
                        <a:rPr lang="en-GB" sz="1100" dirty="0">
                          <a:solidFill>
                            <a:srgbClr val="000000"/>
                          </a:solidFill>
                          <a:effectLst/>
                          <a:latin typeface="Calibri"/>
                          <a:ea typeface="Times New Roman"/>
                          <a:cs typeface="Times New Roman"/>
                        </a:rPr>
                        <a:t>System is started</a:t>
                      </a:r>
                      <a:endParaRPr lang="en-ZA" sz="1100" dirty="0">
                        <a:effectLst/>
                        <a:latin typeface="Calibri"/>
                        <a:ea typeface="Times New Roman"/>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c gridSpan="2">
                  <a:txBody>
                    <a:bodyPr/>
                    <a:lstStyle/>
                    <a:p>
                      <a:endParaRPr lang="en-ZA" dirty="0"/>
                    </a:p>
                  </a:txBody>
                  <a:tcPr marL="68580" marR="68580"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c hMerge="1">
                  <a:txBody>
                    <a:bodyPr/>
                    <a:lstStyle/>
                    <a:p>
                      <a:endParaRPr lang="en-ZA" sz="1000">
                        <a:effectLst/>
                        <a:latin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810938">
                <a:tc>
                  <a:txBody>
                    <a:bodyPr/>
                    <a:lstStyle/>
                    <a:p>
                      <a:pPr algn="r">
                        <a:spcAft>
                          <a:spcPts val="0"/>
                        </a:spcAft>
                      </a:pPr>
                      <a:r>
                        <a:rPr lang="en-GB" sz="1100" b="1">
                          <a:solidFill>
                            <a:srgbClr val="000000"/>
                          </a:solidFill>
                          <a:effectLst/>
                          <a:latin typeface="Calibri"/>
                          <a:ea typeface="Times New Roman"/>
                          <a:cs typeface="Times New Roman"/>
                        </a:rPr>
                        <a:t>05:00</a:t>
                      </a:r>
                      <a:endParaRPr lang="en-ZA" sz="1100">
                        <a:effectLst/>
                        <a:latin typeface="Calibri"/>
                        <a:ea typeface="Times New Roman"/>
                        <a:cs typeface="Times New Roman"/>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dirty="0" smtClean="0">
                          <a:solidFill>
                            <a:srgbClr val="000000"/>
                          </a:solidFill>
                          <a:effectLst/>
                          <a:latin typeface="+mn-lt"/>
                          <a:ea typeface="Times New Roman"/>
                          <a:cs typeface="Times New Roman"/>
                        </a:rPr>
                        <a:t>Business date is set</a:t>
                      </a:r>
                      <a:endParaRPr lang="en-ZA" sz="1100" dirty="0" smtClean="0">
                        <a:effectLst/>
                        <a:latin typeface="+mn-lt"/>
                        <a:ea typeface="Times New Roman"/>
                        <a:cs typeface="Times New Roman"/>
                      </a:endParaRPr>
                    </a:p>
                    <a:p>
                      <a:pPr algn="l">
                        <a:spcAft>
                          <a:spcPts val="0"/>
                        </a:spcAft>
                      </a:pPr>
                      <a:r>
                        <a:rPr lang="en-GB" sz="1100" dirty="0" smtClean="0">
                          <a:solidFill>
                            <a:srgbClr val="000000"/>
                          </a:solidFill>
                          <a:effectLst/>
                          <a:latin typeface="Calibri"/>
                          <a:ea typeface="Times New Roman"/>
                          <a:cs typeface="Times New Roman"/>
                        </a:rPr>
                        <a:t>Reference </a:t>
                      </a:r>
                      <a:r>
                        <a:rPr lang="en-GB" sz="1100" dirty="0">
                          <a:solidFill>
                            <a:srgbClr val="000000"/>
                          </a:solidFill>
                          <a:effectLst/>
                          <a:latin typeface="Calibri"/>
                          <a:ea typeface="Times New Roman"/>
                          <a:cs typeface="Times New Roman"/>
                        </a:rPr>
                        <a:t>data and transactional data available for download</a:t>
                      </a:r>
                      <a:endParaRPr lang="en-ZA" sz="1100" dirty="0">
                        <a:effectLst/>
                        <a:latin typeface="Calibri"/>
                        <a:ea typeface="Times New Roman"/>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gridSpan="2">
                  <a:txBody>
                    <a:bodyPr/>
                    <a:lstStyle/>
                    <a:p>
                      <a:pPr algn="l">
                        <a:spcAft>
                          <a:spcPts val="0"/>
                        </a:spcAft>
                      </a:pPr>
                      <a:r>
                        <a:rPr lang="en-GB" sz="1100" dirty="0">
                          <a:solidFill>
                            <a:srgbClr val="000000"/>
                          </a:solidFill>
                          <a:effectLst/>
                          <a:latin typeface="Calibri"/>
                          <a:ea typeface="Times New Roman"/>
                          <a:cs typeface="Times New Roman"/>
                        </a:rPr>
                        <a:t>Client loading</a:t>
                      </a:r>
                      <a:endParaRPr lang="en-ZA" sz="1100" dirty="0">
                        <a:effectLst/>
                        <a:latin typeface="Calibri"/>
                        <a:ea typeface="Times New Roman"/>
                        <a:cs typeface="Times New Roman"/>
                      </a:endParaRPr>
                    </a:p>
                  </a:txBody>
                  <a:tcPr marL="68580" marR="68580"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hMerge="1">
                  <a:txBody>
                    <a:bodyPr/>
                    <a:lstStyle/>
                    <a:p>
                      <a:pPr algn="l">
                        <a:spcAft>
                          <a:spcPts val="0"/>
                        </a:spcAft>
                      </a:pPr>
                      <a:endParaRPr lang="en-ZA" sz="1100">
                        <a:effectLst/>
                        <a:latin typeface="Calibri"/>
                        <a:ea typeface="Times New Roman"/>
                        <a:cs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1676400">
                <a:tc>
                  <a:txBody>
                    <a:bodyPr/>
                    <a:lstStyle/>
                    <a:p>
                      <a:pPr algn="r">
                        <a:spcAft>
                          <a:spcPts val="0"/>
                        </a:spcAft>
                      </a:pPr>
                      <a:r>
                        <a:rPr lang="en-GB" sz="1100" b="1" dirty="0">
                          <a:solidFill>
                            <a:srgbClr val="000000"/>
                          </a:solidFill>
                          <a:effectLst/>
                          <a:latin typeface="Calibri"/>
                          <a:ea typeface="Times New Roman"/>
                          <a:cs typeface="Times New Roman"/>
                        </a:rPr>
                        <a:t>08:00</a:t>
                      </a:r>
                      <a:endParaRPr lang="en-ZA" sz="1100" dirty="0">
                        <a:effectLst/>
                        <a:latin typeface="Calibri"/>
                        <a:ea typeface="Times New Roman"/>
                        <a:cs typeface="Times New Roman"/>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c gridSpan="2">
                  <a:txBody>
                    <a:bodyPr/>
                    <a:lstStyle/>
                    <a:p>
                      <a:pPr algn="l">
                        <a:spcAft>
                          <a:spcPts val="0"/>
                        </a:spcAft>
                      </a:pPr>
                      <a:r>
                        <a:rPr lang="en-GB" sz="1100" dirty="0">
                          <a:solidFill>
                            <a:srgbClr val="000000"/>
                          </a:solidFill>
                          <a:effectLst/>
                          <a:latin typeface="Calibri"/>
                          <a:ea typeface="Times New Roman"/>
                          <a:cs typeface="Times New Roman"/>
                        </a:rPr>
                        <a:t>RTC starts receiving trades from the trading system</a:t>
                      </a:r>
                      <a:endParaRPr lang="en-ZA" sz="1100" dirty="0">
                        <a:effectLst/>
                        <a:latin typeface="Calibri"/>
                        <a:ea typeface="Times New Roman"/>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c hMerge="1">
                  <a:txBody>
                    <a:bodyPr/>
                    <a:lstStyle/>
                    <a:p>
                      <a:endParaRPr lang="en-ZA"/>
                    </a:p>
                  </a:txBody>
                  <a:tcPr/>
                </a:tc>
                <a:tc>
                  <a:txBody>
                    <a:bodyPr/>
                    <a:lstStyle/>
                    <a:p>
                      <a:pPr marL="171450" indent="-171450" algn="l">
                        <a:spcAft>
                          <a:spcPts val="0"/>
                        </a:spcAft>
                        <a:buFont typeface="Arial" panose="020B0604020202020204" pitchFamily="34" charset="0"/>
                        <a:buChar char="•"/>
                      </a:pPr>
                      <a:r>
                        <a:rPr lang="en-GB" sz="1100" dirty="0">
                          <a:solidFill>
                            <a:srgbClr val="000000"/>
                          </a:solidFill>
                          <a:effectLst/>
                          <a:latin typeface="Calibri"/>
                          <a:ea typeface="Times New Roman"/>
                          <a:cs typeface="Times New Roman"/>
                        </a:rPr>
                        <a:t>Trade </a:t>
                      </a:r>
                      <a:r>
                        <a:rPr lang="en-GB" sz="1100" dirty="0" smtClean="0">
                          <a:solidFill>
                            <a:srgbClr val="000000"/>
                          </a:solidFill>
                          <a:effectLst/>
                          <a:latin typeface="Calibri"/>
                          <a:ea typeface="Times New Roman"/>
                          <a:cs typeface="Times New Roman"/>
                        </a:rPr>
                        <a:t>management</a:t>
                      </a:r>
                    </a:p>
                    <a:p>
                      <a:pPr marL="171450" indent="-171450" algn="l">
                        <a:spcAft>
                          <a:spcPts val="0"/>
                        </a:spcAft>
                        <a:buFont typeface="Arial" panose="020B0604020202020204" pitchFamily="34" charset="0"/>
                        <a:buChar char="•"/>
                      </a:pPr>
                      <a:r>
                        <a:rPr lang="en-GB" sz="1100" dirty="0" smtClean="0">
                          <a:solidFill>
                            <a:srgbClr val="000000"/>
                          </a:solidFill>
                          <a:effectLst/>
                          <a:latin typeface="Calibri"/>
                          <a:ea typeface="Times New Roman"/>
                          <a:cs typeface="Times New Roman"/>
                        </a:rPr>
                        <a:t>Commission management</a:t>
                      </a:r>
                    </a:p>
                    <a:p>
                      <a:pPr marL="171450" indent="-171450" algn="l">
                        <a:spcAft>
                          <a:spcPts val="0"/>
                        </a:spcAft>
                        <a:buFont typeface="Arial" panose="020B0604020202020204" pitchFamily="34" charset="0"/>
                        <a:buChar char="•"/>
                      </a:pPr>
                      <a:r>
                        <a:rPr lang="en-GB" sz="1100" dirty="0" smtClean="0">
                          <a:solidFill>
                            <a:srgbClr val="000000"/>
                          </a:solidFill>
                          <a:effectLst/>
                          <a:latin typeface="Calibri"/>
                          <a:ea typeface="Times New Roman"/>
                          <a:cs typeface="Times New Roman"/>
                        </a:rPr>
                        <a:t>Client loading</a:t>
                      </a:r>
                    </a:p>
                    <a:p>
                      <a:pPr marL="171450" indent="-171450" algn="l">
                        <a:spcAft>
                          <a:spcPts val="0"/>
                        </a:spcAft>
                        <a:buFont typeface="Arial" panose="020B0604020202020204" pitchFamily="34" charset="0"/>
                        <a:buChar char="•"/>
                      </a:pPr>
                      <a:r>
                        <a:rPr lang="en-GB" sz="1100" dirty="0" smtClean="0">
                          <a:solidFill>
                            <a:srgbClr val="000000"/>
                          </a:solidFill>
                          <a:effectLst/>
                          <a:latin typeface="Calibri"/>
                          <a:ea typeface="Times New Roman"/>
                          <a:cs typeface="Times New Roman"/>
                        </a:rPr>
                        <a:t>Indicative </a:t>
                      </a:r>
                      <a:r>
                        <a:rPr lang="en-GB" sz="1100" dirty="0">
                          <a:solidFill>
                            <a:srgbClr val="000000"/>
                          </a:solidFill>
                          <a:effectLst/>
                          <a:latin typeface="Calibri"/>
                          <a:ea typeface="Times New Roman"/>
                          <a:cs typeface="Times New Roman"/>
                        </a:rPr>
                        <a:t>risk </a:t>
                      </a:r>
                      <a:r>
                        <a:rPr lang="en-GB" sz="1100" dirty="0" smtClean="0">
                          <a:solidFill>
                            <a:srgbClr val="000000"/>
                          </a:solidFill>
                          <a:effectLst/>
                          <a:latin typeface="Calibri"/>
                          <a:ea typeface="Times New Roman"/>
                          <a:cs typeface="Times New Roman"/>
                        </a:rPr>
                        <a:t>calculation</a:t>
                      </a:r>
                    </a:p>
                    <a:p>
                      <a:pPr marL="171450" indent="-171450" algn="l">
                        <a:spcAft>
                          <a:spcPts val="0"/>
                        </a:spcAft>
                        <a:buFont typeface="Arial" panose="020B0604020202020204" pitchFamily="34" charset="0"/>
                        <a:buChar char="•"/>
                      </a:pPr>
                      <a:r>
                        <a:rPr lang="en-GB" sz="1100" dirty="0" smtClean="0">
                          <a:solidFill>
                            <a:srgbClr val="000000"/>
                          </a:solidFill>
                          <a:effectLst/>
                          <a:latin typeface="Calibri"/>
                          <a:ea typeface="Times New Roman"/>
                          <a:cs typeface="Times New Roman"/>
                        </a:rPr>
                        <a:t>Risk alerting</a:t>
                      </a:r>
                    </a:p>
                    <a:p>
                      <a:pPr marL="171450" indent="-171450" algn="l">
                        <a:spcAft>
                          <a:spcPts val="0"/>
                        </a:spcAft>
                        <a:buFont typeface="Arial" panose="020B0604020202020204" pitchFamily="34" charset="0"/>
                        <a:buChar char="•"/>
                      </a:pPr>
                      <a:r>
                        <a:rPr lang="en-GB" sz="1100" dirty="0" smtClean="0">
                          <a:solidFill>
                            <a:srgbClr val="000000"/>
                          </a:solidFill>
                          <a:effectLst/>
                          <a:latin typeface="Calibri"/>
                          <a:ea typeface="Times New Roman"/>
                          <a:cs typeface="Times New Roman"/>
                        </a:rPr>
                        <a:t>Reporting</a:t>
                      </a:r>
                    </a:p>
                    <a:p>
                      <a:pPr marL="171450" indent="-171450" algn="l">
                        <a:spcAft>
                          <a:spcPts val="0"/>
                        </a:spcAft>
                        <a:buFont typeface="Arial" panose="020B0604020202020204" pitchFamily="34" charset="0"/>
                        <a:buChar char="•"/>
                      </a:pPr>
                      <a:r>
                        <a:rPr lang="en-GB" sz="1100" dirty="0" smtClean="0">
                          <a:solidFill>
                            <a:srgbClr val="000000"/>
                          </a:solidFill>
                          <a:effectLst/>
                          <a:latin typeface="Calibri"/>
                          <a:ea typeface="Times New Roman"/>
                          <a:cs typeface="Times New Roman"/>
                        </a:rPr>
                        <a:t>Position </a:t>
                      </a:r>
                      <a:r>
                        <a:rPr lang="en-GB" sz="1100" dirty="0">
                          <a:solidFill>
                            <a:srgbClr val="000000"/>
                          </a:solidFill>
                          <a:effectLst/>
                          <a:latin typeface="Calibri"/>
                          <a:ea typeface="Times New Roman"/>
                          <a:cs typeface="Times New Roman"/>
                        </a:rPr>
                        <a:t>updates</a:t>
                      </a:r>
                      <a:endParaRPr lang="en-ZA" sz="1100" dirty="0">
                        <a:effectLst/>
                        <a:latin typeface="Calibri"/>
                        <a:ea typeface="Times New Roman"/>
                        <a:cs typeface="Times New Roman"/>
                      </a:endParaRPr>
                    </a:p>
                  </a:txBody>
                  <a:tcPr marL="68580" marR="68580"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r>
              <a:tr h="1295400">
                <a:tc>
                  <a:txBody>
                    <a:bodyPr/>
                    <a:lstStyle/>
                    <a:p>
                      <a:pPr algn="r">
                        <a:spcAft>
                          <a:spcPts val="0"/>
                        </a:spcAft>
                      </a:pPr>
                      <a:r>
                        <a:rPr lang="en-GB" sz="1100" b="1" dirty="0">
                          <a:solidFill>
                            <a:srgbClr val="000000"/>
                          </a:solidFill>
                          <a:effectLst/>
                          <a:latin typeface="Calibri"/>
                          <a:ea typeface="Times New Roman"/>
                          <a:cs typeface="Times New Roman"/>
                        </a:rPr>
                        <a:t>10:00 (</a:t>
                      </a:r>
                      <a:r>
                        <a:rPr lang="en-GB" sz="1100" b="1" dirty="0" smtClean="0">
                          <a:solidFill>
                            <a:srgbClr val="000000"/>
                          </a:solidFill>
                          <a:effectLst/>
                          <a:latin typeface="Calibri"/>
                          <a:ea typeface="Times New Roman"/>
                          <a:cs typeface="Times New Roman"/>
                        </a:rPr>
                        <a:t>TBC)</a:t>
                      </a:r>
                      <a:endParaRPr lang="en-ZA" sz="1100" dirty="0">
                        <a:effectLst/>
                        <a:latin typeface="Calibri"/>
                        <a:ea typeface="Times New Roman"/>
                        <a:cs typeface="Times New Roman"/>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gridSpan="2">
                  <a:txBody>
                    <a:bodyPr/>
                    <a:lstStyle/>
                    <a:p>
                      <a:pPr algn="l">
                        <a:spcAft>
                          <a:spcPts val="0"/>
                        </a:spcAft>
                      </a:pPr>
                      <a:r>
                        <a:rPr lang="en-GB" sz="1100">
                          <a:solidFill>
                            <a:srgbClr val="000000"/>
                          </a:solidFill>
                          <a:effectLst/>
                          <a:latin typeface="Calibri"/>
                          <a:ea typeface="Times New Roman"/>
                          <a:cs typeface="Times New Roman"/>
                        </a:rPr>
                        <a:t>Intraday collateral rebalancing process</a:t>
                      </a:r>
                      <a:endParaRPr lang="en-ZA" sz="1100">
                        <a:effectLst/>
                        <a:latin typeface="Calibri"/>
                        <a:ea typeface="Times New Roman"/>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hMerge="1">
                  <a:txBody>
                    <a:bodyPr/>
                    <a:lstStyle/>
                    <a:p>
                      <a:endParaRPr lang="en-ZA"/>
                    </a:p>
                  </a:txBody>
                  <a:tcPr/>
                </a:tc>
                <a:tc>
                  <a:txBody>
                    <a:bodyPr/>
                    <a:lstStyle/>
                    <a:p>
                      <a:pPr algn="l">
                        <a:spcAft>
                          <a:spcPts val="0"/>
                        </a:spcAft>
                      </a:pPr>
                      <a:r>
                        <a:rPr lang="en-GB" sz="1100" dirty="0">
                          <a:solidFill>
                            <a:srgbClr val="000000"/>
                          </a:solidFill>
                          <a:effectLst/>
                          <a:latin typeface="Calibri"/>
                          <a:ea typeface="Times New Roman"/>
                          <a:cs typeface="Times New Roman"/>
                        </a:rPr>
                        <a:t>Allows participants to change the mix of collateral posted against the previous day’s margin call.  For example substitute cash for securities or vice versa </a:t>
                      </a:r>
                      <a:endParaRPr lang="en-ZA" sz="1100" dirty="0">
                        <a:effectLst/>
                        <a:latin typeface="Calibri"/>
                        <a:ea typeface="Times New Roman"/>
                        <a:cs typeface="Times New Roman"/>
                      </a:endParaRPr>
                    </a:p>
                  </a:txBody>
                  <a:tcPr marL="68580" marR="68580"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502920">
                <a:tc>
                  <a:txBody>
                    <a:bodyPr/>
                    <a:lstStyle/>
                    <a:p>
                      <a:pPr algn="r">
                        <a:spcAft>
                          <a:spcPts val="0"/>
                        </a:spcAft>
                      </a:pPr>
                      <a:r>
                        <a:rPr lang="en-GB" sz="1100" b="1">
                          <a:solidFill>
                            <a:srgbClr val="000000"/>
                          </a:solidFill>
                          <a:effectLst/>
                          <a:latin typeface="Calibri"/>
                          <a:ea typeface="Times New Roman"/>
                          <a:cs typeface="Times New Roman"/>
                        </a:rPr>
                        <a:t>11:00</a:t>
                      </a:r>
                      <a:endParaRPr lang="en-ZA" sz="1100">
                        <a:effectLst/>
                        <a:latin typeface="Calibri"/>
                        <a:ea typeface="Times New Roman"/>
                        <a:cs typeface="Times New Roman"/>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c gridSpan="2">
                  <a:txBody>
                    <a:bodyPr/>
                    <a:lstStyle/>
                    <a:p>
                      <a:pPr algn="l">
                        <a:spcAft>
                          <a:spcPts val="0"/>
                        </a:spcAft>
                      </a:pPr>
                      <a:r>
                        <a:rPr lang="en-GB" sz="1100">
                          <a:solidFill>
                            <a:srgbClr val="000000"/>
                          </a:solidFill>
                          <a:effectLst/>
                          <a:latin typeface="Calibri"/>
                          <a:ea typeface="Times New Roman"/>
                          <a:cs typeface="Times New Roman"/>
                        </a:rPr>
                        <a:t>Publication of rates e.g. JIBAR, STEFFI, Overnight deposit</a:t>
                      </a:r>
                      <a:endParaRPr lang="en-ZA" sz="1100">
                        <a:effectLst/>
                        <a:latin typeface="Calibri"/>
                        <a:ea typeface="Times New Roman"/>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c hMerge="1">
                  <a:txBody>
                    <a:bodyPr/>
                    <a:lstStyle/>
                    <a:p>
                      <a:endParaRPr lang="en-ZA"/>
                    </a:p>
                  </a:txBody>
                  <a:tcPr/>
                </a:tc>
                <a:tc>
                  <a:txBody>
                    <a:bodyPr/>
                    <a:lstStyle/>
                    <a:p>
                      <a:pPr algn="l">
                        <a:spcAft>
                          <a:spcPts val="0"/>
                        </a:spcAft>
                      </a:pPr>
                      <a:r>
                        <a:rPr lang="en-GB" sz="1100" dirty="0">
                          <a:solidFill>
                            <a:srgbClr val="000000"/>
                          </a:solidFill>
                          <a:effectLst/>
                          <a:latin typeface="Calibri"/>
                          <a:ea typeface="Times New Roman"/>
                          <a:cs typeface="Times New Roman"/>
                        </a:rPr>
                        <a:t> </a:t>
                      </a:r>
                      <a:endParaRPr lang="en-ZA" sz="1100" dirty="0">
                        <a:effectLst/>
                        <a:latin typeface="Calibri"/>
                        <a:ea typeface="Times New Roman"/>
                        <a:cs typeface="Times New Roman"/>
                      </a:endParaRPr>
                    </a:p>
                  </a:txBody>
                  <a:tcPr marL="68580" marR="68580"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r>
              <a:tr h="381000">
                <a:tc>
                  <a:txBody>
                    <a:bodyPr/>
                    <a:lstStyle/>
                    <a:p>
                      <a:pPr algn="r">
                        <a:spcAft>
                          <a:spcPts val="0"/>
                        </a:spcAft>
                      </a:pPr>
                      <a:r>
                        <a:rPr lang="en-GB" sz="1100" b="1" dirty="0">
                          <a:solidFill>
                            <a:srgbClr val="000000"/>
                          </a:solidFill>
                          <a:effectLst/>
                          <a:latin typeface="Calibri"/>
                          <a:ea typeface="Times New Roman"/>
                          <a:cs typeface="Times New Roman"/>
                        </a:rPr>
                        <a:t>15:00</a:t>
                      </a:r>
                      <a:endParaRPr lang="en-ZA" sz="1100" dirty="0">
                        <a:effectLst/>
                        <a:latin typeface="Calibri"/>
                        <a:ea typeface="Times New Roman"/>
                        <a:cs typeface="Times New Roman"/>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bg1"/>
                    </a:solidFill>
                  </a:tcPr>
                </a:tc>
                <a:tc gridSpan="3">
                  <a:txBody>
                    <a:bodyPr/>
                    <a:lstStyle/>
                    <a:p>
                      <a:pPr algn="l">
                        <a:spcAft>
                          <a:spcPts val="0"/>
                        </a:spcAft>
                      </a:pPr>
                      <a:r>
                        <a:rPr lang="en-GB" sz="1100" dirty="0">
                          <a:solidFill>
                            <a:srgbClr val="000000"/>
                          </a:solidFill>
                          <a:effectLst/>
                          <a:latin typeface="Calibri"/>
                          <a:ea typeface="Times New Roman"/>
                          <a:cs typeface="Times New Roman"/>
                        </a:rPr>
                        <a:t>Early valuations - publication of prices</a:t>
                      </a:r>
                      <a:endParaRPr lang="en-ZA" sz="1100" dirty="0">
                        <a:effectLst/>
                        <a:latin typeface="Calibri"/>
                        <a:ea typeface="Times New Roman"/>
                        <a:cs typeface="Times New Roman"/>
                      </a:endParaRPr>
                    </a:p>
                  </a:txBody>
                  <a:tcPr marL="68580" marR="68580"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14656042"/>
              </p:ext>
            </p:extLst>
          </p:nvPr>
        </p:nvGraphicFramePr>
        <p:xfrm>
          <a:off x="4724400" y="1447800"/>
          <a:ext cx="4240824" cy="5242331"/>
        </p:xfrm>
        <a:graphic>
          <a:graphicData uri="http://schemas.openxmlformats.org/drawingml/2006/table">
            <a:tbl>
              <a:tblPr firstRow="1" firstCol="1" bandRow="1"/>
              <a:tblGrid>
                <a:gridCol w="494763"/>
                <a:gridCol w="2240568"/>
                <a:gridCol w="1505493"/>
              </a:tblGrid>
              <a:tr h="337801">
                <a:tc>
                  <a:txBody>
                    <a:bodyPr/>
                    <a:lstStyle/>
                    <a:p>
                      <a:pPr algn="ctr">
                        <a:spcAft>
                          <a:spcPts val="0"/>
                        </a:spcAft>
                      </a:pPr>
                      <a:r>
                        <a:rPr lang="en-GB" sz="1100" b="1" dirty="0">
                          <a:solidFill>
                            <a:srgbClr val="000000"/>
                          </a:solidFill>
                          <a:effectLst/>
                          <a:latin typeface="Calibri"/>
                          <a:ea typeface="Times New Roman"/>
                          <a:cs typeface="Times New Roman"/>
                        </a:rPr>
                        <a:t>Time</a:t>
                      </a:r>
                      <a:endParaRPr lang="en-ZA" sz="1100" dirty="0">
                        <a:effectLst/>
                        <a:latin typeface="Calibri"/>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bg1">
                        <a:lumMod val="65000"/>
                      </a:schemeClr>
                    </a:solidFill>
                  </a:tcPr>
                </a:tc>
                <a:tc>
                  <a:txBody>
                    <a:bodyPr/>
                    <a:lstStyle/>
                    <a:p>
                      <a:pPr algn="ctr">
                        <a:spcAft>
                          <a:spcPts val="0"/>
                        </a:spcAft>
                      </a:pPr>
                      <a:r>
                        <a:rPr lang="en-GB" sz="1100" b="1" dirty="0">
                          <a:solidFill>
                            <a:srgbClr val="000000"/>
                          </a:solidFill>
                          <a:effectLst/>
                          <a:latin typeface="Calibri"/>
                          <a:ea typeface="Times New Roman"/>
                          <a:cs typeface="Times New Roman"/>
                        </a:rPr>
                        <a:t>Description</a:t>
                      </a:r>
                      <a:endParaRPr lang="en-ZA" sz="1100" dirty="0">
                        <a:effectLst/>
                        <a:latin typeface="Calibri"/>
                        <a:ea typeface="Times New Roman"/>
                        <a:cs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bg1">
                        <a:lumMod val="65000"/>
                      </a:schemeClr>
                    </a:solidFill>
                  </a:tcPr>
                </a:tc>
                <a:tc>
                  <a:txBody>
                    <a:bodyPr/>
                    <a:lstStyle/>
                    <a:p>
                      <a:pPr algn="ctr">
                        <a:spcAft>
                          <a:spcPts val="0"/>
                        </a:spcAft>
                      </a:pPr>
                      <a:r>
                        <a:rPr lang="en-GB" sz="1100" b="1" dirty="0">
                          <a:solidFill>
                            <a:srgbClr val="000000"/>
                          </a:solidFill>
                          <a:effectLst/>
                          <a:latin typeface="Calibri"/>
                          <a:ea typeface="Times New Roman"/>
                          <a:cs typeface="Times New Roman"/>
                        </a:rPr>
                        <a:t>Functionality </a:t>
                      </a:r>
                      <a:endParaRPr lang="en-GB" sz="1100" b="1" dirty="0" smtClean="0">
                        <a:solidFill>
                          <a:srgbClr val="000000"/>
                        </a:solidFill>
                        <a:effectLst/>
                        <a:latin typeface="Calibri"/>
                        <a:ea typeface="Times New Roman"/>
                        <a:cs typeface="Times New Roman"/>
                      </a:endParaRPr>
                    </a:p>
                    <a:p>
                      <a:pPr algn="ctr">
                        <a:spcAft>
                          <a:spcPts val="0"/>
                        </a:spcAft>
                      </a:pPr>
                      <a:r>
                        <a:rPr lang="en-GB" sz="1100" b="1" dirty="0" smtClean="0">
                          <a:solidFill>
                            <a:srgbClr val="000000"/>
                          </a:solidFill>
                          <a:effectLst/>
                          <a:latin typeface="Calibri"/>
                          <a:ea typeface="Times New Roman"/>
                          <a:cs typeface="Times New Roman"/>
                        </a:rPr>
                        <a:t>Available</a:t>
                      </a:r>
                      <a:endParaRPr lang="en-ZA" sz="1100" dirty="0">
                        <a:effectLst/>
                        <a:latin typeface="Calibri"/>
                        <a:ea typeface="Times New Roman"/>
                        <a:cs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bg1">
                        <a:lumMod val="65000"/>
                      </a:schemeClr>
                    </a:solidFill>
                  </a:tcPr>
                </a:tc>
              </a:tr>
              <a:tr h="976849">
                <a:tc>
                  <a:txBody>
                    <a:bodyPr/>
                    <a:lstStyle/>
                    <a:p>
                      <a:pPr algn="r">
                        <a:spcAft>
                          <a:spcPts val="0"/>
                        </a:spcAft>
                      </a:pPr>
                      <a:r>
                        <a:rPr lang="en-GB" sz="1100" b="1">
                          <a:solidFill>
                            <a:srgbClr val="000000"/>
                          </a:solidFill>
                          <a:effectLst/>
                          <a:latin typeface="Calibri"/>
                          <a:ea typeface="Times New Roman"/>
                          <a:cs typeface="Times New Roman"/>
                        </a:rPr>
                        <a:t>17:00</a:t>
                      </a:r>
                      <a:endParaRPr lang="en-ZA" sz="1100">
                        <a:effectLst/>
                        <a:latin typeface="Calibri"/>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c>
                  <a:txBody>
                    <a:bodyPr/>
                    <a:lstStyle/>
                    <a:p>
                      <a:pPr algn="l">
                        <a:spcAft>
                          <a:spcPts val="0"/>
                        </a:spcAft>
                      </a:pPr>
                      <a:r>
                        <a:rPr lang="en-GB" sz="1100" dirty="0">
                          <a:solidFill>
                            <a:srgbClr val="000000"/>
                          </a:solidFill>
                          <a:effectLst/>
                          <a:latin typeface="Calibri"/>
                          <a:ea typeface="Times New Roman"/>
                          <a:cs typeface="Times New Roman"/>
                        </a:rPr>
                        <a:t>Central order book trading closes for currency derivative trading.  Only deal management and booking of reported trades can be done</a:t>
                      </a:r>
                      <a:endParaRPr lang="en-ZA" sz="1100" dirty="0">
                        <a:effectLst/>
                        <a:latin typeface="Calibri"/>
                        <a:ea typeface="Times New Roman"/>
                        <a:cs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c>
                  <a:txBody>
                    <a:bodyPr/>
                    <a:lstStyle/>
                    <a:p>
                      <a:pPr marL="171450" indent="-171450" algn="l">
                        <a:spcAft>
                          <a:spcPts val="0"/>
                        </a:spcAft>
                        <a:buFont typeface="Arial" panose="020B0604020202020204" pitchFamily="34" charset="0"/>
                        <a:buChar char="•"/>
                      </a:pPr>
                      <a:r>
                        <a:rPr lang="en-GB" sz="1100" dirty="0">
                          <a:solidFill>
                            <a:srgbClr val="000000"/>
                          </a:solidFill>
                          <a:effectLst/>
                          <a:latin typeface="Calibri"/>
                          <a:ea typeface="Times New Roman"/>
                          <a:cs typeface="Times New Roman"/>
                        </a:rPr>
                        <a:t>Trade management</a:t>
                      </a:r>
                      <a:endParaRPr lang="en-ZA" sz="1100" dirty="0">
                        <a:effectLst/>
                        <a:latin typeface="Calibri"/>
                        <a:ea typeface="Times New Roman"/>
                        <a:cs typeface="Times New Roman"/>
                      </a:endParaRPr>
                    </a:p>
                    <a:p>
                      <a:pPr marL="171450" indent="-171450" algn="l">
                        <a:spcAft>
                          <a:spcPts val="0"/>
                        </a:spcAft>
                        <a:buFont typeface="Arial" panose="020B0604020202020204" pitchFamily="34" charset="0"/>
                        <a:buChar char="•"/>
                      </a:pPr>
                      <a:r>
                        <a:rPr lang="en-GB" sz="1100" dirty="0">
                          <a:solidFill>
                            <a:srgbClr val="000000"/>
                          </a:solidFill>
                          <a:effectLst/>
                          <a:latin typeface="Calibri"/>
                          <a:ea typeface="Times New Roman"/>
                          <a:cs typeface="Times New Roman"/>
                        </a:rPr>
                        <a:t>Receiving reported </a:t>
                      </a:r>
                      <a:r>
                        <a:rPr lang="en-GB" sz="1100" dirty="0" smtClean="0">
                          <a:solidFill>
                            <a:srgbClr val="000000"/>
                          </a:solidFill>
                          <a:effectLst/>
                          <a:latin typeface="Calibri"/>
                          <a:ea typeface="Times New Roman"/>
                          <a:cs typeface="Times New Roman"/>
                        </a:rPr>
                        <a:t>trades</a:t>
                      </a:r>
                    </a:p>
                    <a:p>
                      <a:pPr marL="171450" indent="-171450" algn="l">
                        <a:spcAft>
                          <a:spcPts val="0"/>
                        </a:spcAft>
                        <a:buFont typeface="Arial" panose="020B0604020202020204" pitchFamily="34" charset="0"/>
                        <a:buChar char="•"/>
                      </a:pPr>
                      <a:r>
                        <a:rPr lang="en-GB" sz="1100" dirty="0" smtClean="0">
                          <a:solidFill>
                            <a:srgbClr val="000000"/>
                          </a:solidFill>
                          <a:effectLst/>
                          <a:latin typeface="Calibri"/>
                          <a:ea typeface="Times New Roman"/>
                          <a:cs typeface="Times New Roman"/>
                        </a:rPr>
                        <a:t>Client loading</a:t>
                      </a:r>
                    </a:p>
                    <a:p>
                      <a:pPr marL="171450" indent="-171450" algn="l">
                        <a:spcAft>
                          <a:spcPts val="0"/>
                        </a:spcAft>
                        <a:buFont typeface="Arial" panose="020B0604020202020204" pitchFamily="34" charset="0"/>
                        <a:buChar char="•"/>
                      </a:pPr>
                      <a:r>
                        <a:rPr lang="en-GB" sz="1100" dirty="0" smtClean="0">
                          <a:solidFill>
                            <a:srgbClr val="000000"/>
                          </a:solidFill>
                          <a:effectLst/>
                          <a:latin typeface="Calibri"/>
                          <a:ea typeface="Times New Roman"/>
                          <a:cs typeface="Times New Roman"/>
                        </a:rPr>
                        <a:t>Indicative </a:t>
                      </a:r>
                      <a:r>
                        <a:rPr lang="en-GB" sz="1100" dirty="0">
                          <a:solidFill>
                            <a:srgbClr val="000000"/>
                          </a:solidFill>
                          <a:effectLst/>
                          <a:latin typeface="Calibri"/>
                          <a:ea typeface="Times New Roman"/>
                          <a:cs typeface="Times New Roman"/>
                        </a:rPr>
                        <a:t>risk </a:t>
                      </a:r>
                      <a:r>
                        <a:rPr lang="en-GB" sz="1100" dirty="0" smtClean="0">
                          <a:solidFill>
                            <a:srgbClr val="000000"/>
                          </a:solidFill>
                          <a:effectLst/>
                          <a:latin typeface="Calibri"/>
                          <a:ea typeface="Times New Roman"/>
                          <a:cs typeface="Times New Roman"/>
                        </a:rPr>
                        <a:t>calculation</a:t>
                      </a:r>
                    </a:p>
                    <a:p>
                      <a:pPr marL="171450" indent="-171450" algn="l">
                        <a:spcAft>
                          <a:spcPts val="0"/>
                        </a:spcAft>
                        <a:buFont typeface="Arial" panose="020B0604020202020204" pitchFamily="34" charset="0"/>
                        <a:buChar char="•"/>
                      </a:pPr>
                      <a:r>
                        <a:rPr lang="en-GB" sz="1100" dirty="0" smtClean="0">
                          <a:solidFill>
                            <a:srgbClr val="000000"/>
                          </a:solidFill>
                          <a:effectLst/>
                          <a:latin typeface="Calibri"/>
                          <a:ea typeface="Times New Roman"/>
                          <a:cs typeface="Times New Roman"/>
                        </a:rPr>
                        <a:t>Risk </a:t>
                      </a:r>
                      <a:r>
                        <a:rPr lang="en-GB" sz="1100" dirty="0">
                          <a:solidFill>
                            <a:srgbClr val="000000"/>
                          </a:solidFill>
                          <a:effectLst/>
                          <a:latin typeface="Calibri"/>
                          <a:ea typeface="Times New Roman"/>
                          <a:cs typeface="Times New Roman"/>
                        </a:rPr>
                        <a:t>alerting</a:t>
                      </a:r>
                      <a:endParaRPr lang="en-ZA" sz="1100" dirty="0">
                        <a:effectLst/>
                        <a:latin typeface="Calibri"/>
                        <a:ea typeface="Times New Roman"/>
                        <a:cs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r>
              <a:tr h="976849">
                <a:tc>
                  <a:txBody>
                    <a:bodyPr/>
                    <a:lstStyle/>
                    <a:p>
                      <a:pPr algn="r">
                        <a:spcAft>
                          <a:spcPts val="0"/>
                        </a:spcAft>
                      </a:pPr>
                      <a:r>
                        <a:rPr lang="en-GB" sz="1100" b="1" dirty="0">
                          <a:solidFill>
                            <a:srgbClr val="000000"/>
                          </a:solidFill>
                          <a:effectLst/>
                          <a:latin typeface="Calibri"/>
                          <a:ea typeface="Times New Roman"/>
                          <a:cs typeface="Times New Roman"/>
                        </a:rPr>
                        <a:t>17:30</a:t>
                      </a:r>
                      <a:endParaRPr lang="en-ZA" sz="1100" dirty="0">
                        <a:effectLst/>
                        <a:latin typeface="Calibri"/>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l">
                        <a:spcAft>
                          <a:spcPts val="0"/>
                        </a:spcAft>
                      </a:pPr>
                      <a:r>
                        <a:rPr lang="en-GB" sz="1100">
                          <a:solidFill>
                            <a:srgbClr val="000000"/>
                          </a:solidFill>
                          <a:effectLst/>
                          <a:latin typeface="Calibri"/>
                          <a:ea typeface="Times New Roman"/>
                          <a:cs typeface="Times New Roman"/>
                        </a:rPr>
                        <a:t>Central order book trading closes for equity derivative trading.  Only deal management and booking of reported trades can be done</a:t>
                      </a:r>
                      <a:endParaRPr lang="en-ZA" sz="1100">
                        <a:effectLst/>
                        <a:latin typeface="Calibri"/>
                        <a:ea typeface="Times New Roman"/>
                        <a:cs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171450" indent="-171450" algn="l">
                        <a:spcAft>
                          <a:spcPts val="0"/>
                        </a:spcAft>
                        <a:buFont typeface="Arial" panose="020B0604020202020204" pitchFamily="34" charset="0"/>
                        <a:buChar char="•"/>
                      </a:pPr>
                      <a:r>
                        <a:rPr lang="en-GB" sz="1100" dirty="0">
                          <a:solidFill>
                            <a:srgbClr val="000000"/>
                          </a:solidFill>
                          <a:effectLst/>
                          <a:latin typeface="Calibri"/>
                          <a:ea typeface="Times New Roman"/>
                          <a:cs typeface="Times New Roman"/>
                        </a:rPr>
                        <a:t>Trade management</a:t>
                      </a:r>
                      <a:endParaRPr lang="en-ZA" sz="1100" dirty="0">
                        <a:effectLst/>
                        <a:latin typeface="Calibri"/>
                        <a:ea typeface="Times New Roman"/>
                        <a:cs typeface="Times New Roman"/>
                      </a:endParaRPr>
                    </a:p>
                    <a:p>
                      <a:pPr marL="171450" indent="-171450" algn="l">
                        <a:spcAft>
                          <a:spcPts val="0"/>
                        </a:spcAft>
                        <a:buFont typeface="Arial" panose="020B0604020202020204" pitchFamily="34" charset="0"/>
                        <a:buChar char="•"/>
                      </a:pPr>
                      <a:r>
                        <a:rPr lang="en-GB" sz="1100" dirty="0">
                          <a:solidFill>
                            <a:srgbClr val="000000"/>
                          </a:solidFill>
                          <a:effectLst/>
                          <a:latin typeface="Calibri"/>
                          <a:ea typeface="Times New Roman"/>
                          <a:cs typeface="Times New Roman"/>
                        </a:rPr>
                        <a:t>Receiving reported </a:t>
                      </a:r>
                      <a:r>
                        <a:rPr lang="en-GB" sz="1100" dirty="0" smtClean="0">
                          <a:solidFill>
                            <a:srgbClr val="000000"/>
                          </a:solidFill>
                          <a:effectLst/>
                          <a:latin typeface="Calibri"/>
                          <a:ea typeface="Times New Roman"/>
                          <a:cs typeface="Times New Roman"/>
                        </a:rPr>
                        <a:t>trades</a:t>
                      </a:r>
                    </a:p>
                    <a:p>
                      <a:pPr marL="171450" indent="-171450" algn="l">
                        <a:spcAft>
                          <a:spcPts val="0"/>
                        </a:spcAft>
                        <a:buFont typeface="Arial" panose="020B0604020202020204" pitchFamily="34" charset="0"/>
                        <a:buChar char="•"/>
                      </a:pPr>
                      <a:r>
                        <a:rPr lang="en-GB" sz="1100" dirty="0" smtClean="0">
                          <a:solidFill>
                            <a:srgbClr val="000000"/>
                          </a:solidFill>
                          <a:effectLst/>
                          <a:latin typeface="Calibri"/>
                          <a:ea typeface="Times New Roman"/>
                          <a:cs typeface="Times New Roman"/>
                        </a:rPr>
                        <a:t>Client loading</a:t>
                      </a:r>
                    </a:p>
                    <a:p>
                      <a:pPr marL="171450" indent="-171450" algn="l">
                        <a:spcAft>
                          <a:spcPts val="0"/>
                        </a:spcAft>
                        <a:buFont typeface="Arial" panose="020B0604020202020204" pitchFamily="34" charset="0"/>
                        <a:buChar char="•"/>
                      </a:pPr>
                      <a:r>
                        <a:rPr lang="en-GB" sz="1100" dirty="0" smtClean="0">
                          <a:solidFill>
                            <a:srgbClr val="000000"/>
                          </a:solidFill>
                          <a:effectLst/>
                          <a:latin typeface="Calibri"/>
                          <a:ea typeface="Times New Roman"/>
                          <a:cs typeface="Times New Roman"/>
                        </a:rPr>
                        <a:t>Indicative </a:t>
                      </a:r>
                      <a:r>
                        <a:rPr lang="en-GB" sz="1100" dirty="0">
                          <a:solidFill>
                            <a:srgbClr val="000000"/>
                          </a:solidFill>
                          <a:effectLst/>
                          <a:latin typeface="Calibri"/>
                          <a:ea typeface="Times New Roman"/>
                          <a:cs typeface="Times New Roman"/>
                        </a:rPr>
                        <a:t>risk </a:t>
                      </a:r>
                      <a:r>
                        <a:rPr lang="en-GB" sz="1100" dirty="0" smtClean="0">
                          <a:solidFill>
                            <a:srgbClr val="000000"/>
                          </a:solidFill>
                          <a:effectLst/>
                          <a:latin typeface="Calibri"/>
                          <a:ea typeface="Times New Roman"/>
                          <a:cs typeface="Times New Roman"/>
                        </a:rPr>
                        <a:t>calculation</a:t>
                      </a:r>
                    </a:p>
                    <a:p>
                      <a:pPr marL="171450" indent="-171450" algn="l">
                        <a:spcAft>
                          <a:spcPts val="0"/>
                        </a:spcAft>
                        <a:buFont typeface="Arial" panose="020B0604020202020204" pitchFamily="34" charset="0"/>
                        <a:buChar char="•"/>
                      </a:pPr>
                      <a:r>
                        <a:rPr lang="en-GB" sz="1100" dirty="0" smtClean="0">
                          <a:solidFill>
                            <a:srgbClr val="000000"/>
                          </a:solidFill>
                          <a:effectLst/>
                          <a:latin typeface="Calibri"/>
                          <a:ea typeface="Times New Roman"/>
                          <a:cs typeface="Times New Roman"/>
                        </a:rPr>
                        <a:t>Risk </a:t>
                      </a:r>
                      <a:r>
                        <a:rPr lang="en-GB" sz="1100" dirty="0">
                          <a:solidFill>
                            <a:srgbClr val="000000"/>
                          </a:solidFill>
                          <a:effectLst/>
                          <a:latin typeface="Calibri"/>
                          <a:ea typeface="Times New Roman"/>
                          <a:cs typeface="Times New Roman"/>
                        </a:rPr>
                        <a:t>alerting</a:t>
                      </a:r>
                      <a:endParaRPr lang="en-ZA" sz="1100" dirty="0">
                        <a:effectLst/>
                        <a:latin typeface="Calibri"/>
                        <a:ea typeface="Times New Roman"/>
                        <a:cs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213131">
                <a:tc>
                  <a:txBody>
                    <a:bodyPr/>
                    <a:lstStyle/>
                    <a:p>
                      <a:pPr algn="r">
                        <a:spcAft>
                          <a:spcPts val="0"/>
                        </a:spcAft>
                      </a:pPr>
                      <a:r>
                        <a:rPr lang="en-GB" sz="1100" b="1">
                          <a:solidFill>
                            <a:srgbClr val="000000"/>
                          </a:solidFill>
                          <a:effectLst/>
                          <a:latin typeface="Calibri"/>
                          <a:ea typeface="Times New Roman"/>
                          <a:cs typeface="Times New Roman"/>
                        </a:rPr>
                        <a:t>18:30</a:t>
                      </a:r>
                      <a:endParaRPr lang="en-ZA" sz="1100">
                        <a:effectLst/>
                        <a:latin typeface="Calibri"/>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c gridSpan="2">
                  <a:txBody>
                    <a:bodyPr/>
                    <a:lstStyle/>
                    <a:p>
                      <a:pPr algn="l">
                        <a:spcAft>
                          <a:spcPts val="0"/>
                        </a:spcAft>
                      </a:pPr>
                      <a:r>
                        <a:rPr lang="en-GB" sz="1100" dirty="0">
                          <a:solidFill>
                            <a:srgbClr val="000000"/>
                          </a:solidFill>
                          <a:effectLst/>
                          <a:latin typeface="Calibri"/>
                          <a:ea typeface="Times New Roman"/>
                          <a:cs typeface="Times New Roman"/>
                        </a:rPr>
                        <a:t>Trade management state </a:t>
                      </a:r>
                      <a:r>
                        <a:rPr lang="en-GB" sz="1100" dirty="0" smtClean="0">
                          <a:solidFill>
                            <a:srgbClr val="000000"/>
                          </a:solidFill>
                          <a:effectLst/>
                          <a:latin typeface="Calibri"/>
                          <a:ea typeface="Times New Roman"/>
                          <a:cs typeface="Times New Roman"/>
                        </a:rPr>
                        <a:t>ends (18:00 for FXD)</a:t>
                      </a:r>
                      <a:endParaRPr lang="en-ZA" sz="1100" dirty="0">
                        <a:effectLst/>
                        <a:latin typeface="Calibri"/>
                        <a:ea typeface="Times New Roman"/>
                        <a:cs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c hMerge="1">
                  <a:txBody>
                    <a:bodyPr/>
                    <a:lstStyle/>
                    <a:p>
                      <a:endParaRPr lang="en-ZA"/>
                    </a:p>
                  </a:txBody>
                  <a:tcPr/>
                </a:tc>
              </a:tr>
              <a:tr h="1953699">
                <a:tc>
                  <a:txBody>
                    <a:bodyPr/>
                    <a:lstStyle/>
                    <a:p>
                      <a:pPr algn="r">
                        <a:spcAft>
                          <a:spcPts val="0"/>
                        </a:spcAft>
                      </a:pPr>
                      <a:r>
                        <a:rPr lang="en-GB" sz="1100" b="1">
                          <a:solidFill>
                            <a:srgbClr val="000000"/>
                          </a:solidFill>
                          <a:effectLst/>
                          <a:latin typeface="Calibri"/>
                          <a:ea typeface="Times New Roman"/>
                          <a:cs typeface="Times New Roman"/>
                        </a:rPr>
                        <a:t>18:30</a:t>
                      </a:r>
                      <a:endParaRPr lang="en-ZA" sz="1100">
                        <a:effectLst/>
                        <a:latin typeface="Calibri"/>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indent="0" algn="l">
                        <a:spcAft>
                          <a:spcPts val="0"/>
                        </a:spcAft>
                        <a:buFont typeface="Arial" panose="020B0604020202020204" pitchFamily="34" charset="0"/>
                        <a:buNone/>
                      </a:pPr>
                      <a:r>
                        <a:rPr lang="en-GB" sz="1100" dirty="0">
                          <a:solidFill>
                            <a:srgbClr val="000000"/>
                          </a:solidFill>
                          <a:effectLst/>
                          <a:latin typeface="Calibri"/>
                          <a:ea typeface="Times New Roman"/>
                          <a:cs typeface="Times New Roman"/>
                        </a:rPr>
                        <a:t>“End of day” procedures begin, </a:t>
                      </a:r>
                      <a:r>
                        <a:rPr lang="en-GB" sz="1100" dirty="0" smtClean="0">
                          <a:solidFill>
                            <a:srgbClr val="000000"/>
                          </a:solidFill>
                          <a:effectLst/>
                          <a:latin typeface="Calibri"/>
                          <a:ea typeface="Times New Roman"/>
                          <a:cs typeface="Times New Roman"/>
                        </a:rPr>
                        <a:t>including:</a:t>
                      </a:r>
                    </a:p>
                    <a:p>
                      <a:pPr marL="171450" indent="-171450" algn="l">
                        <a:spcAft>
                          <a:spcPts val="0"/>
                        </a:spcAft>
                        <a:buFont typeface="Arial" panose="020B0604020202020204" pitchFamily="34" charset="0"/>
                        <a:buChar char="•"/>
                      </a:pPr>
                      <a:r>
                        <a:rPr lang="en-GB" sz="1100" dirty="0" smtClean="0">
                          <a:solidFill>
                            <a:srgbClr val="000000"/>
                          </a:solidFill>
                          <a:effectLst/>
                          <a:latin typeface="Calibri"/>
                          <a:ea typeface="Times New Roman"/>
                          <a:cs typeface="Times New Roman"/>
                        </a:rPr>
                        <a:t>Option </a:t>
                      </a:r>
                      <a:r>
                        <a:rPr lang="en-GB" sz="1100" dirty="0">
                          <a:solidFill>
                            <a:srgbClr val="000000"/>
                          </a:solidFill>
                          <a:effectLst/>
                          <a:latin typeface="Calibri"/>
                          <a:ea typeface="Times New Roman"/>
                          <a:cs typeface="Times New Roman"/>
                        </a:rPr>
                        <a:t>and future </a:t>
                      </a:r>
                      <a:r>
                        <a:rPr lang="en-GB" sz="1100" dirty="0" smtClean="0">
                          <a:solidFill>
                            <a:srgbClr val="000000"/>
                          </a:solidFill>
                          <a:effectLst/>
                          <a:latin typeface="Calibri"/>
                          <a:ea typeface="Times New Roman"/>
                          <a:cs typeface="Times New Roman"/>
                        </a:rPr>
                        <a:t>expiration</a:t>
                      </a:r>
                    </a:p>
                    <a:p>
                      <a:pPr marL="171450" indent="-171450" algn="l">
                        <a:spcAft>
                          <a:spcPts val="0"/>
                        </a:spcAft>
                        <a:buFont typeface="Arial" panose="020B0604020202020204" pitchFamily="34" charset="0"/>
                        <a:buChar char="•"/>
                      </a:pPr>
                      <a:r>
                        <a:rPr lang="en-GB" sz="1100" dirty="0" smtClean="0">
                          <a:solidFill>
                            <a:srgbClr val="000000"/>
                          </a:solidFill>
                          <a:effectLst/>
                          <a:latin typeface="Calibri"/>
                          <a:ea typeface="Times New Roman"/>
                          <a:cs typeface="Times New Roman"/>
                        </a:rPr>
                        <a:t>Calculation</a:t>
                      </a:r>
                      <a:r>
                        <a:rPr lang="en-GB" sz="1100" baseline="0" dirty="0" smtClean="0">
                          <a:solidFill>
                            <a:srgbClr val="000000"/>
                          </a:solidFill>
                          <a:effectLst/>
                          <a:latin typeface="Calibri"/>
                          <a:ea typeface="Times New Roman"/>
                          <a:cs typeface="Times New Roman"/>
                        </a:rPr>
                        <a:t> and publication of i</a:t>
                      </a:r>
                      <a:r>
                        <a:rPr lang="en-GB" sz="1100" dirty="0" smtClean="0">
                          <a:solidFill>
                            <a:srgbClr val="000000"/>
                          </a:solidFill>
                          <a:effectLst/>
                          <a:latin typeface="Calibri"/>
                          <a:ea typeface="Times New Roman"/>
                          <a:cs typeface="Times New Roman"/>
                        </a:rPr>
                        <a:t>nitial </a:t>
                      </a:r>
                      <a:r>
                        <a:rPr lang="en-GB" sz="1100" baseline="0" dirty="0" smtClean="0">
                          <a:solidFill>
                            <a:srgbClr val="000000"/>
                          </a:solidFill>
                          <a:effectLst/>
                          <a:latin typeface="Calibri"/>
                          <a:ea typeface="Times New Roman"/>
                          <a:cs typeface="Times New Roman"/>
                        </a:rPr>
                        <a:t> and v</a:t>
                      </a:r>
                      <a:r>
                        <a:rPr lang="en-GB" sz="1100" dirty="0" smtClean="0">
                          <a:solidFill>
                            <a:srgbClr val="000000"/>
                          </a:solidFill>
                          <a:effectLst/>
                          <a:latin typeface="Calibri"/>
                          <a:ea typeface="Times New Roman"/>
                          <a:cs typeface="Times New Roman"/>
                        </a:rPr>
                        <a:t>ariation Margin</a:t>
                      </a:r>
                      <a:r>
                        <a:rPr lang="en-ZA" sz="1100" dirty="0" smtClean="0">
                          <a:solidFill>
                            <a:schemeClr val="tx1"/>
                          </a:solidFill>
                          <a:effectLst/>
                          <a:latin typeface="Calibri"/>
                          <a:ea typeface="Times New Roman"/>
                          <a:cs typeface="Times New Roman"/>
                        </a:rPr>
                        <a:t>,</a:t>
                      </a:r>
                      <a:r>
                        <a:rPr lang="en-ZA" sz="1100" baseline="0" dirty="0" smtClean="0">
                          <a:solidFill>
                            <a:schemeClr val="tx1"/>
                          </a:solidFill>
                          <a:effectLst/>
                          <a:latin typeface="Calibri"/>
                          <a:ea typeface="Times New Roman"/>
                          <a:cs typeface="Times New Roman"/>
                        </a:rPr>
                        <a:t> </a:t>
                      </a:r>
                      <a:r>
                        <a:rPr lang="en-GB" sz="1100" dirty="0" smtClean="0">
                          <a:solidFill>
                            <a:srgbClr val="000000"/>
                          </a:solidFill>
                          <a:effectLst/>
                          <a:latin typeface="Calibri"/>
                          <a:ea typeface="Times New Roman"/>
                          <a:cs typeface="Times New Roman"/>
                        </a:rPr>
                        <a:t>Fees</a:t>
                      </a:r>
                      <a:r>
                        <a:rPr lang="en-ZA" sz="1100" dirty="0" smtClean="0">
                          <a:solidFill>
                            <a:schemeClr val="tx1"/>
                          </a:solidFill>
                          <a:effectLst/>
                          <a:latin typeface="Calibri"/>
                          <a:ea typeface="Times New Roman"/>
                          <a:cs typeface="Times New Roman"/>
                        </a:rPr>
                        <a:t>,</a:t>
                      </a:r>
                      <a:r>
                        <a:rPr lang="en-ZA" sz="1100" baseline="0" dirty="0" smtClean="0">
                          <a:solidFill>
                            <a:schemeClr val="tx1"/>
                          </a:solidFill>
                          <a:effectLst/>
                          <a:latin typeface="Calibri"/>
                          <a:ea typeface="Times New Roman"/>
                          <a:cs typeface="Times New Roman"/>
                        </a:rPr>
                        <a:t> </a:t>
                      </a:r>
                      <a:r>
                        <a:rPr lang="en-GB" sz="1100" dirty="0" smtClean="0">
                          <a:solidFill>
                            <a:srgbClr val="000000"/>
                          </a:solidFill>
                          <a:effectLst/>
                          <a:latin typeface="Calibri"/>
                          <a:ea typeface="Times New Roman"/>
                          <a:cs typeface="Times New Roman"/>
                        </a:rPr>
                        <a:t>Commissions, Interest</a:t>
                      </a:r>
                      <a:r>
                        <a:rPr lang="en-GB" sz="1100" baseline="0" dirty="0" smtClean="0">
                          <a:solidFill>
                            <a:srgbClr val="000000"/>
                          </a:solidFill>
                          <a:effectLst/>
                          <a:latin typeface="Calibri"/>
                          <a:ea typeface="Times New Roman"/>
                          <a:cs typeface="Times New Roman"/>
                        </a:rPr>
                        <a:t> on Margin, etc.</a:t>
                      </a:r>
                      <a:endParaRPr lang="en-ZA" sz="1100" dirty="0">
                        <a:effectLst/>
                        <a:latin typeface="Calibri"/>
                        <a:ea typeface="Times New Roman"/>
                        <a:cs typeface="Times New Roman"/>
                      </a:endParaRPr>
                    </a:p>
                    <a:p>
                      <a:pPr marL="171450" indent="-171450" algn="l">
                        <a:spcAft>
                          <a:spcPts val="0"/>
                        </a:spcAft>
                        <a:buFont typeface="Arial" panose="020B0604020202020204" pitchFamily="34" charset="0"/>
                        <a:buChar char="•"/>
                      </a:pPr>
                      <a:r>
                        <a:rPr lang="en-GB" sz="1100" dirty="0">
                          <a:solidFill>
                            <a:srgbClr val="000000"/>
                          </a:solidFill>
                          <a:effectLst/>
                          <a:latin typeface="Calibri"/>
                          <a:ea typeface="Times New Roman"/>
                          <a:cs typeface="Times New Roman"/>
                        </a:rPr>
                        <a:t>Clearing Member </a:t>
                      </a:r>
                      <a:r>
                        <a:rPr lang="en-GB" sz="1100" dirty="0" smtClean="0">
                          <a:solidFill>
                            <a:srgbClr val="000000"/>
                          </a:solidFill>
                          <a:effectLst/>
                          <a:latin typeface="Calibri"/>
                          <a:ea typeface="Times New Roman"/>
                          <a:cs typeface="Times New Roman"/>
                        </a:rPr>
                        <a:t>balancing</a:t>
                      </a:r>
                    </a:p>
                    <a:p>
                      <a:pPr marL="171450" indent="-171450" algn="l">
                        <a:spcAft>
                          <a:spcPts val="0"/>
                        </a:spcAft>
                        <a:buFont typeface="Arial" panose="020B0604020202020204" pitchFamily="34" charset="0"/>
                        <a:buChar char="•"/>
                      </a:pPr>
                      <a:r>
                        <a:rPr lang="en-GB" sz="1100" dirty="0" smtClean="0">
                          <a:solidFill>
                            <a:srgbClr val="000000"/>
                          </a:solidFill>
                          <a:effectLst/>
                          <a:latin typeface="Calibri"/>
                          <a:ea typeface="Times New Roman"/>
                          <a:cs typeface="Times New Roman"/>
                        </a:rPr>
                        <a:t>Pledge and release</a:t>
                      </a:r>
                      <a:r>
                        <a:rPr lang="en-GB" sz="1100" baseline="0" dirty="0" smtClean="0">
                          <a:solidFill>
                            <a:srgbClr val="000000"/>
                          </a:solidFill>
                          <a:effectLst/>
                          <a:latin typeface="Calibri"/>
                          <a:ea typeface="Times New Roman"/>
                          <a:cs typeface="Times New Roman"/>
                        </a:rPr>
                        <a:t> of s</a:t>
                      </a:r>
                      <a:r>
                        <a:rPr lang="en-GB" sz="1100" dirty="0" smtClean="0">
                          <a:solidFill>
                            <a:srgbClr val="000000"/>
                          </a:solidFill>
                          <a:effectLst/>
                          <a:latin typeface="Calibri"/>
                          <a:ea typeface="Times New Roman"/>
                          <a:cs typeface="Times New Roman"/>
                        </a:rPr>
                        <a:t>ecurities</a:t>
                      </a:r>
                      <a:r>
                        <a:rPr lang="en-GB" sz="1100" baseline="0" dirty="0" smtClean="0">
                          <a:solidFill>
                            <a:srgbClr val="000000"/>
                          </a:solidFill>
                          <a:effectLst/>
                          <a:latin typeface="Calibri"/>
                          <a:ea typeface="Times New Roman"/>
                          <a:cs typeface="Times New Roman"/>
                        </a:rPr>
                        <a:t> c</a:t>
                      </a:r>
                      <a:r>
                        <a:rPr lang="en-GB" sz="1100" dirty="0" smtClean="0">
                          <a:solidFill>
                            <a:srgbClr val="000000"/>
                          </a:solidFill>
                          <a:effectLst/>
                          <a:latin typeface="Calibri"/>
                          <a:ea typeface="Times New Roman"/>
                          <a:cs typeface="Times New Roman"/>
                        </a:rPr>
                        <a:t>ollateral </a:t>
                      </a:r>
                    </a:p>
                    <a:p>
                      <a:pPr marL="171450" indent="-171450" algn="l">
                        <a:spcAft>
                          <a:spcPts val="0"/>
                        </a:spcAft>
                        <a:buFont typeface="Arial" panose="020B0604020202020204" pitchFamily="34" charset="0"/>
                        <a:buChar char="•"/>
                      </a:pPr>
                      <a:r>
                        <a:rPr lang="en-GB" sz="1100" dirty="0" smtClean="0">
                          <a:solidFill>
                            <a:srgbClr val="000000"/>
                          </a:solidFill>
                          <a:effectLst/>
                          <a:latin typeface="Calibri"/>
                          <a:ea typeface="Times New Roman"/>
                          <a:cs typeface="Times New Roman"/>
                        </a:rPr>
                        <a:t>Settlement instructions</a:t>
                      </a:r>
                      <a:endParaRPr lang="en-ZA" sz="1100" dirty="0">
                        <a:effectLst/>
                        <a:latin typeface="Calibri"/>
                        <a:ea typeface="Times New Roman"/>
                        <a:cs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algn="l">
                        <a:spcAft>
                          <a:spcPts val="0"/>
                        </a:spcAft>
                      </a:pPr>
                      <a:r>
                        <a:rPr lang="en-GB" sz="1100" dirty="0">
                          <a:solidFill>
                            <a:srgbClr val="000000"/>
                          </a:solidFill>
                          <a:effectLst/>
                          <a:latin typeface="Calibri"/>
                          <a:ea typeface="Times New Roman"/>
                          <a:cs typeface="Times New Roman"/>
                        </a:rPr>
                        <a:t>Client loading</a:t>
                      </a:r>
                      <a:endParaRPr lang="en-ZA" sz="1100" dirty="0">
                        <a:effectLst/>
                        <a:latin typeface="Calibri"/>
                        <a:ea typeface="Times New Roman"/>
                        <a:cs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195370">
                <a:tc>
                  <a:txBody>
                    <a:bodyPr/>
                    <a:lstStyle/>
                    <a:p>
                      <a:endParaRPr lang="en-ZA" sz="1000">
                        <a:effectLst/>
                        <a:latin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c>
                  <a:txBody>
                    <a:bodyPr/>
                    <a:lstStyle/>
                    <a:p>
                      <a:pPr algn="l">
                        <a:spcAft>
                          <a:spcPts val="0"/>
                        </a:spcAft>
                      </a:pPr>
                      <a:r>
                        <a:rPr lang="en-GB" sz="1100" dirty="0">
                          <a:solidFill>
                            <a:srgbClr val="000000"/>
                          </a:solidFill>
                          <a:effectLst/>
                          <a:latin typeface="Calibri"/>
                          <a:ea typeface="Times New Roman"/>
                          <a:cs typeface="Times New Roman"/>
                        </a:rPr>
                        <a:t>“Post end of day” state begins</a:t>
                      </a:r>
                      <a:endParaRPr lang="en-ZA" sz="1100" dirty="0">
                        <a:effectLst/>
                        <a:latin typeface="Calibri"/>
                        <a:ea typeface="Times New Roman"/>
                        <a:cs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c>
                  <a:txBody>
                    <a:bodyPr/>
                    <a:lstStyle/>
                    <a:p>
                      <a:endParaRPr lang="en-ZA" sz="1000" dirty="0">
                        <a:effectLst/>
                        <a:latin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tx2">
                        <a:lumMod val="20000"/>
                        <a:lumOff val="80000"/>
                      </a:schemeClr>
                    </a:solidFill>
                  </a:tcPr>
                </a:tc>
              </a:tr>
              <a:tr h="195370">
                <a:tc>
                  <a:txBody>
                    <a:bodyPr/>
                    <a:lstStyle/>
                    <a:p>
                      <a:endParaRPr lang="en-ZA" sz="1000" dirty="0">
                        <a:effectLst/>
                        <a:latin typeface="Times New Roman"/>
                      </a:endParaRPr>
                    </a:p>
                  </a:txBody>
                  <a:tcPr marL="68580" marR="68580" marT="0" marB="0">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bg1"/>
                    </a:solidFill>
                  </a:tcPr>
                </a:tc>
                <a:tc>
                  <a:txBody>
                    <a:bodyPr/>
                    <a:lstStyle/>
                    <a:p>
                      <a:pPr algn="l">
                        <a:spcAft>
                          <a:spcPts val="0"/>
                        </a:spcAft>
                      </a:pPr>
                      <a:r>
                        <a:rPr lang="en-GB" sz="1100" dirty="0">
                          <a:solidFill>
                            <a:srgbClr val="000000"/>
                          </a:solidFill>
                          <a:effectLst/>
                          <a:latin typeface="Calibri"/>
                          <a:ea typeface="Times New Roman"/>
                          <a:cs typeface="Times New Roman"/>
                        </a:rPr>
                        <a:t>Transfers and corporate actions</a:t>
                      </a:r>
                      <a:endParaRPr lang="en-ZA" sz="1100" dirty="0">
                        <a:effectLst/>
                        <a:latin typeface="Calibri"/>
                        <a:ea typeface="Times New Roman"/>
                        <a:cs typeface="Times New Roman"/>
                      </a:endParaRPr>
                    </a:p>
                  </a:txBody>
                  <a:tcPr marL="68580" marR="68580"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bg1"/>
                    </a:solidFill>
                  </a:tcPr>
                </a:tc>
                <a:tc>
                  <a:txBody>
                    <a:bodyPr/>
                    <a:lstStyle/>
                    <a:p>
                      <a:endParaRPr lang="en-ZA" sz="1000" dirty="0">
                        <a:effectLst/>
                        <a:latin typeface="Times New Roman"/>
                      </a:endParaRPr>
                    </a:p>
                  </a:txBody>
                  <a:tcPr marL="68580" marR="68580" marT="0" marB="0">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chemeClr val="bg1"/>
                    </a:solidFill>
                  </a:tcPr>
                </a:tc>
              </a:tr>
            </a:tbl>
          </a:graphicData>
        </a:graphic>
      </p:graphicFrame>
      <p:sp>
        <p:nvSpPr>
          <p:cNvPr id="10" name="Title 1"/>
          <p:cNvSpPr>
            <a:spLocks noGrp="1"/>
          </p:cNvSpPr>
          <p:nvPr>
            <p:ph type="title"/>
          </p:nvPr>
        </p:nvSpPr>
        <p:spPr>
          <a:xfrm>
            <a:off x="401320" y="278552"/>
            <a:ext cx="5760000" cy="691728"/>
          </a:xfrm>
        </p:spPr>
        <p:txBody>
          <a:bodyPr>
            <a:normAutofit fontScale="90000"/>
          </a:bodyPr>
          <a:lstStyle/>
          <a:p>
            <a:r>
              <a:rPr lang="en-ZA" sz="2800" dirty="0"/>
              <a:t>Daily </a:t>
            </a:r>
            <a:r>
              <a:rPr lang="en-ZA" sz="2800" dirty="0" smtClean="0"/>
              <a:t>trading </a:t>
            </a:r>
            <a:r>
              <a:rPr lang="en-ZA" sz="2800" dirty="0"/>
              <a:t>and post-trade lifecycles</a:t>
            </a:r>
            <a:r>
              <a:rPr lang="en-ZA" sz="2800" dirty="0" smtClean="0"/>
              <a:t/>
            </a:r>
            <a:br>
              <a:rPr lang="en-ZA" sz="2800" dirty="0" smtClean="0"/>
            </a:br>
            <a:r>
              <a:rPr lang="en-ZA" sz="2600" b="0" dirty="0" smtClean="0"/>
              <a:t>Key times and activities – Post-trade</a:t>
            </a:r>
            <a:endParaRPr lang="en-ZA" sz="2600" b="0" dirty="0"/>
          </a:p>
        </p:txBody>
      </p:sp>
    </p:spTree>
    <p:extLst>
      <p:ext uri="{BB962C8B-B14F-4D97-AF65-F5344CB8AC3E}">
        <p14:creationId xmlns:p14="http://schemas.microsoft.com/office/powerpoint/2010/main" val="838366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2601133"/>
            <a:ext cx="5334000" cy="530290"/>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a:solidFill>
                <a:prstClr val="black"/>
              </a:solidFill>
            </a:endParaRPr>
          </a:p>
        </p:txBody>
      </p:sp>
      <p:sp>
        <p:nvSpPr>
          <p:cNvPr id="2" name="Title 1"/>
          <p:cNvSpPr>
            <a:spLocks noGrp="1"/>
          </p:cNvSpPr>
          <p:nvPr>
            <p:ph type="title"/>
          </p:nvPr>
        </p:nvSpPr>
        <p:spPr>
          <a:xfrm>
            <a:off x="457200" y="307200"/>
            <a:ext cx="5760000" cy="531000"/>
          </a:xfrm>
        </p:spPr>
        <p:txBody>
          <a:bodyPr/>
          <a:lstStyle/>
          <a:p>
            <a:r>
              <a:rPr lang="en-ZA" dirty="0"/>
              <a:t>Agenda</a:t>
            </a:r>
          </a:p>
        </p:txBody>
      </p:sp>
      <p:sp>
        <p:nvSpPr>
          <p:cNvPr id="6" name="Rectangle 5"/>
          <p:cNvSpPr/>
          <p:nvPr/>
        </p:nvSpPr>
        <p:spPr>
          <a:xfrm>
            <a:off x="465256" y="1934557"/>
            <a:ext cx="8328576" cy="3247043"/>
          </a:xfrm>
          <a:prstGeom prst="rect">
            <a:avLst/>
          </a:prstGeom>
        </p:spPr>
        <p:txBody>
          <a:bodyPr wrap="square">
            <a:spAutoFit/>
          </a:bodyPr>
          <a:lstStyle/>
          <a:p>
            <a:pPr marL="285750" indent="-285750">
              <a:spcBef>
                <a:spcPts val="1800"/>
              </a:spcBef>
              <a:spcAft>
                <a:spcPts val="1800"/>
              </a:spcAft>
              <a:buFont typeface="Arial" panose="020B0604020202020204" pitchFamily="34" charset="0"/>
              <a:buChar char="•"/>
            </a:pPr>
            <a:r>
              <a:rPr lang="en-ZA" dirty="0">
                <a:solidFill>
                  <a:prstClr val="black"/>
                </a:solidFill>
              </a:rPr>
              <a:t>What is the JSE ITaC </a:t>
            </a:r>
            <a:r>
              <a:rPr lang="en-ZA" dirty="0" smtClean="0">
                <a:solidFill>
                  <a:prstClr val="black"/>
                </a:solidFill>
              </a:rPr>
              <a:t>programme?</a:t>
            </a:r>
          </a:p>
          <a:p>
            <a:pPr marL="285750" indent="-285750">
              <a:spcBef>
                <a:spcPts val="1800"/>
              </a:spcBef>
              <a:spcAft>
                <a:spcPts val="1800"/>
              </a:spcAft>
              <a:buFont typeface="Arial" panose="020B0604020202020204" pitchFamily="34" charset="0"/>
              <a:buChar char="•"/>
            </a:pPr>
            <a:r>
              <a:rPr lang="en-ZA" dirty="0" smtClean="0">
                <a:solidFill>
                  <a:prstClr val="black"/>
                </a:solidFill>
              </a:rPr>
              <a:t>Changes </a:t>
            </a:r>
            <a:r>
              <a:rPr lang="en-ZA" dirty="0">
                <a:solidFill>
                  <a:prstClr val="black"/>
                </a:solidFill>
              </a:rPr>
              <a:t>to current derivative clearing </a:t>
            </a:r>
            <a:r>
              <a:rPr lang="en-ZA" dirty="0" smtClean="0">
                <a:solidFill>
                  <a:prstClr val="black"/>
                </a:solidFill>
              </a:rPr>
              <a:t>process</a:t>
            </a:r>
            <a:endParaRPr lang="en-ZA" dirty="0">
              <a:solidFill>
                <a:prstClr val="black"/>
              </a:solidFill>
            </a:endParaRPr>
          </a:p>
          <a:p>
            <a:pPr marL="285750" indent="-285750">
              <a:spcBef>
                <a:spcPts val="1800"/>
              </a:spcBef>
              <a:spcAft>
                <a:spcPts val="1800"/>
              </a:spcAft>
              <a:buFont typeface="Arial" panose="020B0604020202020204" pitchFamily="34" charset="0"/>
              <a:buChar char="•"/>
            </a:pPr>
            <a:r>
              <a:rPr lang="en-ZA" dirty="0">
                <a:solidFill>
                  <a:prstClr val="black"/>
                </a:solidFill>
              </a:rPr>
              <a:t>New services and functions</a:t>
            </a:r>
          </a:p>
          <a:p>
            <a:pPr marL="285750" indent="-285750">
              <a:spcBef>
                <a:spcPts val="1800"/>
              </a:spcBef>
              <a:spcAft>
                <a:spcPts val="1800"/>
              </a:spcAft>
              <a:buFont typeface="Arial" panose="020B0604020202020204" pitchFamily="34" charset="0"/>
              <a:buChar char="•"/>
            </a:pPr>
            <a:r>
              <a:rPr lang="en-ZA" dirty="0">
                <a:solidFill>
                  <a:prstClr val="black"/>
                </a:solidFill>
              </a:rPr>
              <a:t>Remaining activities leading up to </a:t>
            </a:r>
            <a:r>
              <a:rPr lang="en-ZA" dirty="0" smtClean="0">
                <a:solidFill>
                  <a:prstClr val="black"/>
                </a:solidFill>
              </a:rPr>
              <a:t>go-live</a:t>
            </a:r>
            <a:endParaRPr lang="en-ZA" dirty="0">
              <a:solidFill>
                <a:prstClr val="black"/>
              </a:solidFill>
            </a:endParaRPr>
          </a:p>
          <a:p>
            <a:pPr marL="285750" indent="-285750">
              <a:spcBef>
                <a:spcPts val="1200"/>
              </a:spcBef>
              <a:spcAft>
                <a:spcPts val="1200"/>
              </a:spcAft>
              <a:buFont typeface="Arial" panose="020B0604020202020204" pitchFamily="34" charset="0"/>
              <a:buChar char="•"/>
            </a:pPr>
            <a:endParaRPr lang="en-ZA" dirty="0">
              <a:solidFill>
                <a:prstClr val="black"/>
              </a:solidFill>
            </a:endParaRPr>
          </a:p>
        </p:txBody>
      </p:sp>
      <p:sp>
        <p:nvSpPr>
          <p:cNvPr id="3" name="Rounded Rectangle 2"/>
          <p:cNvSpPr/>
          <p:nvPr/>
        </p:nvSpPr>
        <p:spPr>
          <a:xfrm>
            <a:off x="5486400" y="2601133"/>
            <a:ext cx="3429000" cy="2123267"/>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Overview of key changes and new services</a:t>
            </a:r>
            <a:endParaRPr lang="en-ZA" sz="1600" dirty="0">
              <a:solidFill>
                <a:prstClr val="black"/>
              </a:solidFill>
            </a:endParaRP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Daily clearing lifecycle</a:t>
            </a:r>
            <a:endParaRPr lang="en-ZA" sz="1600" dirty="0">
              <a:solidFill>
                <a:prstClr val="black"/>
              </a:solidFill>
            </a:endParaRP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Systems, interfaces and functions</a:t>
            </a:r>
            <a:endParaRPr lang="en-ZA" sz="1600" dirty="0">
              <a:solidFill>
                <a:prstClr val="black"/>
              </a:solidFill>
            </a:endParaRPr>
          </a:p>
        </p:txBody>
      </p:sp>
      <p:sp>
        <p:nvSpPr>
          <p:cNvPr id="7" name="Rectangle 6"/>
          <p:cNvSpPr/>
          <p:nvPr/>
        </p:nvSpPr>
        <p:spPr>
          <a:xfrm>
            <a:off x="5623560" y="3886200"/>
            <a:ext cx="3147412" cy="61228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342900" lvl="1" indent="-279400">
              <a:spcBef>
                <a:spcPts val="600"/>
              </a:spcBef>
              <a:spcAft>
                <a:spcPts val="600"/>
              </a:spcAft>
              <a:buFont typeface="Wingdings" panose="05000000000000000000" pitchFamily="2" charset="2"/>
              <a:buChar char="§"/>
            </a:pPr>
            <a:r>
              <a:rPr lang="en-ZA" sz="1600" dirty="0">
                <a:solidFill>
                  <a:prstClr val="black"/>
                </a:solidFill>
              </a:rPr>
              <a:t>Systems, interfaces and functions</a:t>
            </a:r>
          </a:p>
        </p:txBody>
      </p:sp>
      <p:sp>
        <p:nvSpPr>
          <p:cNvPr id="5" name="Rectangle 4"/>
          <p:cNvSpPr/>
          <p:nvPr/>
        </p:nvSpPr>
        <p:spPr>
          <a:xfrm>
            <a:off x="6352291" y="2133600"/>
            <a:ext cx="1401666" cy="369332"/>
          </a:xfrm>
          <a:prstGeom prst="rect">
            <a:avLst/>
          </a:prstGeom>
        </p:spPr>
        <p:txBody>
          <a:bodyPr wrap="none">
            <a:spAutoFit/>
          </a:bodyPr>
          <a:lstStyle/>
          <a:p>
            <a:pPr>
              <a:spcBef>
                <a:spcPts val="1200"/>
              </a:spcBef>
              <a:spcAft>
                <a:spcPts val="1200"/>
              </a:spcAft>
            </a:pPr>
            <a:r>
              <a:rPr lang="en-ZA" i="1" dirty="0"/>
              <a:t>(Andre Koen)</a:t>
            </a:r>
          </a:p>
        </p:txBody>
      </p:sp>
    </p:spTree>
    <p:extLst>
      <p:ext uri="{BB962C8B-B14F-4D97-AF65-F5344CB8AC3E}">
        <p14:creationId xmlns:p14="http://schemas.microsoft.com/office/powerpoint/2010/main" val="339973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4624"/>
            <a:ext cx="6649316" cy="720080"/>
          </a:xfrm>
        </p:spPr>
        <p:txBody>
          <a:bodyPr>
            <a:noAutofit/>
          </a:bodyPr>
          <a:lstStyle/>
          <a:p>
            <a:r>
              <a:rPr lang="en-ZA" dirty="0" smtClean="0"/>
              <a:t>Systems and interfaces</a:t>
            </a:r>
            <a:endParaRPr lang="en-US" sz="2300" b="0" dirty="0"/>
          </a:p>
        </p:txBody>
      </p:sp>
      <p:grpSp>
        <p:nvGrpSpPr>
          <p:cNvPr id="298" name="Group 297"/>
          <p:cNvGrpSpPr/>
          <p:nvPr/>
        </p:nvGrpSpPr>
        <p:grpSpPr>
          <a:xfrm>
            <a:off x="179512" y="1285240"/>
            <a:ext cx="8657374" cy="3902627"/>
            <a:chOff x="179512" y="1285240"/>
            <a:chExt cx="8657374" cy="3902627"/>
          </a:xfrm>
        </p:grpSpPr>
        <p:cxnSp>
          <p:nvCxnSpPr>
            <p:cNvPr id="173" name="Elbow Connector 172"/>
            <p:cNvCxnSpPr>
              <a:stCxn id="175" idx="0"/>
              <a:endCxn id="103" idx="4"/>
            </p:cNvCxnSpPr>
            <p:nvPr/>
          </p:nvCxnSpPr>
          <p:spPr>
            <a:xfrm flipV="1">
              <a:off x="8180691" y="2043767"/>
              <a:ext cx="9652" cy="1057379"/>
            </a:xfrm>
            <a:prstGeom prst="straightConnector1">
              <a:avLst/>
            </a:prstGeom>
            <a:ln w="12700">
              <a:solidFill>
                <a:schemeClr val="bg1">
                  <a:lumMod val="50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a:stCxn id="75" idx="5"/>
              <a:endCxn id="118" idx="0"/>
            </p:cNvCxnSpPr>
            <p:nvPr/>
          </p:nvCxnSpPr>
          <p:spPr>
            <a:xfrm>
              <a:off x="4420702" y="1684957"/>
              <a:ext cx="2266995" cy="1420088"/>
            </a:xfrm>
            <a:prstGeom prst="straightConnector1">
              <a:avLst/>
            </a:prstGeom>
            <a:ln w="12700">
              <a:solidFill>
                <a:schemeClr val="bg1">
                  <a:lumMod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64" idx="3"/>
              <a:endCxn id="62" idx="1"/>
            </p:cNvCxnSpPr>
            <p:nvPr/>
          </p:nvCxnSpPr>
          <p:spPr>
            <a:xfrm flipV="1">
              <a:off x="1424228" y="3850859"/>
              <a:ext cx="611000" cy="1716"/>
            </a:xfrm>
            <a:prstGeom prst="straightConnector1">
              <a:avLst/>
            </a:prstGeom>
            <a:ln w="12700">
              <a:solidFill>
                <a:schemeClr val="bg1">
                  <a:lumMod val="5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5" name="Oval 74"/>
            <p:cNvSpPr/>
            <p:nvPr/>
          </p:nvSpPr>
          <p:spPr>
            <a:xfrm>
              <a:off x="3420441" y="1285240"/>
              <a:ext cx="1171879" cy="468298"/>
            </a:xfrm>
            <a:prstGeom prst="ellipse">
              <a:avLst/>
            </a:prstGeom>
            <a:solidFill>
              <a:schemeClr val="bg1">
                <a:lumMod val="8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1200" b="1" dirty="0">
                  <a:solidFill>
                    <a:prstClr val="black"/>
                  </a:solidFill>
                </a:rPr>
                <a:t>Clearing </a:t>
              </a:r>
              <a:r>
                <a:rPr lang="en-ZA" sz="1200" b="1" dirty="0" smtClean="0">
                  <a:solidFill>
                    <a:prstClr val="black"/>
                  </a:solidFill>
                </a:rPr>
                <a:t>Members</a:t>
              </a:r>
              <a:endParaRPr lang="en-US" sz="1200" b="1" dirty="0">
                <a:solidFill>
                  <a:prstClr val="black"/>
                </a:solidFill>
              </a:endParaRPr>
            </a:p>
          </p:txBody>
        </p:sp>
        <p:sp>
          <p:nvSpPr>
            <p:cNvPr id="103" name="Oval 102"/>
            <p:cNvSpPr/>
            <p:nvPr/>
          </p:nvSpPr>
          <p:spPr>
            <a:xfrm>
              <a:off x="7543799" y="1596380"/>
              <a:ext cx="1293087" cy="447387"/>
            </a:xfrm>
            <a:prstGeom prst="ellipse">
              <a:avLst/>
            </a:prstGeom>
            <a:solidFill>
              <a:schemeClr val="bg1">
                <a:lumMod val="85000"/>
              </a:schemeClr>
            </a:solidFill>
            <a:ln>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200" b="1" dirty="0">
                  <a:solidFill>
                    <a:prstClr val="black"/>
                  </a:solidFill>
                </a:rPr>
                <a:t>Settlement </a:t>
              </a:r>
              <a:r>
                <a:rPr lang="en-ZA" sz="1200" b="1" dirty="0" smtClean="0">
                  <a:solidFill>
                    <a:prstClr val="black"/>
                  </a:solidFill>
                </a:rPr>
                <a:t>Banks</a:t>
              </a:r>
              <a:endParaRPr lang="en-US" sz="1200" b="1" dirty="0">
                <a:solidFill>
                  <a:prstClr val="black"/>
                </a:solidFill>
              </a:endParaRPr>
            </a:p>
          </p:txBody>
        </p:sp>
        <p:cxnSp>
          <p:nvCxnSpPr>
            <p:cNvPr id="108" name="Straight Arrow Connector 107"/>
            <p:cNvCxnSpPr>
              <a:stCxn id="116" idx="4"/>
              <a:endCxn id="118" idx="0"/>
            </p:cNvCxnSpPr>
            <p:nvPr/>
          </p:nvCxnSpPr>
          <p:spPr>
            <a:xfrm>
              <a:off x="6686945" y="2009805"/>
              <a:ext cx="752" cy="1095240"/>
            </a:xfrm>
            <a:prstGeom prst="straightConnector1">
              <a:avLst/>
            </a:prstGeom>
            <a:ln w="12700">
              <a:solidFill>
                <a:schemeClr val="bg1">
                  <a:lumMod val="50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16" name="Oval 115"/>
            <p:cNvSpPr/>
            <p:nvPr/>
          </p:nvSpPr>
          <p:spPr>
            <a:xfrm>
              <a:off x="6056064" y="1562417"/>
              <a:ext cx="1261761" cy="447388"/>
            </a:xfrm>
            <a:prstGeom prst="ellipse">
              <a:avLst/>
            </a:prstGeom>
            <a:solidFill>
              <a:schemeClr val="bg1">
                <a:lumMod val="85000"/>
              </a:schemeClr>
            </a:solidFill>
            <a:ln>
              <a:solidFill>
                <a:schemeClr val="accent5"/>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200" b="1" dirty="0" smtClean="0">
                  <a:solidFill>
                    <a:prstClr val="black"/>
                  </a:solidFill>
                </a:rPr>
                <a:t>CSDPs and Clients</a:t>
              </a:r>
              <a:endParaRPr lang="en-US" sz="1200" b="1" dirty="0">
                <a:solidFill>
                  <a:prstClr val="black"/>
                </a:solidFill>
              </a:endParaRPr>
            </a:p>
          </p:txBody>
        </p:sp>
        <p:sp>
          <p:nvSpPr>
            <p:cNvPr id="76" name="Oval 75"/>
            <p:cNvSpPr/>
            <p:nvPr/>
          </p:nvSpPr>
          <p:spPr>
            <a:xfrm>
              <a:off x="255495" y="1613460"/>
              <a:ext cx="1100865" cy="447388"/>
            </a:xfrm>
            <a:prstGeom prst="ellipse">
              <a:avLst/>
            </a:prstGeom>
            <a:solidFill>
              <a:schemeClr val="bg1">
                <a:lumMod val="8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200" b="1" dirty="0">
                  <a:solidFill>
                    <a:prstClr val="black"/>
                  </a:solidFill>
                </a:rPr>
                <a:t>Trading </a:t>
              </a:r>
              <a:r>
                <a:rPr lang="en-ZA" sz="1200" b="1" dirty="0" smtClean="0">
                  <a:solidFill>
                    <a:prstClr val="black"/>
                  </a:solidFill>
                </a:rPr>
                <a:t>Member</a:t>
              </a:r>
              <a:endParaRPr lang="en-US" sz="1200" b="1" dirty="0">
                <a:solidFill>
                  <a:prstClr val="black"/>
                </a:solidFill>
              </a:endParaRPr>
            </a:p>
          </p:txBody>
        </p:sp>
        <p:cxnSp>
          <p:nvCxnSpPr>
            <p:cNvPr id="196" name="Straight Arrow Connector 195"/>
            <p:cNvCxnSpPr>
              <a:stCxn id="245" idx="0"/>
              <a:endCxn id="86" idx="2"/>
            </p:cNvCxnSpPr>
            <p:nvPr/>
          </p:nvCxnSpPr>
          <p:spPr>
            <a:xfrm flipV="1">
              <a:off x="801870" y="2584028"/>
              <a:ext cx="6004" cy="531178"/>
            </a:xfrm>
            <a:prstGeom prst="straightConnector1">
              <a:avLst/>
            </a:prstGeom>
            <a:ln w="12700">
              <a:solidFill>
                <a:schemeClr val="bg1">
                  <a:lumMod val="50000"/>
                </a:schemeClr>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11" idx="2"/>
              <a:endCxn id="245" idx="0"/>
            </p:cNvCxnSpPr>
            <p:nvPr/>
          </p:nvCxnSpPr>
          <p:spPr>
            <a:xfrm flipH="1">
              <a:off x="801870" y="2250629"/>
              <a:ext cx="3205499" cy="864577"/>
            </a:xfrm>
            <a:prstGeom prst="straightConnector1">
              <a:avLst/>
            </a:prstGeom>
            <a:ln w="1270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11" idx="2"/>
              <a:endCxn id="244" idx="0"/>
            </p:cNvCxnSpPr>
            <p:nvPr/>
          </p:nvCxnSpPr>
          <p:spPr>
            <a:xfrm flipH="1">
              <a:off x="2655542" y="2250629"/>
              <a:ext cx="1351827" cy="851469"/>
            </a:xfrm>
            <a:prstGeom prst="straightConnector1">
              <a:avLst/>
            </a:prstGeom>
            <a:ln w="1270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86" idx="2"/>
              <a:endCxn id="244" idx="0"/>
            </p:cNvCxnSpPr>
            <p:nvPr/>
          </p:nvCxnSpPr>
          <p:spPr>
            <a:xfrm>
              <a:off x="807874" y="2584028"/>
              <a:ext cx="1847668" cy="518070"/>
            </a:xfrm>
            <a:prstGeom prst="straightConnector1">
              <a:avLst/>
            </a:prstGeom>
            <a:ln w="1270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76" idx="4"/>
              <a:endCxn id="118" idx="0"/>
            </p:cNvCxnSpPr>
            <p:nvPr/>
          </p:nvCxnSpPr>
          <p:spPr>
            <a:xfrm>
              <a:off x="805928" y="2060848"/>
              <a:ext cx="5881769" cy="1044197"/>
            </a:xfrm>
            <a:prstGeom prst="straightConnector1">
              <a:avLst/>
            </a:prstGeom>
            <a:ln w="1270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341499" y="2311425"/>
              <a:ext cx="932749" cy="272603"/>
            </a:xfrm>
            <a:prstGeom prst="rect">
              <a:avLst/>
            </a:prstGeom>
            <a:solidFill>
              <a:schemeClr val="bg1">
                <a:lumMod val="8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200" b="1" dirty="0" smtClean="0">
                  <a:solidFill>
                    <a:prstClr val="black"/>
                  </a:solidFill>
                </a:rPr>
                <a:t>Front-end</a:t>
              </a:r>
              <a:endParaRPr lang="en-US" sz="1200" b="1" dirty="0">
                <a:solidFill>
                  <a:prstClr val="black"/>
                </a:solidFill>
              </a:endParaRPr>
            </a:p>
          </p:txBody>
        </p:sp>
        <p:sp>
          <p:nvSpPr>
            <p:cNvPr id="111" name="Rectangle 110"/>
            <p:cNvSpPr/>
            <p:nvPr/>
          </p:nvSpPr>
          <p:spPr>
            <a:xfrm>
              <a:off x="3505345" y="1978026"/>
              <a:ext cx="1004047" cy="272603"/>
            </a:xfrm>
            <a:prstGeom prst="rect">
              <a:avLst/>
            </a:prstGeom>
            <a:solidFill>
              <a:schemeClr val="bg1">
                <a:lumMod val="8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1200" b="1" dirty="0">
                  <a:solidFill>
                    <a:prstClr val="black"/>
                  </a:solidFill>
                </a:rPr>
                <a:t>Front-end</a:t>
              </a:r>
              <a:endParaRPr lang="en-US" sz="1200" b="1" dirty="0">
                <a:solidFill>
                  <a:prstClr val="black"/>
                </a:solidFill>
              </a:endParaRPr>
            </a:p>
          </p:txBody>
        </p:sp>
        <p:cxnSp>
          <p:nvCxnSpPr>
            <p:cNvPr id="121" name="Straight Arrow Connector 120"/>
            <p:cNvCxnSpPr>
              <a:stCxn id="76" idx="4"/>
              <a:endCxn id="86" idx="0"/>
            </p:cNvCxnSpPr>
            <p:nvPr/>
          </p:nvCxnSpPr>
          <p:spPr>
            <a:xfrm>
              <a:off x="805928" y="2060848"/>
              <a:ext cx="1946" cy="250577"/>
            </a:xfrm>
            <a:prstGeom prst="straightConnector1">
              <a:avLst/>
            </a:prstGeom>
            <a:ln w="1270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1" name="Straight Arrow Connector 210"/>
            <p:cNvCxnSpPr>
              <a:stCxn id="75" idx="4"/>
              <a:endCxn id="111" idx="0"/>
            </p:cNvCxnSpPr>
            <p:nvPr/>
          </p:nvCxnSpPr>
          <p:spPr>
            <a:xfrm>
              <a:off x="4006381" y="1753538"/>
              <a:ext cx="988" cy="224488"/>
            </a:xfrm>
            <a:prstGeom prst="straightConnector1">
              <a:avLst/>
            </a:prstGeom>
            <a:ln w="1270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4" name="Straight Arrow Connector 283"/>
            <p:cNvCxnSpPr>
              <a:stCxn id="76" idx="4"/>
              <a:endCxn id="57" idx="0"/>
            </p:cNvCxnSpPr>
            <p:nvPr/>
          </p:nvCxnSpPr>
          <p:spPr>
            <a:xfrm>
              <a:off x="805928" y="2060848"/>
              <a:ext cx="3370026" cy="1030458"/>
            </a:xfrm>
            <a:prstGeom prst="straightConnector1">
              <a:avLst/>
            </a:prstGeom>
            <a:ln w="12700">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79" name="Group 78"/>
            <p:cNvGrpSpPr/>
            <p:nvPr/>
          </p:nvGrpSpPr>
          <p:grpSpPr>
            <a:xfrm>
              <a:off x="2035228" y="3102098"/>
              <a:ext cx="1240628" cy="1213343"/>
              <a:chOff x="1586077" y="4019077"/>
              <a:chExt cx="1240628" cy="1213343"/>
            </a:xfrm>
          </p:grpSpPr>
          <p:sp>
            <p:nvSpPr>
              <p:cNvPr id="244" name="Rectangle 243"/>
              <p:cNvSpPr/>
              <p:nvPr/>
            </p:nvSpPr>
            <p:spPr>
              <a:xfrm>
                <a:off x="1586077" y="4019077"/>
                <a:ext cx="1240628" cy="284179"/>
              </a:xfrm>
              <a:prstGeom prst="rect">
                <a:avLst/>
              </a:prstGeom>
              <a:solidFill>
                <a:schemeClr val="bg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prstClr val="black"/>
                    </a:solidFill>
                  </a:rPr>
                  <a:t>Clearing API</a:t>
                </a:r>
                <a:endParaRPr lang="en-US" sz="1200" b="1" dirty="0">
                  <a:solidFill>
                    <a:prstClr val="black"/>
                  </a:solidFill>
                </a:endParaRPr>
              </a:p>
            </p:txBody>
          </p:sp>
          <p:sp>
            <p:nvSpPr>
              <p:cNvPr id="62" name="Rectangle 61"/>
              <p:cNvSpPr/>
              <p:nvPr/>
            </p:nvSpPr>
            <p:spPr>
              <a:xfrm>
                <a:off x="1586077" y="4303256"/>
                <a:ext cx="1240628" cy="929164"/>
              </a:xfrm>
              <a:prstGeom prst="rect">
                <a:avLst/>
              </a:prstGeom>
              <a:solidFill>
                <a:schemeClr val="bg2">
                  <a:lumMod val="40000"/>
                  <a:lumOff val="6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200" b="1" dirty="0" smtClean="0">
                    <a:solidFill>
                      <a:prstClr val="black"/>
                    </a:solidFill>
                  </a:rPr>
                  <a:t>JSE Clearing System</a:t>
                </a:r>
              </a:p>
              <a:p>
                <a:pPr algn="ctr"/>
                <a:r>
                  <a:rPr lang="en-ZA" sz="1200" b="1" dirty="0" smtClean="0">
                    <a:solidFill>
                      <a:prstClr val="black"/>
                    </a:solidFill>
                  </a:rPr>
                  <a:t>(RTC</a:t>
                </a:r>
                <a:r>
                  <a:rPr lang="en-ZA" sz="1200" b="1" dirty="0">
                    <a:solidFill>
                      <a:prstClr val="black"/>
                    </a:solidFill>
                  </a:rPr>
                  <a:t>)</a:t>
                </a:r>
              </a:p>
            </p:txBody>
          </p:sp>
        </p:grpSp>
        <p:grpSp>
          <p:nvGrpSpPr>
            <p:cNvPr id="78" name="Group 77"/>
            <p:cNvGrpSpPr/>
            <p:nvPr/>
          </p:nvGrpSpPr>
          <p:grpSpPr>
            <a:xfrm>
              <a:off x="3563888" y="3091306"/>
              <a:ext cx="1224136" cy="1224135"/>
              <a:chOff x="4644008" y="4005065"/>
              <a:chExt cx="1224136" cy="1224135"/>
            </a:xfrm>
          </p:grpSpPr>
          <p:sp>
            <p:nvSpPr>
              <p:cNvPr id="57" name="Rectangle 56"/>
              <p:cNvSpPr/>
              <p:nvPr/>
            </p:nvSpPr>
            <p:spPr>
              <a:xfrm>
                <a:off x="4644177" y="4005065"/>
                <a:ext cx="1223794" cy="294968"/>
              </a:xfrm>
              <a:prstGeom prst="rect">
                <a:avLst/>
              </a:prstGeom>
              <a:solidFill>
                <a:schemeClr val="bg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200" b="1" dirty="0" smtClean="0">
                    <a:solidFill>
                      <a:prstClr val="black"/>
                    </a:solidFill>
                  </a:rPr>
                  <a:t>Front-end</a:t>
                </a:r>
                <a:endParaRPr lang="en-US" sz="1200" b="1" dirty="0">
                  <a:solidFill>
                    <a:prstClr val="black"/>
                  </a:solidFill>
                </a:endParaRPr>
              </a:p>
            </p:txBody>
          </p:sp>
          <p:sp>
            <p:nvSpPr>
              <p:cNvPr id="232" name="Rectangle 231"/>
              <p:cNvSpPr/>
              <p:nvPr/>
            </p:nvSpPr>
            <p:spPr>
              <a:xfrm>
                <a:off x="4644008" y="4300032"/>
                <a:ext cx="1224136" cy="929168"/>
              </a:xfrm>
              <a:prstGeom prst="rect">
                <a:avLst/>
              </a:prstGeom>
              <a:solidFill>
                <a:schemeClr val="bg2">
                  <a:lumMod val="40000"/>
                  <a:lumOff val="6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200" b="1" dirty="0" smtClean="0">
                    <a:solidFill>
                      <a:prstClr val="black"/>
                    </a:solidFill>
                  </a:rPr>
                  <a:t>JSE Broker Accounting System</a:t>
                </a:r>
              </a:p>
              <a:p>
                <a:pPr algn="ctr"/>
                <a:r>
                  <a:rPr lang="en-ZA" sz="1200" b="1" dirty="0" smtClean="0">
                    <a:solidFill>
                      <a:prstClr val="black"/>
                    </a:solidFill>
                  </a:rPr>
                  <a:t>(BDA)</a:t>
                </a:r>
                <a:endParaRPr lang="en-US" sz="1200" b="1" dirty="0">
                  <a:solidFill>
                    <a:prstClr val="black"/>
                  </a:solidFill>
                </a:endParaRPr>
              </a:p>
            </p:txBody>
          </p:sp>
        </p:grpSp>
        <p:grpSp>
          <p:nvGrpSpPr>
            <p:cNvPr id="80" name="Group 79"/>
            <p:cNvGrpSpPr/>
            <p:nvPr/>
          </p:nvGrpSpPr>
          <p:grpSpPr>
            <a:xfrm>
              <a:off x="179512" y="3115206"/>
              <a:ext cx="1244716" cy="1182138"/>
              <a:chOff x="71565" y="4022025"/>
              <a:chExt cx="1244716" cy="1182138"/>
            </a:xfrm>
          </p:grpSpPr>
          <p:sp>
            <p:nvSpPr>
              <p:cNvPr id="245" name="Rectangle 244"/>
              <p:cNvSpPr/>
              <p:nvPr/>
            </p:nvSpPr>
            <p:spPr>
              <a:xfrm>
                <a:off x="71565" y="4022025"/>
                <a:ext cx="1244715" cy="292601"/>
              </a:xfrm>
              <a:prstGeom prst="rect">
                <a:avLst/>
              </a:prstGeom>
              <a:solidFill>
                <a:schemeClr val="bg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200" b="1" dirty="0">
                    <a:solidFill>
                      <a:prstClr val="black"/>
                    </a:solidFill>
                  </a:rPr>
                  <a:t>Trading API</a:t>
                </a:r>
                <a:endParaRPr lang="en-US" sz="1200" b="1" dirty="0">
                  <a:solidFill>
                    <a:prstClr val="black"/>
                  </a:solidFill>
                </a:endParaRPr>
              </a:p>
            </p:txBody>
          </p:sp>
          <p:sp>
            <p:nvSpPr>
              <p:cNvPr id="64" name="Rectangle 63"/>
              <p:cNvSpPr/>
              <p:nvPr/>
            </p:nvSpPr>
            <p:spPr>
              <a:xfrm>
                <a:off x="71566" y="4314625"/>
                <a:ext cx="1244715" cy="889538"/>
              </a:xfrm>
              <a:prstGeom prst="rect">
                <a:avLst/>
              </a:prstGeom>
              <a:solidFill>
                <a:schemeClr val="bg2">
                  <a:lumMod val="40000"/>
                  <a:lumOff val="6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200" b="1" dirty="0" smtClean="0">
                    <a:solidFill>
                      <a:prstClr val="black"/>
                    </a:solidFill>
                  </a:rPr>
                  <a:t>JSE Trading System</a:t>
                </a:r>
              </a:p>
              <a:p>
                <a:pPr algn="ctr"/>
                <a:r>
                  <a:rPr lang="en-ZA" sz="1200" b="1" dirty="0" smtClean="0">
                    <a:solidFill>
                      <a:prstClr val="black"/>
                    </a:solidFill>
                  </a:rPr>
                  <a:t>(MIT</a:t>
                </a:r>
                <a:r>
                  <a:rPr lang="en-ZA" sz="1200" b="1" dirty="0">
                    <a:solidFill>
                      <a:prstClr val="black"/>
                    </a:solidFill>
                  </a:rPr>
                  <a:t>)</a:t>
                </a:r>
                <a:endParaRPr lang="en-US" sz="1200" b="1" dirty="0">
                  <a:solidFill>
                    <a:prstClr val="black"/>
                  </a:solidFill>
                </a:endParaRPr>
              </a:p>
            </p:txBody>
          </p:sp>
        </p:grpSp>
        <p:grpSp>
          <p:nvGrpSpPr>
            <p:cNvPr id="220" name="Group 219"/>
            <p:cNvGrpSpPr/>
            <p:nvPr/>
          </p:nvGrpSpPr>
          <p:grpSpPr>
            <a:xfrm>
              <a:off x="6072809" y="3105045"/>
              <a:ext cx="1229776" cy="1210396"/>
              <a:chOff x="5220151" y="3249061"/>
              <a:chExt cx="1229776" cy="1210396"/>
            </a:xfrm>
          </p:grpSpPr>
          <p:sp>
            <p:nvSpPr>
              <p:cNvPr id="118" name="Rectangle 117"/>
              <p:cNvSpPr/>
              <p:nvPr/>
            </p:nvSpPr>
            <p:spPr>
              <a:xfrm>
                <a:off x="5220151" y="3249061"/>
                <a:ext cx="1229776" cy="278008"/>
              </a:xfrm>
              <a:prstGeom prst="rect">
                <a:avLst/>
              </a:prstGeom>
              <a:solidFill>
                <a:srgbClr val="AB25E7"/>
              </a:solidFill>
              <a:ln>
                <a:solidFill>
                  <a:srgbClr val="AB25E7"/>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200" b="1" dirty="0" smtClean="0">
                    <a:solidFill>
                      <a:prstClr val="black"/>
                    </a:solidFill>
                  </a:rPr>
                  <a:t>Front-end</a:t>
                </a:r>
                <a:endParaRPr lang="en-US" sz="1200" b="1" dirty="0">
                  <a:solidFill>
                    <a:prstClr val="black"/>
                  </a:solidFill>
                </a:endParaRPr>
              </a:p>
            </p:txBody>
          </p:sp>
          <p:sp>
            <p:nvSpPr>
              <p:cNvPr id="65" name="Rectangle 64"/>
              <p:cNvSpPr/>
              <p:nvPr/>
            </p:nvSpPr>
            <p:spPr>
              <a:xfrm>
                <a:off x="5226133" y="3527069"/>
                <a:ext cx="1223794" cy="932388"/>
              </a:xfrm>
              <a:prstGeom prst="rect">
                <a:avLst/>
              </a:prstGeom>
              <a:solidFill>
                <a:srgbClr val="D1B9E9"/>
              </a:solidFill>
              <a:ln>
                <a:solidFill>
                  <a:srgbClr val="AB25E7"/>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200" b="1" dirty="0">
                    <a:solidFill>
                      <a:prstClr val="black"/>
                    </a:solidFill>
                  </a:rPr>
                  <a:t>Strate Collateral Management System </a:t>
                </a:r>
                <a:endParaRPr lang="en-ZA" sz="1200" b="1" dirty="0" smtClean="0">
                  <a:solidFill>
                    <a:prstClr val="black"/>
                  </a:solidFill>
                </a:endParaRPr>
              </a:p>
              <a:p>
                <a:pPr algn="ctr"/>
                <a:r>
                  <a:rPr lang="en-ZA" sz="1200" b="1" dirty="0" smtClean="0">
                    <a:solidFill>
                      <a:prstClr val="black"/>
                    </a:solidFill>
                  </a:rPr>
                  <a:t>(</a:t>
                </a:r>
                <a:r>
                  <a:rPr lang="en-ZA" sz="1200" b="1" dirty="0">
                    <a:solidFill>
                      <a:prstClr val="black"/>
                    </a:solidFill>
                  </a:rPr>
                  <a:t>SCMS)</a:t>
                </a:r>
              </a:p>
            </p:txBody>
          </p:sp>
        </p:grpSp>
        <p:cxnSp>
          <p:nvCxnSpPr>
            <p:cNvPr id="165" name="Straight Arrow Connector 164"/>
            <p:cNvCxnSpPr>
              <a:stCxn id="62" idx="2"/>
              <a:endCxn id="65" idx="2"/>
            </p:cNvCxnSpPr>
            <p:nvPr/>
          </p:nvCxnSpPr>
          <p:spPr>
            <a:xfrm rot="16200000" flipH="1">
              <a:off x="4673115" y="2297868"/>
              <a:ext cx="12700" cy="4035146"/>
            </a:xfrm>
            <a:prstGeom prst="bentConnector3">
              <a:avLst>
                <a:gd name="adj1" fmla="val 2760000"/>
              </a:avLst>
            </a:prstGeom>
            <a:ln w="12700">
              <a:solidFill>
                <a:schemeClr val="bg1">
                  <a:lumMod val="50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a:stCxn id="232" idx="3"/>
              <a:endCxn id="65" idx="1"/>
            </p:cNvCxnSpPr>
            <p:nvPr/>
          </p:nvCxnSpPr>
          <p:spPr>
            <a:xfrm flipV="1">
              <a:off x="4788024" y="3849247"/>
              <a:ext cx="1290767" cy="1610"/>
            </a:xfrm>
            <a:prstGeom prst="straightConnector1">
              <a:avLst/>
            </a:prstGeom>
            <a:ln w="12700">
              <a:solidFill>
                <a:schemeClr val="bg1">
                  <a:lumMod val="50000"/>
                </a:schemeClr>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74" name="Group 173"/>
            <p:cNvGrpSpPr/>
            <p:nvPr/>
          </p:nvGrpSpPr>
          <p:grpSpPr>
            <a:xfrm>
              <a:off x="7524327" y="3101146"/>
              <a:ext cx="1312558" cy="1224135"/>
              <a:chOff x="4644007" y="4005065"/>
              <a:chExt cx="1312558" cy="1224135"/>
            </a:xfrm>
          </p:grpSpPr>
          <p:sp>
            <p:nvSpPr>
              <p:cNvPr id="175" name="Rectangle 174"/>
              <p:cNvSpPr/>
              <p:nvPr/>
            </p:nvSpPr>
            <p:spPr>
              <a:xfrm>
                <a:off x="4644176" y="4005065"/>
                <a:ext cx="1312389" cy="281907"/>
              </a:xfrm>
              <a:prstGeom prst="rect">
                <a:avLst/>
              </a:prstGeom>
              <a:solidFill>
                <a:schemeClr val="bg1">
                  <a:lumMod val="50000"/>
                </a:schemeClr>
              </a:solidFill>
              <a:ln>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smtClean="0">
                    <a:solidFill>
                      <a:prstClr val="black"/>
                    </a:solidFill>
                  </a:rPr>
                  <a:t>SWIFT</a:t>
                </a:r>
                <a:r>
                  <a:rPr lang="en-US" sz="1200" b="1" dirty="0" smtClean="0">
                    <a:solidFill>
                      <a:prstClr val="black"/>
                    </a:solidFill>
                  </a:rPr>
                  <a:t> Messaging</a:t>
                </a:r>
                <a:endParaRPr lang="en-US" sz="1200" b="1" dirty="0">
                  <a:solidFill>
                    <a:prstClr val="black"/>
                  </a:solidFill>
                </a:endParaRPr>
              </a:p>
            </p:txBody>
          </p:sp>
          <p:sp>
            <p:nvSpPr>
              <p:cNvPr id="177" name="Rectangle 176"/>
              <p:cNvSpPr/>
              <p:nvPr/>
            </p:nvSpPr>
            <p:spPr>
              <a:xfrm>
                <a:off x="4644007" y="4300032"/>
                <a:ext cx="1312557" cy="929168"/>
              </a:xfrm>
              <a:prstGeom prst="rect">
                <a:avLst/>
              </a:prstGeom>
              <a:solidFill>
                <a:schemeClr val="bg1">
                  <a:lumMod val="85000"/>
                </a:schemeClr>
              </a:solidFill>
              <a:ln>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200" b="1" dirty="0" smtClean="0">
                    <a:solidFill>
                      <a:prstClr val="black"/>
                    </a:solidFill>
                  </a:rPr>
                  <a:t>SWIFT Alliance Network</a:t>
                </a:r>
                <a:endParaRPr lang="en-US" sz="1200" b="1" dirty="0">
                  <a:solidFill>
                    <a:prstClr val="black"/>
                  </a:solidFill>
                </a:endParaRPr>
              </a:p>
            </p:txBody>
          </p:sp>
        </p:grpSp>
        <p:cxnSp>
          <p:nvCxnSpPr>
            <p:cNvPr id="184" name="Straight Arrow Connector 164"/>
            <p:cNvCxnSpPr/>
            <p:nvPr/>
          </p:nvCxnSpPr>
          <p:spPr>
            <a:xfrm rot="16200000" flipH="1">
              <a:off x="5147267" y="1579934"/>
              <a:ext cx="9840" cy="5480854"/>
            </a:xfrm>
            <a:prstGeom prst="bentConnector3">
              <a:avLst>
                <a:gd name="adj1" fmla="val 7482520"/>
              </a:avLst>
            </a:prstGeom>
            <a:ln w="12700">
              <a:solidFill>
                <a:schemeClr val="bg1">
                  <a:lumMod val="50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221" name="TextBox 220"/>
            <p:cNvSpPr txBox="1"/>
            <p:nvPr/>
          </p:nvSpPr>
          <p:spPr>
            <a:xfrm>
              <a:off x="3774302" y="4910868"/>
              <a:ext cx="2059929" cy="276999"/>
            </a:xfrm>
            <a:prstGeom prst="rect">
              <a:avLst/>
            </a:prstGeom>
            <a:solidFill>
              <a:schemeClr val="bg1"/>
            </a:solidFill>
            <a:ln>
              <a:solidFill>
                <a:schemeClr val="bg1">
                  <a:lumMod val="75000"/>
                </a:schemeClr>
              </a:solidFill>
            </a:ln>
          </p:spPr>
          <p:txBody>
            <a:bodyPr wrap="square" rtlCol="0" anchor="ctr">
              <a:spAutoFit/>
            </a:bodyPr>
            <a:lstStyle/>
            <a:p>
              <a:pPr algn="ctr"/>
              <a:r>
                <a:rPr lang="en-ZA" sz="1200" dirty="0" smtClean="0">
                  <a:solidFill>
                    <a:prstClr val="black"/>
                  </a:solidFill>
                </a:rPr>
                <a:t>FX and ZAR cash settlements</a:t>
              </a:r>
              <a:endParaRPr lang="en-ZA" sz="1200" dirty="0">
                <a:solidFill>
                  <a:prstClr val="black"/>
                </a:solidFill>
              </a:endParaRPr>
            </a:p>
          </p:txBody>
        </p:sp>
        <p:sp>
          <p:nvSpPr>
            <p:cNvPr id="288" name="TextBox 287"/>
            <p:cNvSpPr txBox="1"/>
            <p:nvPr/>
          </p:nvSpPr>
          <p:spPr>
            <a:xfrm>
              <a:off x="3353581" y="4514051"/>
              <a:ext cx="2362734" cy="276999"/>
            </a:xfrm>
            <a:prstGeom prst="rect">
              <a:avLst/>
            </a:prstGeom>
            <a:solidFill>
              <a:schemeClr val="bg1"/>
            </a:solidFill>
            <a:ln>
              <a:solidFill>
                <a:schemeClr val="bg1">
                  <a:lumMod val="75000"/>
                </a:schemeClr>
              </a:solidFill>
            </a:ln>
          </p:spPr>
          <p:txBody>
            <a:bodyPr wrap="square" rtlCol="0" anchor="ctr">
              <a:spAutoFit/>
            </a:bodyPr>
            <a:lstStyle/>
            <a:p>
              <a:pPr algn="ctr"/>
              <a:r>
                <a:rPr lang="en-ZA" sz="1200" dirty="0" smtClean="0">
                  <a:solidFill>
                    <a:prstClr val="black"/>
                  </a:solidFill>
                </a:rPr>
                <a:t>Pledging and releasing of securities </a:t>
              </a:r>
              <a:endParaRPr lang="en-ZA" sz="1200" dirty="0">
                <a:solidFill>
                  <a:prstClr val="black"/>
                </a:solidFill>
              </a:endParaRPr>
            </a:p>
          </p:txBody>
        </p:sp>
        <p:sp>
          <p:nvSpPr>
            <p:cNvPr id="293" name="TextBox 292"/>
            <p:cNvSpPr txBox="1"/>
            <p:nvPr/>
          </p:nvSpPr>
          <p:spPr>
            <a:xfrm>
              <a:off x="1404483" y="3571177"/>
              <a:ext cx="645634" cy="276999"/>
            </a:xfrm>
            <a:prstGeom prst="rect">
              <a:avLst/>
            </a:prstGeom>
            <a:noFill/>
            <a:ln>
              <a:solidFill>
                <a:schemeClr val="bg1">
                  <a:lumMod val="65000"/>
                </a:schemeClr>
              </a:solidFill>
            </a:ln>
          </p:spPr>
          <p:txBody>
            <a:bodyPr wrap="square" rtlCol="0" anchor="ctr">
              <a:spAutoFit/>
            </a:bodyPr>
            <a:lstStyle/>
            <a:p>
              <a:pPr algn="ctr"/>
              <a:r>
                <a:rPr lang="en-ZA" sz="1200" dirty="0" smtClean="0">
                  <a:solidFill>
                    <a:prstClr val="black"/>
                  </a:solidFill>
                </a:rPr>
                <a:t>Trades</a:t>
              </a:r>
              <a:endParaRPr lang="en-ZA" sz="1200" dirty="0">
                <a:solidFill>
                  <a:prstClr val="black"/>
                </a:solidFill>
              </a:endParaRPr>
            </a:p>
          </p:txBody>
        </p:sp>
        <p:sp>
          <p:nvSpPr>
            <p:cNvPr id="294" name="TextBox 293"/>
            <p:cNvSpPr txBox="1"/>
            <p:nvPr/>
          </p:nvSpPr>
          <p:spPr>
            <a:xfrm>
              <a:off x="5042615" y="3526887"/>
              <a:ext cx="827212" cy="646331"/>
            </a:xfrm>
            <a:prstGeom prst="rect">
              <a:avLst/>
            </a:prstGeom>
            <a:solidFill>
              <a:schemeClr val="bg1"/>
            </a:solidFill>
            <a:ln>
              <a:solidFill>
                <a:schemeClr val="bg1">
                  <a:lumMod val="75000"/>
                </a:schemeClr>
              </a:solidFill>
            </a:ln>
          </p:spPr>
          <p:txBody>
            <a:bodyPr wrap="square" rtlCol="0" anchor="ctr">
              <a:spAutoFit/>
            </a:bodyPr>
            <a:lstStyle/>
            <a:p>
              <a:pPr algn="ctr"/>
              <a:r>
                <a:rPr lang="en-ZA" sz="1200" dirty="0" smtClean="0">
                  <a:solidFill>
                    <a:prstClr val="black"/>
                  </a:solidFill>
                </a:rPr>
                <a:t>Update of pledged securities</a:t>
              </a:r>
              <a:endParaRPr lang="en-ZA" sz="1200" dirty="0">
                <a:solidFill>
                  <a:prstClr val="black"/>
                </a:solidFill>
              </a:endParaRPr>
            </a:p>
          </p:txBody>
        </p:sp>
      </p:grpSp>
      <p:sp>
        <p:nvSpPr>
          <p:cNvPr id="299" name="Rounded Rectangle 298"/>
          <p:cNvSpPr/>
          <p:nvPr/>
        </p:nvSpPr>
        <p:spPr>
          <a:xfrm>
            <a:off x="402459" y="5715000"/>
            <a:ext cx="8346005" cy="914400"/>
          </a:xfrm>
          <a:prstGeom prst="roundRect">
            <a:avLst>
              <a:gd name="adj" fmla="val 6707"/>
            </a:avLst>
          </a:prstGeom>
          <a:solidFill>
            <a:schemeClr val="accent1">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300"/>
              </a:spcBef>
              <a:spcAft>
                <a:spcPts val="300"/>
              </a:spcAft>
            </a:pPr>
            <a:r>
              <a:rPr lang="en-ZA" sz="1600" dirty="0" smtClean="0">
                <a:solidFill>
                  <a:prstClr val="black"/>
                </a:solidFill>
              </a:rPr>
              <a:t>Clearing members front-ends will be able to connect to both the JSE trading  </a:t>
            </a:r>
          </a:p>
          <a:p>
            <a:pPr algn="ctr">
              <a:spcBef>
                <a:spcPts val="300"/>
              </a:spcBef>
              <a:spcAft>
                <a:spcPts val="300"/>
              </a:spcAft>
            </a:pPr>
            <a:r>
              <a:rPr lang="en-ZA" sz="1600" dirty="0" smtClean="0">
                <a:solidFill>
                  <a:prstClr val="black"/>
                </a:solidFill>
              </a:rPr>
              <a:t>(monitoring and on-behalf of activities) and clearing systems </a:t>
            </a:r>
          </a:p>
        </p:txBody>
      </p:sp>
    </p:spTree>
    <p:extLst>
      <p:ext uri="{BB962C8B-B14F-4D97-AF65-F5344CB8AC3E}">
        <p14:creationId xmlns:p14="http://schemas.microsoft.com/office/powerpoint/2010/main" val="2620306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magnifying gla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Rectangle 9"/>
          <p:cNvSpPr/>
          <p:nvPr/>
        </p:nvSpPr>
        <p:spPr>
          <a:xfrm>
            <a:off x="4211961" y="2976998"/>
            <a:ext cx="1530256" cy="3382417"/>
          </a:xfrm>
          <a:prstGeom prst="rect">
            <a:avLst/>
          </a:prstGeom>
          <a:solidFill>
            <a:srgbClr val="FAD704"/>
          </a:solidFill>
          <a:ln w="25400" cap="flat" cmpd="sng" algn="ctr">
            <a:solidFill>
              <a:schemeClr val="accent1">
                <a:lumMod val="50000"/>
              </a:schemeClr>
            </a:solidFill>
            <a:prstDash val="solid"/>
          </a:ln>
          <a:effectLst/>
        </p:spPr>
        <p:txBody>
          <a:bodyPr rtlCol="0" anchor="t" anchorCtr="0"/>
          <a:lstStyle/>
          <a:p>
            <a:pPr algn="ctr"/>
            <a:r>
              <a:rPr lang="en-US" b="1" kern="0" dirty="0" smtClean="0">
                <a:solidFill>
                  <a:prstClr val="black"/>
                </a:solidFill>
              </a:rPr>
              <a:t>REFERENCE,  EOD &amp; OTHER DATA</a:t>
            </a:r>
            <a:endParaRPr lang="en-US" b="1" kern="0" dirty="0">
              <a:solidFill>
                <a:prstClr val="black"/>
              </a:solidFill>
            </a:endParaRPr>
          </a:p>
        </p:txBody>
      </p:sp>
      <p:sp>
        <p:nvSpPr>
          <p:cNvPr id="11" name="Rectangle 10"/>
          <p:cNvSpPr/>
          <p:nvPr/>
        </p:nvSpPr>
        <p:spPr>
          <a:xfrm>
            <a:off x="1472598" y="1470409"/>
            <a:ext cx="1289838" cy="978487"/>
          </a:xfrm>
          <a:prstGeom prst="rect">
            <a:avLst/>
          </a:prstGeom>
          <a:noFill/>
          <a:ln w="25400" cap="flat" cmpd="sng" algn="ctr">
            <a:solidFill>
              <a:srgbClr val="4F81BD">
                <a:shade val="50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800" b="1" kern="0" dirty="0" smtClean="0">
                <a:solidFill>
                  <a:srgbClr val="002060"/>
                </a:solidFill>
              </a:rPr>
              <a:t>Trading Member</a:t>
            </a:r>
            <a:endParaRPr lang="en-US" sz="1800" b="1" kern="0" dirty="0">
              <a:solidFill>
                <a:srgbClr val="002060"/>
              </a:solidFill>
            </a:endParaRPr>
          </a:p>
        </p:txBody>
      </p:sp>
      <p:sp>
        <p:nvSpPr>
          <p:cNvPr id="12" name="Rectangle 11"/>
          <p:cNvSpPr/>
          <p:nvPr/>
        </p:nvSpPr>
        <p:spPr>
          <a:xfrm>
            <a:off x="99731" y="2993586"/>
            <a:ext cx="2001729" cy="3356992"/>
          </a:xfrm>
          <a:prstGeom prst="rect">
            <a:avLst/>
          </a:prstGeom>
          <a:solidFill>
            <a:srgbClr val="7AB000"/>
          </a:solidFill>
          <a:ln w="25400" cap="flat" cmpd="sng" algn="ctr">
            <a:solidFill>
              <a:schemeClr val="tx2">
                <a:lumMod val="50000"/>
              </a:schemeClr>
            </a:solidFill>
            <a:prstDash val="solid"/>
          </a:ln>
          <a:effectLst/>
        </p:spPr>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800" b="1" kern="0" dirty="0" smtClean="0">
                <a:solidFill>
                  <a:prstClr val="black"/>
                </a:solidFill>
              </a:rPr>
              <a:t>ORDER &amp; TRADE MANAGEMENT GATEWAYS</a:t>
            </a:r>
            <a:endParaRPr lang="en-US" sz="1800" b="1" kern="0" dirty="0">
              <a:solidFill>
                <a:prstClr val="black"/>
              </a:solidFill>
            </a:endParaRPr>
          </a:p>
        </p:txBody>
      </p:sp>
      <p:sp>
        <p:nvSpPr>
          <p:cNvPr id="13" name="Rectangle 12"/>
          <p:cNvSpPr/>
          <p:nvPr/>
        </p:nvSpPr>
        <p:spPr>
          <a:xfrm>
            <a:off x="5821046" y="2976998"/>
            <a:ext cx="3107112" cy="3382417"/>
          </a:xfrm>
          <a:prstGeom prst="rect">
            <a:avLst/>
          </a:prstGeom>
          <a:solidFill>
            <a:srgbClr val="4BACC6">
              <a:lumMod val="40000"/>
              <a:lumOff val="60000"/>
            </a:srgbClr>
          </a:solidFill>
          <a:ln w="25400" cap="flat" cmpd="sng" algn="ctr">
            <a:solidFill>
              <a:srgbClr val="4BACC6">
                <a:lumMod val="75000"/>
              </a:srgbClr>
            </a:solidFill>
            <a:prstDash val="solid"/>
          </a:ln>
          <a:effectLst/>
        </p:spPr>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800" b="1" kern="0" dirty="0" smtClean="0">
                <a:solidFill>
                  <a:prstClr val="black"/>
                </a:solidFill>
              </a:rPr>
              <a:t>MARKET DATA GATEWAYS</a:t>
            </a:r>
            <a:endParaRPr lang="en-US" sz="1800" b="1" kern="0" dirty="0">
              <a:solidFill>
                <a:prstClr val="black"/>
              </a:solidFill>
            </a:endParaRPr>
          </a:p>
        </p:txBody>
      </p:sp>
      <p:sp>
        <p:nvSpPr>
          <p:cNvPr id="14" name="Rectangle 13"/>
          <p:cNvSpPr/>
          <p:nvPr/>
        </p:nvSpPr>
        <p:spPr>
          <a:xfrm>
            <a:off x="6320690" y="1470409"/>
            <a:ext cx="1328055" cy="977639"/>
          </a:xfrm>
          <a:prstGeom prst="rect">
            <a:avLst/>
          </a:prstGeom>
          <a:noFill/>
          <a:ln w="25400" cap="flat" cmpd="sng" algn="ctr">
            <a:solidFill>
              <a:srgbClr val="4F81BD">
                <a:shade val="50000"/>
              </a:srgbClr>
            </a:solidFill>
            <a:prstDash val="solid"/>
          </a:ln>
          <a:effectLst/>
        </p:spPr>
        <p:txBody>
          <a:bodyPr rtlCol="0" anchor="ctr"/>
          <a:lstStyle/>
          <a:p>
            <a:pPr algn="ctr"/>
            <a:r>
              <a:rPr lang="en-US" b="1" kern="0" dirty="0">
                <a:solidFill>
                  <a:srgbClr val="002060"/>
                </a:solidFill>
              </a:rPr>
              <a:t>Information Subscribers</a:t>
            </a:r>
          </a:p>
        </p:txBody>
      </p:sp>
      <p:cxnSp>
        <p:nvCxnSpPr>
          <p:cNvPr id="15" name="Straight Connector 14"/>
          <p:cNvCxnSpPr/>
          <p:nvPr/>
        </p:nvCxnSpPr>
        <p:spPr>
          <a:xfrm rot="10800000">
            <a:off x="-229153" y="4485454"/>
            <a:ext cx="131351" cy="76902"/>
          </a:xfrm>
          <a:prstGeom prst="line">
            <a:avLst/>
          </a:prstGeom>
          <a:noFill/>
          <a:ln w="9525" cap="flat" cmpd="sng" algn="ctr">
            <a:solidFill>
              <a:srgbClr val="4F81BD">
                <a:shade val="95000"/>
                <a:satMod val="105000"/>
              </a:srgbClr>
            </a:solidFill>
            <a:prstDash val="solid"/>
          </a:ln>
          <a:effectLst/>
        </p:spPr>
      </p:cxnSp>
      <p:cxnSp>
        <p:nvCxnSpPr>
          <p:cNvPr id="16" name="Elbow Connector 15"/>
          <p:cNvCxnSpPr>
            <a:stCxn id="11" idx="2"/>
            <a:endCxn id="12" idx="0"/>
          </p:cNvCxnSpPr>
          <p:nvPr/>
        </p:nvCxnSpPr>
        <p:spPr>
          <a:xfrm rot="5400000">
            <a:off x="1336712" y="2212781"/>
            <a:ext cx="544690" cy="1016921"/>
          </a:xfrm>
          <a:prstGeom prst="bentConnector3">
            <a:avLst/>
          </a:prstGeom>
          <a:noFill/>
          <a:ln w="25400" cap="flat" cmpd="sng" algn="ctr">
            <a:solidFill>
              <a:srgbClr val="4F81BD">
                <a:shade val="95000"/>
                <a:satMod val="105000"/>
              </a:srgbClr>
            </a:solidFill>
            <a:prstDash val="solid"/>
            <a:headEnd type="arrow"/>
            <a:tailEnd type="arrow"/>
          </a:ln>
          <a:effectLst/>
        </p:spPr>
      </p:cxnSp>
      <p:cxnSp>
        <p:nvCxnSpPr>
          <p:cNvPr id="17" name="Elbow Connector 16"/>
          <p:cNvCxnSpPr>
            <a:stCxn id="14" idx="3"/>
          </p:cNvCxnSpPr>
          <p:nvPr/>
        </p:nvCxnSpPr>
        <p:spPr>
          <a:xfrm>
            <a:off x="7648745" y="1959229"/>
            <a:ext cx="541000" cy="1017769"/>
          </a:xfrm>
          <a:prstGeom prst="bentConnector2">
            <a:avLst/>
          </a:prstGeom>
          <a:noFill/>
          <a:ln w="25400" cap="flat" cmpd="sng" algn="ctr">
            <a:solidFill>
              <a:schemeClr val="tx1"/>
            </a:solidFill>
            <a:prstDash val="dash"/>
            <a:headEnd type="triangle" w="lg" len="lg"/>
            <a:tailEnd type="triangle" w="lg" len="lg"/>
          </a:ln>
          <a:effectLst/>
        </p:spPr>
      </p:cxnSp>
      <p:sp>
        <p:nvSpPr>
          <p:cNvPr id="18" name="Rectangle 17"/>
          <p:cNvSpPr/>
          <p:nvPr/>
        </p:nvSpPr>
        <p:spPr>
          <a:xfrm>
            <a:off x="217290" y="3865484"/>
            <a:ext cx="1802887" cy="1499059"/>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prstClr val="black"/>
                </a:solidFill>
              </a:rPr>
              <a:t>ALL MARKETS</a:t>
            </a:r>
            <a:endParaRPr lang="en-US" dirty="0">
              <a:solidFill>
                <a:prstClr val="black"/>
              </a:solidFill>
            </a:endParaRPr>
          </a:p>
        </p:txBody>
      </p:sp>
      <p:sp>
        <p:nvSpPr>
          <p:cNvPr id="19" name="Rectangle 18"/>
          <p:cNvSpPr/>
          <p:nvPr/>
        </p:nvSpPr>
        <p:spPr>
          <a:xfrm>
            <a:off x="4283968" y="3865484"/>
            <a:ext cx="1406016" cy="2382981"/>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prstClr val="black"/>
                </a:solidFill>
              </a:rPr>
              <a:t>ALL MARKETS</a:t>
            </a:r>
            <a:endParaRPr lang="en-US" dirty="0">
              <a:solidFill>
                <a:prstClr val="black"/>
              </a:solidFill>
            </a:endParaRPr>
          </a:p>
        </p:txBody>
      </p:sp>
      <p:sp>
        <p:nvSpPr>
          <p:cNvPr id="20" name="Rectangle 19"/>
          <p:cNvSpPr/>
          <p:nvPr/>
        </p:nvSpPr>
        <p:spPr>
          <a:xfrm>
            <a:off x="4352208" y="4523905"/>
            <a:ext cx="1296000" cy="1642216"/>
          </a:xfrm>
          <a:prstGeom prst="rect">
            <a:avLst/>
          </a:prstGeom>
          <a:solidFill>
            <a:srgbClr val="FFFF99"/>
          </a:solidFill>
          <a:ln w="25400" cap="flat" cmpd="sng" algn="ctr">
            <a:solidFill>
              <a:schemeClr val="accent1">
                <a:lumMod val="60000"/>
                <a:lumOff val="40000"/>
              </a:schemeClr>
            </a:solidFill>
            <a:prstDash val="solid"/>
          </a:ln>
          <a:effectLst/>
        </p:spPr>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300" b="1" kern="0" dirty="0" smtClean="0">
                <a:solidFill>
                  <a:prstClr val="black"/>
                </a:solidFill>
              </a:rPr>
              <a:t>Information Delivery Portal (IDP) (FTP)</a:t>
            </a:r>
          </a:p>
          <a:p>
            <a:pPr algn="ctr">
              <a:defRPr/>
            </a:pPr>
            <a:endParaRPr lang="en-US" sz="1300" b="1" kern="0" dirty="0" smtClean="0">
              <a:solidFill>
                <a:prstClr val="black"/>
              </a:solidFill>
            </a:endParaRPr>
          </a:p>
          <a:p>
            <a:pPr algn="ctr">
              <a:defRPr/>
            </a:pPr>
            <a:r>
              <a:rPr lang="en-US" sz="1300" b="1" kern="0" dirty="0" smtClean="0">
                <a:solidFill>
                  <a:prstClr val="black"/>
                </a:solidFill>
              </a:rPr>
              <a:t>Reference Data, Statistics</a:t>
            </a:r>
          </a:p>
          <a:p>
            <a:pPr algn="ctr">
              <a:defRPr/>
            </a:pPr>
            <a:r>
              <a:rPr lang="en-US" sz="1300" b="1" kern="0" dirty="0" smtClean="0">
                <a:solidFill>
                  <a:prstClr val="black"/>
                </a:solidFill>
              </a:rPr>
              <a:t>&amp; other</a:t>
            </a:r>
            <a:endParaRPr lang="en-US" sz="1300" b="1" kern="0" dirty="0">
              <a:solidFill>
                <a:prstClr val="black"/>
              </a:solidFill>
            </a:endParaRPr>
          </a:p>
        </p:txBody>
      </p:sp>
      <p:sp>
        <p:nvSpPr>
          <p:cNvPr id="21" name="Rectangle 20"/>
          <p:cNvSpPr/>
          <p:nvPr/>
        </p:nvSpPr>
        <p:spPr>
          <a:xfrm>
            <a:off x="5890487" y="3553064"/>
            <a:ext cx="2927462" cy="942326"/>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prstClr val="black"/>
                </a:solidFill>
              </a:rPr>
              <a:t>ALL MARKETS</a:t>
            </a:r>
            <a:endParaRPr lang="en-US" dirty="0">
              <a:solidFill>
                <a:prstClr val="black"/>
              </a:solidFill>
            </a:endParaRPr>
          </a:p>
        </p:txBody>
      </p:sp>
      <p:sp>
        <p:nvSpPr>
          <p:cNvPr id="22" name="Rectangle 21"/>
          <p:cNvSpPr/>
          <p:nvPr/>
        </p:nvSpPr>
        <p:spPr>
          <a:xfrm>
            <a:off x="6075529" y="3965922"/>
            <a:ext cx="2535071" cy="461227"/>
          </a:xfrm>
          <a:prstGeom prst="rect">
            <a:avLst/>
          </a:prstGeom>
          <a:solidFill>
            <a:srgbClr val="4BACC6">
              <a:lumMod val="75000"/>
            </a:srgbClr>
          </a:solidFill>
          <a:ln w="25400" cap="flat" cmpd="sng" algn="ctr">
            <a:solidFill>
              <a:srgbClr val="4BACC6">
                <a:lumMod val="50000"/>
              </a:srgbClr>
            </a:solidFill>
            <a:prstDash val="solid"/>
          </a:ln>
          <a:effectLst/>
        </p:spPr>
        <p:txBody>
          <a:bodyPr rtlCol="0" anchor="ctr"/>
          <a:lstStyle/>
          <a:p>
            <a:pPr algn="ctr"/>
            <a:r>
              <a:rPr lang="en-US" sz="1300" b="1" kern="0" dirty="0">
                <a:solidFill>
                  <a:prstClr val="black"/>
                </a:solidFill>
              </a:rPr>
              <a:t>Full </a:t>
            </a:r>
            <a:r>
              <a:rPr lang="en-US" sz="1300" b="1" kern="0" dirty="0" smtClean="0">
                <a:solidFill>
                  <a:prstClr val="black"/>
                </a:solidFill>
              </a:rPr>
              <a:t>Depth / Level 1 (MITCH)</a:t>
            </a:r>
          </a:p>
        </p:txBody>
      </p:sp>
      <p:sp>
        <p:nvSpPr>
          <p:cNvPr id="23" name="Rectangle 22"/>
          <p:cNvSpPr/>
          <p:nvPr/>
        </p:nvSpPr>
        <p:spPr>
          <a:xfrm>
            <a:off x="7557693" y="4638908"/>
            <a:ext cx="1260256" cy="1526981"/>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prstClr val="black"/>
                </a:solidFill>
              </a:rPr>
              <a:t>EQUITY</a:t>
            </a:r>
            <a:endParaRPr lang="en-US" dirty="0">
              <a:solidFill>
                <a:prstClr val="black"/>
              </a:solidFill>
            </a:endParaRPr>
          </a:p>
        </p:txBody>
      </p:sp>
      <p:sp>
        <p:nvSpPr>
          <p:cNvPr id="24" name="Rectangle 23"/>
          <p:cNvSpPr/>
          <p:nvPr/>
        </p:nvSpPr>
        <p:spPr>
          <a:xfrm>
            <a:off x="7639989" y="5413622"/>
            <a:ext cx="1082425" cy="339299"/>
          </a:xfrm>
          <a:prstGeom prst="rect">
            <a:avLst/>
          </a:prstGeom>
          <a:solidFill>
            <a:srgbClr val="82C6D8"/>
          </a:solidFill>
          <a:ln w="25400" cap="flat" cmpd="sng" algn="ctr">
            <a:solidFill>
              <a:srgbClr val="4BACC6">
                <a:lumMod val="50000"/>
              </a:srgbClr>
            </a:solidFill>
            <a:prstDash val="solid"/>
          </a:ln>
          <a:effectLst/>
        </p:spPr>
        <p:txBody>
          <a:bodyPr rtlCol="0" anchor="ctr"/>
          <a:lstStyle/>
          <a:p>
            <a:pPr algn="ctr"/>
            <a:r>
              <a:rPr lang="en-US" sz="1300" b="1" kern="0" dirty="0">
                <a:solidFill>
                  <a:prstClr val="black"/>
                </a:solidFill>
              </a:rPr>
              <a:t>Indices (FIX)</a:t>
            </a:r>
          </a:p>
        </p:txBody>
      </p:sp>
      <p:sp>
        <p:nvSpPr>
          <p:cNvPr id="25" name="Rectangle 24"/>
          <p:cNvSpPr/>
          <p:nvPr/>
        </p:nvSpPr>
        <p:spPr>
          <a:xfrm>
            <a:off x="7648745" y="5792627"/>
            <a:ext cx="1073669" cy="309566"/>
          </a:xfrm>
          <a:prstGeom prst="rect">
            <a:avLst/>
          </a:prstGeom>
          <a:solidFill>
            <a:srgbClr val="82C6D8"/>
          </a:solidFill>
          <a:ln w="25400" cap="flat" cmpd="sng" algn="ctr">
            <a:solidFill>
              <a:srgbClr val="4BACC6">
                <a:lumMod val="50000"/>
              </a:srgbClr>
            </a:solidFill>
            <a:prstDash val="solid"/>
          </a:ln>
          <a:effectLst/>
        </p:spPr>
        <p:txBody>
          <a:bodyPr rtlCol="0" anchor="ctr"/>
          <a:lstStyle/>
          <a:p>
            <a:pPr algn="ctr"/>
            <a:r>
              <a:rPr lang="en-US" sz="1300" b="1" kern="0" dirty="0">
                <a:solidFill>
                  <a:prstClr val="black"/>
                </a:solidFill>
              </a:rPr>
              <a:t>News (FIX)</a:t>
            </a:r>
          </a:p>
        </p:txBody>
      </p:sp>
      <p:sp>
        <p:nvSpPr>
          <p:cNvPr id="26" name="Rectangle 25"/>
          <p:cNvSpPr/>
          <p:nvPr/>
        </p:nvSpPr>
        <p:spPr>
          <a:xfrm>
            <a:off x="7641311" y="5066070"/>
            <a:ext cx="1096869" cy="302094"/>
          </a:xfrm>
          <a:prstGeom prst="rect">
            <a:avLst/>
          </a:prstGeom>
          <a:solidFill>
            <a:srgbClr val="82C6D8"/>
          </a:solidFill>
          <a:ln w="25400" cap="flat" cmpd="sng" algn="ctr">
            <a:solidFill>
              <a:srgbClr val="4BACC6">
                <a:lumMod val="50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300" b="1" kern="0" dirty="0" smtClean="0">
                <a:solidFill>
                  <a:prstClr val="black"/>
                </a:solidFill>
              </a:rPr>
              <a:t>LvL1 (FIX)</a:t>
            </a:r>
          </a:p>
        </p:txBody>
      </p:sp>
      <p:sp>
        <p:nvSpPr>
          <p:cNvPr id="27" name="Rectangle 26"/>
          <p:cNvSpPr/>
          <p:nvPr/>
        </p:nvSpPr>
        <p:spPr>
          <a:xfrm>
            <a:off x="5873439" y="4650483"/>
            <a:ext cx="1587188" cy="1503829"/>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prstClr val="black"/>
                </a:solidFill>
              </a:rPr>
              <a:t>DERIVATIVES BONDS &amp; INTEREST RATE</a:t>
            </a:r>
            <a:endParaRPr lang="en-US" dirty="0">
              <a:solidFill>
                <a:prstClr val="black"/>
              </a:solidFill>
            </a:endParaRPr>
          </a:p>
        </p:txBody>
      </p:sp>
      <p:sp>
        <p:nvSpPr>
          <p:cNvPr id="28" name="Rectangle 27"/>
          <p:cNvSpPr/>
          <p:nvPr/>
        </p:nvSpPr>
        <p:spPr>
          <a:xfrm>
            <a:off x="5943601" y="5606482"/>
            <a:ext cx="1431002" cy="372289"/>
          </a:xfrm>
          <a:prstGeom prst="rect">
            <a:avLst/>
          </a:prstGeom>
          <a:solidFill>
            <a:srgbClr val="4BACC6">
              <a:lumMod val="75000"/>
            </a:srgbClr>
          </a:solidFill>
          <a:ln w="25400" cap="flat" cmpd="sng" algn="ctr">
            <a:solidFill>
              <a:srgbClr val="4BACC6">
                <a:lumMod val="50000"/>
              </a:srgb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300" b="1" kern="0" dirty="0" smtClean="0">
                <a:solidFill>
                  <a:prstClr val="black"/>
                </a:solidFill>
              </a:rPr>
              <a:t>Full depth/ LvL1 </a:t>
            </a:r>
          </a:p>
          <a:p>
            <a:pPr algn="ctr">
              <a:defRPr/>
            </a:pPr>
            <a:r>
              <a:rPr lang="en-US" sz="1300" b="1" kern="0" dirty="0" smtClean="0">
                <a:solidFill>
                  <a:prstClr val="black"/>
                </a:solidFill>
              </a:rPr>
              <a:t>(MITCH)</a:t>
            </a:r>
            <a:endParaRPr lang="en-US" sz="1300" b="1" kern="0" dirty="0">
              <a:solidFill>
                <a:prstClr val="black"/>
              </a:solidFill>
            </a:endParaRPr>
          </a:p>
        </p:txBody>
      </p:sp>
      <p:sp>
        <p:nvSpPr>
          <p:cNvPr id="29" name="Rectangle 28"/>
          <p:cNvSpPr/>
          <p:nvPr/>
        </p:nvSpPr>
        <p:spPr>
          <a:xfrm>
            <a:off x="395622" y="4556181"/>
            <a:ext cx="1446224" cy="354776"/>
          </a:xfrm>
          <a:prstGeom prst="rect">
            <a:avLst/>
          </a:prstGeom>
          <a:solidFill>
            <a:srgbClr val="8DCC00"/>
          </a:solidFill>
          <a:ln w="25400" cap="flat" cmpd="sng" algn="ctr">
            <a:solidFill>
              <a:schemeClr val="tx2">
                <a:lumMod val="50000"/>
              </a:scheme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300" b="1" kern="0" dirty="0" smtClean="0">
                <a:solidFill>
                  <a:prstClr val="black"/>
                </a:solidFill>
              </a:rPr>
              <a:t>Post Trade (FIX)</a:t>
            </a:r>
            <a:endParaRPr lang="en-US" sz="1300" b="1" kern="0" dirty="0">
              <a:solidFill>
                <a:prstClr val="black"/>
              </a:solidFill>
            </a:endParaRPr>
          </a:p>
        </p:txBody>
      </p:sp>
      <p:sp>
        <p:nvSpPr>
          <p:cNvPr id="30" name="Rectangle 29"/>
          <p:cNvSpPr/>
          <p:nvPr/>
        </p:nvSpPr>
        <p:spPr>
          <a:xfrm>
            <a:off x="2161232" y="2976998"/>
            <a:ext cx="2033216" cy="3382417"/>
          </a:xfrm>
          <a:prstGeom prst="rect">
            <a:avLst/>
          </a:prstGeom>
          <a:solidFill>
            <a:srgbClr val="FF9933"/>
          </a:solidFill>
          <a:ln w="25400" cap="flat" cmpd="sng" algn="ctr">
            <a:solidFill>
              <a:srgbClr val="FF6600"/>
            </a:solidFill>
            <a:prstDash val="solid"/>
          </a:ln>
          <a:effectLst/>
        </p:spPr>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800" b="1" kern="0" dirty="0" smtClean="0">
                <a:solidFill>
                  <a:prstClr val="black"/>
                </a:solidFill>
              </a:rPr>
              <a:t>DEAL MANAGEMENT &amp; CLEARING</a:t>
            </a:r>
            <a:endParaRPr lang="en-US" sz="1800" b="1" kern="0" dirty="0">
              <a:solidFill>
                <a:prstClr val="black"/>
              </a:solidFill>
            </a:endParaRPr>
          </a:p>
        </p:txBody>
      </p:sp>
      <p:sp>
        <p:nvSpPr>
          <p:cNvPr id="31" name="Rectangle 30"/>
          <p:cNvSpPr/>
          <p:nvPr/>
        </p:nvSpPr>
        <p:spPr>
          <a:xfrm>
            <a:off x="2212988" y="3865484"/>
            <a:ext cx="1944000" cy="2386240"/>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prstClr val="black"/>
                </a:solidFill>
              </a:rPr>
              <a:t>ALL MARKETS</a:t>
            </a:r>
            <a:endParaRPr lang="en-US" dirty="0">
              <a:solidFill>
                <a:prstClr val="black"/>
              </a:solidFill>
            </a:endParaRPr>
          </a:p>
        </p:txBody>
      </p:sp>
      <p:sp>
        <p:nvSpPr>
          <p:cNvPr id="32" name="Rectangle 31"/>
          <p:cNvSpPr/>
          <p:nvPr/>
        </p:nvSpPr>
        <p:spPr>
          <a:xfrm>
            <a:off x="395622" y="4184399"/>
            <a:ext cx="1446224" cy="328435"/>
          </a:xfrm>
          <a:prstGeom prst="rect">
            <a:avLst/>
          </a:prstGeom>
          <a:solidFill>
            <a:srgbClr val="8DCC00"/>
          </a:solidFill>
          <a:ln w="25400" cap="flat" cmpd="sng" algn="ctr">
            <a:solidFill>
              <a:schemeClr val="tx2">
                <a:lumMod val="50000"/>
              </a:scheme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300" b="1" kern="0" dirty="0" smtClean="0">
                <a:solidFill>
                  <a:prstClr val="black"/>
                </a:solidFill>
              </a:rPr>
              <a:t>Trading (Native)</a:t>
            </a:r>
            <a:endParaRPr lang="en-US" sz="1300" b="1" kern="0" dirty="0">
              <a:solidFill>
                <a:prstClr val="black"/>
              </a:solidFill>
            </a:endParaRPr>
          </a:p>
        </p:txBody>
      </p:sp>
      <p:sp>
        <p:nvSpPr>
          <p:cNvPr id="33" name="Rectangle 32"/>
          <p:cNvSpPr/>
          <p:nvPr/>
        </p:nvSpPr>
        <p:spPr>
          <a:xfrm>
            <a:off x="395622" y="4947836"/>
            <a:ext cx="1446224" cy="354776"/>
          </a:xfrm>
          <a:prstGeom prst="rect">
            <a:avLst/>
          </a:prstGeom>
          <a:solidFill>
            <a:srgbClr val="8DCC00"/>
          </a:solidFill>
          <a:ln w="25400" cap="flat" cmpd="sng" algn="ctr">
            <a:solidFill>
              <a:schemeClr val="tx2">
                <a:lumMod val="50000"/>
              </a:scheme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300" b="1" kern="0" dirty="0" smtClean="0">
                <a:solidFill>
                  <a:prstClr val="black"/>
                </a:solidFill>
              </a:rPr>
              <a:t>Drop Copy (FIX)</a:t>
            </a:r>
            <a:endParaRPr lang="en-US" sz="1300" b="1" kern="0" dirty="0">
              <a:solidFill>
                <a:prstClr val="black"/>
              </a:solidFill>
            </a:endParaRPr>
          </a:p>
        </p:txBody>
      </p:sp>
      <p:sp>
        <p:nvSpPr>
          <p:cNvPr id="34" name="Rectangle 33"/>
          <p:cNvSpPr/>
          <p:nvPr/>
        </p:nvSpPr>
        <p:spPr>
          <a:xfrm>
            <a:off x="217291" y="5430468"/>
            <a:ext cx="1802887" cy="793960"/>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prstClr val="black"/>
                </a:solidFill>
              </a:rPr>
              <a:t>EQUITY</a:t>
            </a:r>
            <a:endParaRPr lang="en-US" dirty="0">
              <a:solidFill>
                <a:prstClr val="black"/>
              </a:solidFill>
            </a:endParaRPr>
          </a:p>
        </p:txBody>
      </p:sp>
      <p:sp>
        <p:nvSpPr>
          <p:cNvPr id="35" name="Rectangle 34"/>
          <p:cNvSpPr/>
          <p:nvPr/>
        </p:nvSpPr>
        <p:spPr>
          <a:xfrm>
            <a:off x="395622" y="5788461"/>
            <a:ext cx="1446224" cy="328435"/>
          </a:xfrm>
          <a:prstGeom prst="rect">
            <a:avLst/>
          </a:prstGeom>
          <a:solidFill>
            <a:schemeClr val="tx2">
              <a:lumMod val="60000"/>
              <a:lumOff val="40000"/>
            </a:schemeClr>
          </a:solidFill>
          <a:ln w="25400" cap="flat" cmpd="sng" algn="ctr">
            <a:solidFill>
              <a:schemeClr val="tx2">
                <a:lumMod val="50000"/>
              </a:schemeClr>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300" b="1" kern="0" dirty="0" smtClean="0">
                <a:solidFill>
                  <a:prstClr val="black"/>
                </a:solidFill>
              </a:rPr>
              <a:t>Trading (FIX)</a:t>
            </a:r>
            <a:endParaRPr lang="en-US" sz="1300" b="1" kern="0" dirty="0">
              <a:solidFill>
                <a:prstClr val="black"/>
              </a:solidFill>
            </a:endParaRPr>
          </a:p>
        </p:txBody>
      </p:sp>
      <p:sp>
        <p:nvSpPr>
          <p:cNvPr id="36" name="Rectangle 35"/>
          <p:cNvSpPr/>
          <p:nvPr/>
        </p:nvSpPr>
        <p:spPr>
          <a:xfrm>
            <a:off x="3277209" y="1472950"/>
            <a:ext cx="1289838" cy="977640"/>
          </a:xfrm>
          <a:prstGeom prst="rect">
            <a:avLst/>
          </a:prstGeom>
          <a:noFill/>
          <a:ln w="25400" cap="flat" cmpd="sng" algn="ctr">
            <a:solidFill>
              <a:srgbClr val="4F81BD">
                <a:shade val="50000"/>
              </a:srgbClr>
            </a:solidFill>
            <a:prstDash val="solid"/>
          </a:ln>
          <a:effectLst/>
        </p:spPr>
        <p:txBody>
          <a:bodyPr rtlCol="0" anchor="ctr"/>
          <a:lstStyle/>
          <a:p>
            <a:pPr algn="ctr"/>
            <a:r>
              <a:rPr lang="en-US" b="1" kern="0" dirty="0">
                <a:solidFill>
                  <a:srgbClr val="002060"/>
                </a:solidFill>
              </a:rPr>
              <a:t>Clearing</a:t>
            </a:r>
          </a:p>
          <a:p>
            <a:pPr algn="ctr"/>
            <a:r>
              <a:rPr lang="en-US" b="1" kern="0" dirty="0">
                <a:solidFill>
                  <a:srgbClr val="002060"/>
                </a:solidFill>
              </a:rPr>
              <a:t>Member</a:t>
            </a:r>
          </a:p>
        </p:txBody>
      </p:sp>
      <p:cxnSp>
        <p:nvCxnSpPr>
          <p:cNvPr id="37" name="Elbow Connector 36"/>
          <p:cNvCxnSpPr>
            <a:stCxn id="36" idx="2"/>
            <a:endCxn id="30" idx="0"/>
          </p:cNvCxnSpPr>
          <p:nvPr/>
        </p:nvCxnSpPr>
        <p:spPr>
          <a:xfrm rot="5400000">
            <a:off x="3286780" y="2341650"/>
            <a:ext cx="526408" cy="744288"/>
          </a:xfrm>
          <a:prstGeom prst="bentConnector3">
            <a:avLst/>
          </a:prstGeom>
          <a:noFill/>
          <a:ln w="25400" cap="flat" cmpd="sng" algn="ctr">
            <a:solidFill>
              <a:srgbClr val="4F81BD">
                <a:shade val="95000"/>
                <a:satMod val="105000"/>
              </a:srgbClr>
            </a:solidFill>
            <a:prstDash val="solid"/>
            <a:headEnd type="arrow"/>
            <a:tailEnd type="arrow"/>
          </a:ln>
          <a:effectLst/>
        </p:spPr>
      </p:cxnSp>
      <p:cxnSp>
        <p:nvCxnSpPr>
          <p:cNvPr id="38" name="Elbow Connector 37"/>
          <p:cNvCxnSpPr>
            <a:stCxn id="36" idx="2"/>
            <a:endCxn id="12" idx="0"/>
          </p:cNvCxnSpPr>
          <p:nvPr/>
        </p:nvCxnSpPr>
        <p:spPr>
          <a:xfrm rot="5400000">
            <a:off x="2239864" y="1311322"/>
            <a:ext cx="542996" cy="2821532"/>
          </a:xfrm>
          <a:prstGeom prst="bentConnector3">
            <a:avLst>
              <a:gd name="adj1" fmla="val 50000"/>
            </a:avLst>
          </a:prstGeom>
          <a:noFill/>
          <a:ln w="25400" cap="flat" cmpd="sng" algn="ctr">
            <a:solidFill>
              <a:srgbClr val="4F81BD">
                <a:shade val="95000"/>
                <a:satMod val="105000"/>
              </a:srgbClr>
            </a:solidFill>
            <a:prstDash val="solid"/>
            <a:headEnd type="arrow"/>
            <a:tailEnd type="arrow"/>
          </a:ln>
          <a:effectLst/>
        </p:spPr>
      </p:cxnSp>
      <p:sp>
        <p:nvSpPr>
          <p:cNvPr id="39" name="Rectangle 38"/>
          <p:cNvSpPr/>
          <p:nvPr/>
        </p:nvSpPr>
        <p:spPr>
          <a:xfrm>
            <a:off x="2267743" y="4215599"/>
            <a:ext cx="1836000" cy="279791"/>
          </a:xfrm>
          <a:prstGeom prst="rect">
            <a:avLst/>
          </a:prstGeom>
          <a:solidFill>
            <a:srgbClr val="FF9966"/>
          </a:solidFill>
          <a:ln w="25400" cap="flat" cmpd="sng" algn="ctr">
            <a:solidFill>
              <a:srgbClr val="FF6600"/>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200" b="1" kern="0" dirty="0" smtClean="0">
                <a:solidFill>
                  <a:prstClr val="black"/>
                </a:solidFill>
              </a:rPr>
              <a:t>Deal Mgmt (EMAPI)</a:t>
            </a:r>
            <a:endParaRPr lang="en-US" sz="1200" b="1" kern="0" dirty="0">
              <a:solidFill>
                <a:prstClr val="black"/>
              </a:solidFill>
            </a:endParaRPr>
          </a:p>
        </p:txBody>
      </p:sp>
      <p:cxnSp>
        <p:nvCxnSpPr>
          <p:cNvPr id="40" name="Elbow Connector 39"/>
          <p:cNvCxnSpPr>
            <a:stCxn id="14" idx="1"/>
          </p:cNvCxnSpPr>
          <p:nvPr/>
        </p:nvCxnSpPr>
        <p:spPr>
          <a:xfrm rot="10800000" flipV="1">
            <a:off x="5364088" y="1959228"/>
            <a:ext cx="956602" cy="1017769"/>
          </a:xfrm>
          <a:prstGeom prst="bentConnector2">
            <a:avLst/>
          </a:prstGeom>
          <a:noFill/>
          <a:ln w="25400" cap="flat" cmpd="sng" algn="ctr">
            <a:solidFill>
              <a:schemeClr val="tx1"/>
            </a:solidFill>
            <a:prstDash val="dash"/>
            <a:headEnd type="triangle" w="lg" len="lg"/>
            <a:tailEnd type="triangle" w="lg" len="lg"/>
          </a:ln>
          <a:effectLst/>
        </p:spPr>
      </p:cxnSp>
      <p:cxnSp>
        <p:nvCxnSpPr>
          <p:cNvPr id="41" name="Elbow Connector 40"/>
          <p:cNvCxnSpPr>
            <a:stCxn id="36" idx="2"/>
            <a:endCxn id="10" idx="0"/>
          </p:cNvCxnSpPr>
          <p:nvPr/>
        </p:nvCxnSpPr>
        <p:spPr>
          <a:xfrm rot="16200000" flipH="1">
            <a:off x="4186404" y="2186313"/>
            <a:ext cx="526408" cy="1054961"/>
          </a:xfrm>
          <a:prstGeom prst="bentConnector3">
            <a:avLst>
              <a:gd name="adj1" fmla="val 50000"/>
            </a:avLst>
          </a:prstGeom>
          <a:noFill/>
          <a:ln w="25400" cap="flat" cmpd="sng" algn="ctr">
            <a:solidFill>
              <a:srgbClr val="4F81BD">
                <a:shade val="95000"/>
                <a:satMod val="105000"/>
              </a:srgbClr>
            </a:solidFill>
            <a:prstDash val="solid"/>
            <a:headEnd type="arrow"/>
            <a:tailEnd type="arrow"/>
          </a:ln>
          <a:effectLst/>
        </p:spPr>
      </p:cxnSp>
      <p:cxnSp>
        <p:nvCxnSpPr>
          <p:cNvPr id="42" name="Elbow Connector 41"/>
          <p:cNvCxnSpPr>
            <a:stCxn id="11" idx="2"/>
            <a:endCxn id="13" idx="0"/>
          </p:cNvCxnSpPr>
          <p:nvPr/>
        </p:nvCxnSpPr>
        <p:spPr>
          <a:xfrm rot="16200000" flipH="1">
            <a:off x="4482008" y="84404"/>
            <a:ext cx="528102" cy="5257085"/>
          </a:xfrm>
          <a:prstGeom prst="bentConnector3">
            <a:avLst>
              <a:gd name="adj1" fmla="val 50000"/>
            </a:avLst>
          </a:prstGeom>
          <a:noFill/>
          <a:ln w="25400" cap="flat" cmpd="sng" algn="ctr">
            <a:solidFill>
              <a:srgbClr val="4F81BD">
                <a:shade val="95000"/>
                <a:satMod val="105000"/>
              </a:srgbClr>
            </a:solidFill>
            <a:prstDash val="solid"/>
            <a:headEnd type="arrow"/>
            <a:tailEnd type="arrow"/>
          </a:ln>
          <a:effectLst/>
        </p:spPr>
      </p:cxnSp>
      <p:sp>
        <p:nvSpPr>
          <p:cNvPr id="43" name="Rectangle 42"/>
          <p:cNvSpPr/>
          <p:nvPr/>
        </p:nvSpPr>
        <p:spPr>
          <a:xfrm>
            <a:off x="2275398" y="4554844"/>
            <a:ext cx="1828345" cy="388863"/>
          </a:xfrm>
          <a:prstGeom prst="rect">
            <a:avLst/>
          </a:prstGeom>
          <a:solidFill>
            <a:srgbClr val="FF9966"/>
          </a:solidFill>
          <a:ln w="25400" cap="flat" cmpd="sng" algn="ctr">
            <a:solidFill>
              <a:srgbClr val="FF6600"/>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200" b="1" kern="0" dirty="0" smtClean="0">
                <a:solidFill>
                  <a:prstClr val="black"/>
                </a:solidFill>
              </a:rPr>
              <a:t>Post Trade Risk Monitoring</a:t>
            </a:r>
            <a:endParaRPr lang="en-US" sz="1200" b="1" kern="0" dirty="0">
              <a:solidFill>
                <a:prstClr val="black"/>
              </a:solidFill>
            </a:endParaRPr>
          </a:p>
        </p:txBody>
      </p:sp>
      <p:sp>
        <p:nvSpPr>
          <p:cNvPr id="44" name="Rectangle 43"/>
          <p:cNvSpPr/>
          <p:nvPr/>
        </p:nvSpPr>
        <p:spPr>
          <a:xfrm>
            <a:off x="2285225" y="4982625"/>
            <a:ext cx="1818518" cy="333635"/>
          </a:xfrm>
          <a:prstGeom prst="rect">
            <a:avLst/>
          </a:prstGeom>
          <a:solidFill>
            <a:srgbClr val="FF9966"/>
          </a:solidFill>
          <a:ln w="25400" cap="flat" cmpd="sng" algn="ctr">
            <a:solidFill>
              <a:srgbClr val="FF6600"/>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200" b="1" kern="0" dirty="0" smtClean="0">
                <a:solidFill>
                  <a:prstClr val="black"/>
                </a:solidFill>
              </a:rPr>
              <a:t>Collateral Mgmt</a:t>
            </a:r>
            <a:endParaRPr lang="en-US" sz="1200" b="1" kern="0" dirty="0">
              <a:solidFill>
                <a:prstClr val="black"/>
              </a:solidFill>
            </a:endParaRPr>
          </a:p>
        </p:txBody>
      </p:sp>
      <p:sp>
        <p:nvSpPr>
          <p:cNvPr id="45" name="Rectangle 44"/>
          <p:cNvSpPr/>
          <p:nvPr/>
        </p:nvSpPr>
        <p:spPr>
          <a:xfrm>
            <a:off x="2285225" y="5747831"/>
            <a:ext cx="1818518" cy="483037"/>
          </a:xfrm>
          <a:prstGeom prst="rect">
            <a:avLst/>
          </a:prstGeom>
          <a:solidFill>
            <a:srgbClr val="FF9966"/>
          </a:solidFill>
          <a:ln w="25400" cap="flat" cmpd="sng" algn="ctr">
            <a:solidFill>
              <a:srgbClr val="FF6600"/>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200" b="1" kern="0" dirty="0" smtClean="0">
                <a:solidFill>
                  <a:prstClr val="black"/>
                </a:solidFill>
              </a:rPr>
              <a:t>Clearing</a:t>
            </a:r>
            <a:r>
              <a:rPr lang="en-US" sz="1200" b="1" kern="0" dirty="0">
                <a:solidFill>
                  <a:prstClr val="black"/>
                </a:solidFill>
              </a:rPr>
              <a:t> </a:t>
            </a:r>
            <a:r>
              <a:rPr lang="en-US" sz="1200" b="1" kern="0" dirty="0" smtClean="0">
                <a:solidFill>
                  <a:prstClr val="black"/>
                </a:solidFill>
              </a:rPr>
              <a:t>and Settlement</a:t>
            </a:r>
            <a:endParaRPr lang="en-US" sz="1200" b="1" kern="0" dirty="0">
              <a:solidFill>
                <a:prstClr val="black"/>
              </a:solidFill>
            </a:endParaRPr>
          </a:p>
        </p:txBody>
      </p:sp>
      <p:sp>
        <p:nvSpPr>
          <p:cNvPr id="46" name="Rectangle 45"/>
          <p:cNvSpPr/>
          <p:nvPr/>
        </p:nvSpPr>
        <p:spPr>
          <a:xfrm>
            <a:off x="2285225" y="5372949"/>
            <a:ext cx="1818518" cy="331210"/>
          </a:xfrm>
          <a:prstGeom prst="rect">
            <a:avLst/>
          </a:prstGeom>
          <a:solidFill>
            <a:srgbClr val="FF9966"/>
          </a:solidFill>
          <a:ln w="25400" cap="flat" cmpd="sng" algn="ctr">
            <a:solidFill>
              <a:srgbClr val="FF6600"/>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200" b="1" kern="0" dirty="0" smtClean="0">
                <a:solidFill>
                  <a:prstClr val="black"/>
                </a:solidFill>
              </a:rPr>
              <a:t>Margin Methodologies</a:t>
            </a:r>
            <a:endParaRPr lang="en-US" sz="1200" b="1" kern="0" dirty="0">
              <a:solidFill>
                <a:prstClr val="black"/>
              </a:solidFill>
            </a:endParaRPr>
          </a:p>
        </p:txBody>
      </p:sp>
      <p:sp>
        <p:nvSpPr>
          <p:cNvPr id="66" name="Title 1"/>
          <p:cNvSpPr>
            <a:spLocks noGrp="1"/>
          </p:cNvSpPr>
          <p:nvPr>
            <p:ph type="title"/>
          </p:nvPr>
        </p:nvSpPr>
        <p:spPr>
          <a:xfrm>
            <a:off x="457200" y="180000"/>
            <a:ext cx="5760000" cy="531000"/>
          </a:xfrm>
        </p:spPr>
        <p:txBody>
          <a:bodyPr>
            <a:normAutofit/>
          </a:bodyPr>
          <a:lstStyle/>
          <a:p>
            <a:r>
              <a:rPr lang="en-US" dirty="0" smtClean="0"/>
              <a:t>High Level Architectural Overview</a:t>
            </a:r>
            <a:endParaRPr lang="en-US" dirty="0"/>
          </a:p>
        </p:txBody>
      </p:sp>
    </p:spTree>
    <p:extLst>
      <p:ext uri="{BB962C8B-B14F-4D97-AF65-F5344CB8AC3E}">
        <p14:creationId xmlns:p14="http://schemas.microsoft.com/office/powerpoint/2010/main" val="2395211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16632"/>
            <a:ext cx="6649316" cy="864096"/>
          </a:xfrm>
        </p:spPr>
        <p:txBody>
          <a:bodyPr>
            <a:noAutofit/>
          </a:bodyPr>
          <a:lstStyle/>
          <a:p>
            <a:r>
              <a:rPr lang="en-ZA" dirty="0" smtClean="0"/>
              <a:t>Overview of post-trade functions in the JSE RTC clearing system</a:t>
            </a:r>
            <a:endParaRPr lang="en-US" b="0" dirty="0"/>
          </a:p>
        </p:txBody>
      </p:sp>
      <p:grpSp>
        <p:nvGrpSpPr>
          <p:cNvPr id="3" name="Group 2"/>
          <p:cNvGrpSpPr/>
          <p:nvPr/>
        </p:nvGrpSpPr>
        <p:grpSpPr>
          <a:xfrm>
            <a:off x="129952" y="1667591"/>
            <a:ext cx="8884096" cy="4898853"/>
            <a:chOff x="107504" y="1667591"/>
            <a:chExt cx="8884096" cy="4898853"/>
          </a:xfrm>
        </p:grpSpPr>
        <p:sp>
          <p:nvSpPr>
            <p:cNvPr id="25" name="Rectangle 24"/>
            <p:cNvSpPr/>
            <p:nvPr/>
          </p:nvSpPr>
          <p:spPr>
            <a:xfrm>
              <a:off x="107504" y="2057400"/>
              <a:ext cx="8884096" cy="3782903"/>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62" name="Rectangle 61"/>
            <p:cNvSpPr/>
            <p:nvPr/>
          </p:nvSpPr>
          <p:spPr>
            <a:xfrm>
              <a:off x="1900756" y="1667591"/>
              <a:ext cx="5098332" cy="4898853"/>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ZA" sz="1400" b="1" kern="0" dirty="0" smtClean="0">
                  <a:solidFill>
                    <a:schemeClr val="tx1"/>
                  </a:solidFill>
                  <a:latin typeface="Calibri"/>
                </a:rPr>
                <a:t>JSE Deal </a:t>
              </a:r>
              <a:r>
                <a:rPr lang="en-ZA" sz="1400" b="1" kern="0" dirty="0">
                  <a:solidFill>
                    <a:schemeClr val="tx1"/>
                  </a:solidFill>
                  <a:latin typeface="Calibri"/>
                </a:rPr>
                <a:t>Management &amp; Clearing </a:t>
              </a:r>
              <a:r>
                <a:rPr lang="en-ZA" sz="1400" b="1" kern="0" dirty="0" smtClean="0">
                  <a:solidFill>
                    <a:schemeClr val="tx1"/>
                  </a:solidFill>
                  <a:latin typeface="Calibri"/>
                </a:rPr>
                <a:t>System</a:t>
              </a:r>
            </a:p>
            <a:p>
              <a:pPr algn="ctr"/>
              <a:r>
                <a:rPr lang="en-ZA" sz="1400" b="1" kern="0" dirty="0" smtClean="0">
                  <a:solidFill>
                    <a:schemeClr val="tx1"/>
                  </a:solidFill>
                  <a:latin typeface="Calibri"/>
                </a:rPr>
                <a:t>Real-Time Clearing (RTC)</a:t>
              </a:r>
              <a:endParaRPr lang="en-US" sz="1400" b="1" kern="0" dirty="0">
                <a:solidFill>
                  <a:schemeClr val="tx1"/>
                </a:solidFill>
                <a:latin typeface="Calibri"/>
              </a:endParaRPr>
            </a:p>
          </p:txBody>
        </p:sp>
        <p:sp>
          <p:nvSpPr>
            <p:cNvPr id="7" name="Rounded Rectangle 6"/>
            <p:cNvSpPr/>
            <p:nvPr/>
          </p:nvSpPr>
          <p:spPr>
            <a:xfrm>
              <a:off x="2070032" y="3482572"/>
              <a:ext cx="1476000" cy="936000"/>
            </a:xfrm>
            <a:prstGeom prst="roundRect">
              <a:avLst/>
            </a:prstGeom>
            <a:solidFill>
              <a:schemeClr val="accent5">
                <a:lumMod val="60000"/>
                <a:lumOff val="40000"/>
              </a:schemeClr>
            </a:solidFill>
            <a:ln w="25400" cap="flat" cmpd="sng" algn="ctr">
              <a:noFill/>
              <a:prstDash val="solid"/>
            </a:ln>
            <a:effectLst/>
          </p:spPr>
          <p:txBody>
            <a:bodyPr rtlCol="0" anchor="ctr"/>
            <a:lstStyle/>
            <a:p>
              <a:pPr algn="ctr"/>
              <a:r>
                <a:rPr lang="en-ZA" sz="1600" b="1" kern="0" dirty="0">
                  <a:solidFill>
                    <a:schemeClr val="tx1"/>
                  </a:solidFill>
                  <a:latin typeface="Calibri"/>
                </a:rPr>
                <a:t>Risk </a:t>
              </a:r>
              <a:r>
                <a:rPr lang="en-ZA" sz="1600" b="1" kern="0" dirty="0" smtClean="0">
                  <a:solidFill>
                    <a:schemeClr val="tx1"/>
                  </a:solidFill>
                  <a:latin typeface="Calibri"/>
                </a:rPr>
                <a:t>management</a:t>
              </a:r>
              <a:endParaRPr lang="en-US" sz="1600" b="1" kern="0" dirty="0">
                <a:solidFill>
                  <a:schemeClr val="tx1"/>
                </a:solidFill>
                <a:latin typeface="Calibri"/>
              </a:endParaRPr>
            </a:p>
          </p:txBody>
        </p:sp>
        <p:sp>
          <p:nvSpPr>
            <p:cNvPr id="11" name="Rounded Rectangle 10"/>
            <p:cNvSpPr/>
            <p:nvPr/>
          </p:nvSpPr>
          <p:spPr>
            <a:xfrm>
              <a:off x="3726216" y="3493489"/>
              <a:ext cx="1476000" cy="936000"/>
            </a:xfrm>
            <a:prstGeom prst="roundRect">
              <a:avLst/>
            </a:prstGeom>
            <a:solidFill>
              <a:schemeClr val="accent5">
                <a:lumMod val="60000"/>
                <a:lumOff val="40000"/>
              </a:schemeClr>
            </a:solidFill>
            <a:ln w="25400" cap="flat" cmpd="sng" algn="ctr">
              <a:noFill/>
              <a:prstDash val="solid"/>
            </a:ln>
            <a:effectLst/>
          </p:spPr>
          <p:txBody>
            <a:bodyPr rtlCol="0" anchor="ctr"/>
            <a:lstStyle/>
            <a:p>
              <a:pPr algn="ctr"/>
              <a:r>
                <a:rPr lang="en-ZA" sz="1600" b="1" kern="0" dirty="0">
                  <a:solidFill>
                    <a:schemeClr val="tx1"/>
                  </a:solidFill>
                  <a:latin typeface="Calibri"/>
                </a:rPr>
                <a:t>Collateral </a:t>
              </a:r>
              <a:r>
                <a:rPr lang="en-ZA" sz="1600" b="1" kern="0" dirty="0">
                  <a:latin typeface="Calibri"/>
                </a:rPr>
                <a:t>m</a:t>
              </a:r>
              <a:r>
                <a:rPr lang="en-ZA" sz="1600" b="1" kern="0" dirty="0" smtClean="0">
                  <a:solidFill>
                    <a:schemeClr val="tx1"/>
                  </a:solidFill>
                  <a:latin typeface="Calibri"/>
                </a:rPr>
                <a:t>anagement</a:t>
              </a:r>
              <a:endParaRPr lang="en-ZA" sz="1600" b="1" kern="0" dirty="0">
                <a:solidFill>
                  <a:schemeClr val="tx1"/>
                </a:solidFill>
                <a:latin typeface="Calibri"/>
              </a:endParaRPr>
            </a:p>
          </p:txBody>
        </p:sp>
        <p:sp>
          <p:nvSpPr>
            <p:cNvPr id="19" name="Rounded Rectangle 18"/>
            <p:cNvSpPr/>
            <p:nvPr/>
          </p:nvSpPr>
          <p:spPr>
            <a:xfrm>
              <a:off x="2078440" y="4622066"/>
              <a:ext cx="1476000" cy="936000"/>
            </a:xfrm>
            <a:prstGeom prst="roundRect">
              <a:avLst/>
            </a:prstGeom>
            <a:solidFill>
              <a:schemeClr val="accent5">
                <a:lumMod val="60000"/>
                <a:lumOff val="40000"/>
              </a:schemeClr>
            </a:solidFill>
            <a:ln w="25400" cap="flat" cmpd="sng" algn="ctr">
              <a:noFill/>
              <a:prstDash val="solid"/>
            </a:ln>
            <a:effectLst/>
          </p:spPr>
          <p:txBody>
            <a:bodyPr rtlCol="0" anchor="ctr"/>
            <a:lstStyle/>
            <a:p>
              <a:pPr algn="ctr"/>
              <a:r>
                <a:rPr lang="en-ZA" sz="1600" b="1" kern="0" dirty="0">
                  <a:solidFill>
                    <a:schemeClr val="tx1"/>
                  </a:solidFill>
                  <a:latin typeface="Calibri"/>
                </a:rPr>
                <a:t>Default </a:t>
              </a:r>
              <a:r>
                <a:rPr lang="en-ZA" sz="1600" b="1" kern="0" dirty="0">
                  <a:latin typeface="Calibri"/>
                </a:rPr>
                <a:t>m</a:t>
              </a:r>
              <a:r>
                <a:rPr lang="en-ZA" sz="1600" b="1" kern="0" dirty="0" smtClean="0">
                  <a:solidFill>
                    <a:schemeClr val="tx1"/>
                  </a:solidFill>
                  <a:latin typeface="Calibri"/>
                </a:rPr>
                <a:t>anagement</a:t>
              </a:r>
              <a:endParaRPr lang="en-US" sz="1600" b="1" kern="0" dirty="0">
                <a:solidFill>
                  <a:schemeClr val="tx1"/>
                </a:solidFill>
                <a:latin typeface="Calibri"/>
              </a:endParaRPr>
            </a:p>
          </p:txBody>
        </p:sp>
        <p:sp>
          <p:nvSpPr>
            <p:cNvPr id="8" name="Rounded Rectangle 7"/>
            <p:cNvSpPr/>
            <p:nvPr/>
          </p:nvSpPr>
          <p:spPr>
            <a:xfrm>
              <a:off x="2078440" y="2374165"/>
              <a:ext cx="1476000" cy="936000"/>
            </a:xfrm>
            <a:prstGeom prst="roundRect">
              <a:avLst/>
            </a:prstGeom>
            <a:solidFill>
              <a:schemeClr val="accent5">
                <a:lumMod val="60000"/>
                <a:lumOff val="40000"/>
              </a:schemeClr>
            </a:solidFill>
            <a:ln w="25400" cap="flat" cmpd="sng" algn="ctr">
              <a:noFill/>
              <a:prstDash val="solid"/>
            </a:ln>
            <a:effectLst/>
          </p:spPr>
          <p:txBody>
            <a:bodyPr rtlCol="0" anchor="ctr"/>
            <a:lstStyle/>
            <a:p>
              <a:pPr algn="ctr"/>
              <a:r>
                <a:rPr lang="en-ZA" sz="1600" b="1" kern="0" dirty="0">
                  <a:solidFill>
                    <a:schemeClr val="tx1"/>
                  </a:solidFill>
                  <a:latin typeface="Calibri"/>
                </a:rPr>
                <a:t>Trade receipt</a:t>
              </a:r>
            </a:p>
          </p:txBody>
        </p:sp>
        <p:sp>
          <p:nvSpPr>
            <p:cNvPr id="49" name="Rounded Rectangle 48"/>
            <p:cNvSpPr/>
            <p:nvPr/>
          </p:nvSpPr>
          <p:spPr>
            <a:xfrm>
              <a:off x="3726216" y="2380136"/>
              <a:ext cx="1476000" cy="936000"/>
            </a:xfrm>
            <a:prstGeom prst="roundRect">
              <a:avLst/>
            </a:prstGeom>
            <a:solidFill>
              <a:schemeClr val="accent5">
                <a:lumMod val="60000"/>
                <a:lumOff val="40000"/>
              </a:schemeClr>
            </a:solidFill>
            <a:ln w="25400" cap="flat" cmpd="sng" algn="ctr">
              <a:noFill/>
              <a:prstDash val="solid"/>
            </a:ln>
            <a:effectLst/>
          </p:spPr>
          <p:txBody>
            <a:bodyPr rtlCol="0" anchor="ctr"/>
            <a:lstStyle/>
            <a:p>
              <a:pPr algn="ctr"/>
              <a:r>
                <a:rPr lang="en-ZA" sz="1600" b="1" kern="0" dirty="0">
                  <a:solidFill>
                    <a:schemeClr val="tx1"/>
                  </a:solidFill>
                  <a:latin typeface="Calibri"/>
                </a:rPr>
                <a:t>Deal </a:t>
              </a:r>
              <a:r>
                <a:rPr lang="en-ZA" sz="1600" b="1" kern="0" dirty="0" smtClean="0">
                  <a:solidFill>
                    <a:schemeClr val="tx1"/>
                  </a:solidFill>
                  <a:latin typeface="Calibri"/>
                </a:rPr>
                <a:t>management</a:t>
              </a:r>
              <a:endParaRPr lang="en-ZA" sz="1600" b="1" kern="0" dirty="0">
                <a:solidFill>
                  <a:schemeClr val="tx1"/>
                </a:solidFill>
                <a:latin typeface="Calibri"/>
              </a:endParaRPr>
            </a:p>
          </p:txBody>
        </p:sp>
        <p:sp>
          <p:nvSpPr>
            <p:cNvPr id="59" name="Rounded Rectangle 58"/>
            <p:cNvSpPr/>
            <p:nvPr/>
          </p:nvSpPr>
          <p:spPr>
            <a:xfrm>
              <a:off x="5382400" y="2374165"/>
              <a:ext cx="1476000" cy="936000"/>
            </a:xfrm>
            <a:prstGeom prst="roundRect">
              <a:avLst/>
            </a:prstGeom>
            <a:solidFill>
              <a:schemeClr val="accent5">
                <a:lumMod val="60000"/>
                <a:lumOff val="40000"/>
              </a:schemeClr>
            </a:solidFill>
            <a:ln w="25400" cap="flat" cmpd="sng" algn="ctr">
              <a:noFill/>
              <a:prstDash val="solid"/>
            </a:ln>
            <a:effectLst/>
          </p:spPr>
          <p:txBody>
            <a:bodyPr rtlCol="0" anchor="ctr"/>
            <a:lstStyle/>
            <a:p>
              <a:pPr algn="ctr"/>
              <a:r>
                <a:rPr lang="en-ZA" sz="1600" b="1" kern="0" dirty="0">
                  <a:solidFill>
                    <a:schemeClr val="tx1"/>
                  </a:solidFill>
                  <a:latin typeface="Calibri"/>
                </a:rPr>
                <a:t>Position </a:t>
              </a:r>
              <a:r>
                <a:rPr lang="en-ZA" sz="1600" b="1" kern="0" dirty="0">
                  <a:latin typeface="Calibri"/>
                </a:rPr>
                <a:t>m</a:t>
              </a:r>
              <a:r>
                <a:rPr lang="en-ZA" sz="1600" b="1" kern="0" dirty="0" smtClean="0">
                  <a:solidFill>
                    <a:schemeClr val="tx1"/>
                  </a:solidFill>
                  <a:latin typeface="Calibri"/>
                </a:rPr>
                <a:t>anagement</a:t>
              </a:r>
              <a:endParaRPr lang="en-ZA" sz="1600" b="1" kern="0" dirty="0">
                <a:solidFill>
                  <a:schemeClr val="tx1"/>
                </a:solidFill>
                <a:latin typeface="Calibri"/>
              </a:endParaRPr>
            </a:p>
          </p:txBody>
        </p:sp>
        <p:sp>
          <p:nvSpPr>
            <p:cNvPr id="64" name="Rectangle 63"/>
            <p:cNvSpPr/>
            <p:nvPr/>
          </p:nvSpPr>
          <p:spPr>
            <a:xfrm>
              <a:off x="299720" y="1870109"/>
              <a:ext cx="1296144" cy="1008112"/>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b="1" dirty="0" smtClean="0">
                  <a:solidFill>
                    <a:schemeClr val="tx1"/>
                  </a:solidFill>
                </a:rPr>
                <a:t>JSE </a:t>
              </a:r>
            </a:p>
            <a:p>
              <a:pPr algn="ctr"/>
              <a:r>
                <a:rPr lang="en-ZA" sz="1400" b="1" dirty="0" smtClean="0">
                  <a:solidFill>
                    <a:schemeClr val="tx1"/>
                  </a:solidFill>
                </a:rPr>
                <a:t>Trading </a:t>
              </a:r>
            </a:p>
            <a:p>
              <a:pPr algn="ctr"/>
              <a:r>
                <a:rPr lang="en-ZA" sz="1400" b="1" dirty="0" smtClean="0">
                  <a:solidFill>
                    <a:schemeClr val="tx1"/>
                  </a:solidFill>
                </a:rPr>
                <a:t>System</a:t>
              </a:r>
            </a:p>
            <a:p>
              <a:pPr algn="ctr"/>
              <a:r>
                <a:rPr lang="en-ZA" sz="1400" b="1" dirty="0" smtClean="0">
                  <a:solidFill>
                    <a:schemeClr val="tx1"/>
                  </a:solidFill>
                </a:rPr>
                <a:t>(MIT)</a:t>
              </a:r>
              <a:endParaRPr lang="en-US" sz="1400" b="1" dirty="0">
                <a:solidFill>
                  <a:schemeClr val="tx1"/>
                </a:solidFill>
              </a:endParaRPr>
            </a:p>
          </p:txBody>
        </p:sp>
        <p:sp>
          <p:nvSpPr>
            <p:cNvPr id="65" name="Rectangle 64"/>
            <p:cNvSpPr/>
            <p:nvPr/>
          </p:nvSpPr>
          <p:spPr>
            <a:xfrm>
              <a:off x="7503110" y="1828800"/>
              <a:ext cx="1228170" cy="981479"/>
            </a:xfrm>
            <a:prstGeom prst="rect">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b="1" dirty="0">
                  <a:solidFill>
                    <a:schemeClr val="tx1"/>
                  </a:solidFill>
                </a:rPr>
                <a:t>Strate Collateral Management System</a:t>
              </a:r>
            </a:p>
          </p:txBody>
        </p:sp>
        <p:cxnSp>
          <p:nvCxnSpPr>
            <p:cNvPr id="67" name="Straight Arrow Connector 66"/>
            <p:cNvCxnSpPr>
              <a:endCxn id="65" idx="1"/>
            </p:cNvCxnSpPr>
            <p:nvPr/>
          </p:nvCxnSpPr>
          <p:spPr>
            <a:xfrm>
              <a:off x="7014396" y="2319540"/>
              <a:ext cx="488714" cy="0"/>
            </a:xfrm>
            <a:prstGeom prst="straightConnector1">
              <a:avLst/>
            </a:prstGeom>
            <a:ln w="19050">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64" idx="3"/>
            </p:cNvCxnSpPr>
            <p:nvPr/>
          </p:nvCxnSpPr>
          <p:spPr>
            <a:xfrm>
              <a:off x="1595864" y="2374165"/>
              <a:ext cx="304892" cy="5971"/>
            </a:xfrm>
            <a:prstGeom prst="straightConnector1">
              <a:avLst/>
            </a:prstGeom>
            <a:ln w="19050">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75" name="Oval 74"/>
            <p:cNvSpPr/>
            <p:nvPr/>
          </p:nvSpPr>
          <p:spPr>
            <a:xfrm>
              <a:off x="193748" y="3196952"/>
              <a:ext cx="1412276" cy="655609"/>
            </a:xfrm>
            <a:prstGeom prst="ellipse">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smtClean="0">
                  <a:solidFill>
                    <a:schemeClr val="tx1"/>
                  </a:solidFill>
                </a:rPr>
                <a:t>Clearing Member (CM)</a:t>
              </a:r>
              <a:endParaRPr lang="en-US" sz="1200" dirty="0">
                <a:solidFill>
                  <a:schemeClr val="tx1"/>
                </a:solidFill>
              </a:endParaRPr>
            </a:p>
          </p:txBody>
        </p:sp>
        <p:cxnSp>
          <p:nvCxnSpPr>
            <p:cNvPr id="77" name="Straight Arrow Connector 76"/>
            <p:cNvCxnSpPr>
              <a:stCxn id="75" idx="6"/>
            </p:cNvCxnSpPr>
            <p:nvPr/>
          </p:nvCxnSpPr>
          <p:spPr>
            <a:xfrm>
              <a:off x="1606024" y="3524757"/>
              <a:ext cx="322720" cy="0"/>
            </a:xfrm>
            <a:prstGeom prst="straightConnector1">
              <a:avLst/>
            </a:prstGeom>
            <a:ln w="19050">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76" idx="6"/>
            </p:cNvCxnSpPr>
            <p:nvPr/>
          </p:nvCxnSpPr>
          <p:spPr>
            <a:xfrm>
              <a:off x="1614579" y="4501333"/>
              <a:ext cx="314165" cy="11890"/>
            </a:xfrm>
            <a:prstGeom prst="straightConnector1">
              <a:avLst/>
            </a:prstGeom>
            <a:ln w="19050">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91" name="Rounded Rectangle 90"/>
            <p:cNvSpPr/>
            <p:nvPr/>
          </p:nvSpPr>
          <p:spPr>
            <a:xfrm>
              <a:off x="2057400" y="5728508"/>
              <a:ext cx="4837167" cy="468052"/>
            </a:xfrm>
            <a:prstGeom prst="roundRect">
              <a:avLst/>
            </a:prstGeom>
            <a:solidFill>
              <a:schemeClr val="accent5">
                <a:lumMod val="60000"/>
                <a:lumOff val="40000"/>
              </a:schemeClr>
            </a:solidFill>
            <a:ln w="25400" cap="flat" cmpd="sng" algn="ctr">
              <a:noFill/>
              <a:prstDash val="solid"/>
            </a:ln>
            <a:effectLst/>
          </p:spPr>
          <p:txBody>
            <a:bodyPr rtlCol="0" anchor="ctr"/>
            <a:lstStyle/>
            <a:p>
              <a:pPr algn="ctr"/>
              <a:r>
                <a:rPr lang="en-ZA" sz="1600" b="1" kern="0" dirty="0">
                  <a:solidFill>
                    <a:schemeClr val="tx1"/>
                  </a:solidFill>
                  <a:latin typeface="Calibri"/>
                </a:rPr>
                <a:t>Reference data</a:t>
              </a:r>
              <a:endParaRPr lang="en-US" sz="1600" b="1" kern="0" dirty="0">
                <a:solidFill>
                  <a:schemeClr val="tx1"/>
                </a:solidFill>
                <a:latin typeface="Calibri"/>
              </a:endParaRPr>
            </a:p>
          </p:txBody>
        </p:sp>
        <p:cxnSp>
          <p:nvCxnSpPr>
            <p:cNvPr id="98" name="Straight Arrow Connector 97"/>
            <p:cNvCxnSpPr>
              <a:endCxn id="97" idx="1"/>
            </p:cNvCxnSpPr>
            <p:nvPr/>
          </p:nvCxnSpPr>
          <p:spPr>
            <a:xfrm>
              <a:off x="7031228" y="5541198"/>
              <a:ext cx="502362" cy="1"/>
            </a:xfrm>
            <a:prstGeom prst="straightConnector1">
              <a:avLst/>
            </a:prstGeom>
            <a:ln w="19050">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03" name="Oval 102"/>
            <p:cNvSpPr/>
            <p:nvPr/>
          </p:nvSpPr>
          <p:spPr>
            <a:xfrm>
              <a:off x="7399879" y="4110218"/>
              <a:ext cx="1439320" cy="614182"/>
            </a:xfrm>
            <a:prstGeom prst="ellipse">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smtClean="0">
                  <a:solidFill>
                    <a:schemeClr val="tx1"/>
                  </a:solidFill>
                </a:rPr>
                <a:t>Settlement Bank</a:t>
              </a:r>
              <a:endParaRPr lang="en-US" sz="1200" dirty="0">
                <a:solidFill>
                  <a:schemeClr val="tx1"/>
                </a:solidFill>
              </a:endParaRPr>
            </a:p>
          </p:txBody>
        </p:sp>
        <p:cxnSp>
          <p:nvCxnSpPr>
            <p:cNvPr id="108" name="Straight Arrow Connector 107"/>
            <p:cNvCxnSpPr>
              <a:stCxn id="116" idx="0"/>
              <a:endCxn id="65" idx="2"/>
            </p:cNvCxnSpPr>
            <p:nvPr/>
          </p:nvCxnSpPr>
          <p:spPr>
            <a:xfrm flipH="1" flipV="1">
              <a:off x="8117195" y="2810279"/>
              <a:ext cx="2345" cy="329114"/>
            </a:xfrm>
            <a:prstGeom prst="straightConnector1">
              <a:avLst/>
            </a:prstGeom>
            <a:ln w="19050">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16" name="Oval 115"/>
            <p:cNvSpPr/>
            <p:nvPr/>
          </p:nvSpPr>
          <p:spPr>
            <a:xfrm>
              <a:off x="7399880" y="3139393"/>
              <a:ext cx="1439320" cy="708192"/>
            </a:xfrm>
            <a:prstGeom prst="ellipse">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smtClean="0">
                  <a:solidFill>
                    <a:schemeClr val="tx1"/>
                  </a:solidFill>
                </a:rPr>
                <a:t>CM, TM, Client, CSDP</a:t>
              </a:r>
              <a:endParaRPr lang="en-US" sz="1200" dirty="0">
                <a:solidFill>
                  <a:schemeClr val="tx1"/>
                </a:solidFill>
              </a:endParaRPr>
            </a:p>
          </p:txBody>
        </p:sp>
        <p:cxnSp>
          <p:nvCxnSpPr>
            <p:cNvPr id="122" name="Straight Arrow Connector 121"/>
            <p:cNvCxnSpPr>
              <a:endCxn id="103" idx="2"/>
            </p:cNvCxnSpPr>
            <p:nvPr/>
          </p:nvCxnSpPr>
          <p:spPr>
            <a:xfrm flipV="1">
              <a:off x="7031228" y="4417309"/>
              <a:ext cx="368651" cy="4509"/>
            </a:xfrm>
            <a:prstGeom prst="straightConnector1">
              <a:avLst/>
            </a:prstGeom>
            <a:ln w="19050">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Rounded Rectangle 62"/>
            <p:cNvSpPr/>
            <p:nvPr/>
          </p:nvSpPr>
          <p:spPr>
            <a:xfrm>
              <a:off x="5382400" y="3481871"/>
              <a:ext cx="1476000" cy="936000"/>
            </a:xfrm>
            <a:prstGeom prst="roundRect">
              <a:avLst/>
            </a:prstGeom>
            <a:solidFill>
              <a:schemeClr val="accent5">
                <a:lumMod val="60000"/>
                <a:lumOff val="40000"/>
              </a:schemeClr>
            </a:solidFill>
            <a:ln w="25400" cap="flat" cmpd="sng" algn="ctr">
              <a:noFill/>
              <a:prstDash val="solid"/>
            </a:ln>
            <a:effectLst/>
          </p:spPr>
          <p:txBody>
            <a:bodyPr rtlCol="0" anchor="ctr"/>
            <a:lstStyle/>
            <a:p>
              <a:pPr algn="ctr"/>
              <a:r>
                <a:rPr lang="en-ZA" sz="1600" b="1" kern="0" dirty="0">
                  <a:solidFill>
                    <a:schemeClr val="tx1"/>
                  </a:solidFill>
                  <a:latin typeface="Calibri"/>
                </a:rPr>
                <a:t>Settlement</a:t>
              </a:r>
            </a:p>
          </p:txBody>
        </p:sp>
        <p:sp>
          <p:nvSpPr>
            <p:cNvPr id="153" name="Rounded Rectangle 152"/>
            <p:cNvSpPr/>
            <p:nvPr/>
          </p:nvSpPr>
          <p:spPr>
            <a:xfrm>
              <a:off x="3726216" y="4622066"/>
              <a:ext cx="3132184" cy="936000"/>
            </a:xfrm>
            <a:prstGeom prst="roundRect">
              <a:avLst/>
            </a:prstGeom>
            <a:solidFill>
              <a:schemeClr val="accent5">
                <a:lumMod val="60000"/>
                <a:lumOff val="40000"/>
              </a:schemeClr>
            </a:solidFill>
            <a:ln w="25400" cap="flat" cmpd="sng" algn="ctr">
              <a:noFill/>
              <a:prstDash val="solid"/>
            </a:ln>
            <a:effectLst/>
          </p:spPr>
          <p:txBody>
            <a:bodyPr rtlCol="0" anchor="ctr"/>
            <a:lstStyle/>
            <a:p>
              <a:pPr algn="ctr"/>
              <a:r>
                <a:rPr lang="en-ZA" sz="1600" b="1" kern="0" dirty="0">
                  <a:solidFill>
                    <a:schemeClr val="tx1"/>
                  </a:solidFill>
                  <a:latin typeface="Calibri"/>
                </a:rPr>
                <a:t>Non-market facing functions</a:t>
              </a:r>
            </a:p>
            <a:p>
              <a:pPr algn="ctr"/>
              <a:r>
                <a:rPr lang="en-ZA" sz="1400" kern="0" dirty="0">
                  <a:solidFill>
                    <a:schemeClr val="tx1"/>
                  </a:solidFill>
                  <a:latin typeface="Calibri"/>
                </a:rPr>
                <a:t>(Valuations, stress testing, back testing, etc.)</a:t>
              </a:r>
            </a:p>
          </p:txBody>
        </p:sp>
        <p:sp>
          <p:nvSpPr>
            <p:cNvPr id="178" name="Rectangle 177"/>
            <p:cNvSpPr/>
            <p:nvPr/>
          </p:nvSpPr>
          <p:spPr>
            <a:xfrm>
              <a:off x="299720" y="5158022"/>
              <a:ext cx="1296144" cy="903010"/>
            </a:xfrm>
            <a:prstGeom prst="rect">
              <a:avLst/>
            </a:prstGeom>
            <a:solidFill>
              <a:srgbClr val="C7A1E3"/>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b="1" dirty="0">
                  <a:solidFill>
                    <a:schemeClr val="tx1"/>
                  </a:solidFill>
                </a:rPr>
                <a:t>JSE Information Delivery Portal</a:t>
              </a:r>
              <a:endParaRPr lang="en-US" sz="1400" b="1" dirty="0">
                <a:solidFill>
                  <a:schemeClr val="tx1"/>
                </a:solidFill>
              </a:endParaRPr>
            </a:p>
          </p:txBody>
        </p:sp>
        <p:cxnSp>
          <p:nvCxnSpPr>
            <p:cNvPr id="179" name="Straight Arrow Connector 178"/>
            <p:cNvCxnSpPr/>
            <p:nvPr/>
          </p:nvCxnSpPr>
          <p:spPr>
            <a:xfrm flipV="1">
              <a:off x="611560" y="3866640"/>
              <a:ext cx="0" cy="1291382"/>
            </a:xfrm>
            <a:prstGeom prst="straightConnector1">
              <a:avLst/>
            </a:prstGeom>
            <a:ln w="19050">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193748" y="4188165"/>
              <a:ext cx="1420831" cy="626335"/>
            </a:xfrm>
            <a:prstGeom prst="ellipse">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schemeClr val="tx1"/>
                  </a:solidFill>
                </a:rPr>
                <a:t>Trading Member (TM)</a:t>
              </a:r>
              <a:endParaRPr lang="en-US" sz="1200" dirty="0">
                <a:solidFill>
                  <a:schemeClr val="tx1"/>
                </a:solidFill>
              </a:endParaRPr>
            </a:p>
          </p:txBody>
        </p:sp>
        <p:cxnSp>
          <p:nvCxnSpPr>
            <p:cNvPr id="187" name="Straight Arrow Connector 186"/>
            <p:cNvCxnSpPr>
              <a:stCxn id="178" idx="3"/>
            </p:cNvCxnSpPr>
            <p:nvPr/>
          </p:nvCxnSpPr>
          <p:spPr>
            <a:xfrm>
              <a:off x="1595864" y="5609527"/>
              <a:ext cx="381080" cy="0"/>
            </a:xfrm>
            <a:prstGeom prst="straightConnector1">
              <a:avLst/>
            </a:prstGeom>
            <a:ln w="19050">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7614118" y="5125720"/>
              <a:ext cx="1148882" cy="981479"/>
            </a:xfrm>
            <a:prstGeom prst="rect">
              <a:avLst/>
            </a:prstGeom>
            <a:solidFill>
              <a:srgbClr val="99DE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b="1" dirty="0">
                  <a:solidFill>
                    <a:schemeClr val="tx1"/>
                  </a:solidFill>
                </a:rPr>
                <a:t>JSE Internal Systems</a:t>
              </a:r>
              <a:endParaRPr lang="en-US" sz="1400" b="1" dirty="0">
                <a:solidFill>
                  <a:schemeClr val="tx1"/>
                </a:solidFill>
              </a:endParaRPr>
            </a:p>
          </p:txBody>
        </p:sp>
        <p:cxnSp>
          <p:nvCxnSpPr>
            <p:cNvPr id="196" name="Straight Arrow Connector 195"/>
            <p:cNvCxnSpPr>
              <a:endCxn id="76" idx="4"/>
            </p:cNvCxnSpPr>
            <p:nvPr/>
          </p:nvCxnSpPr>
          <p:spPr>
            <a:xfrm flipV="1">
              <a:off x="904164" y="4814500"/>
              <a:ext cx="0" cy="343522"/>
            </a:xfrm>
            <a:prstGeom prst="straightConnector1">
              <a:avLst/>
            </a:prstGeom>
            <a:ln w="19050">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7533590" y="5050459"/>
              <a:ext cx="1148882" cy="981479"/>
            </a:xfrm>
            <a:prstGeom prst="rect">
              <a:avLst/>
            </a:prstGeom>
            <a:solidFill>
              <a:srgbClr val="99DE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b="1" dirty="0">
                  <a:solidFill>
                    <a:schemeClr val="tx1"/>
                  </a:solidFill>
                </a:rPr>
                <a:t>JSE Internal Systems</a:t>
              </a:r>
              <a:endParaRPr lang="en-US" sz="1400" b="1" dirty="0">
                <a:solidFill>
                  <a:schemeClr val="tx1"/>
                </a:solidFill>
              </a:endParaRPr>
            </a:p>
          </p:txBody>
        </p:sp>
      </p:grpSp>
    </p:spTree>
    <p:extLst>
      <p:ext uri="{BB962C8B-B14F-4D97-AF65-F5344CB8AC3E}">
        <p14:creationId xmlns:p14="http://schemas.microsoft.com/office/powerpoint/2010/main" val="110686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7200"/>
            <a:ext cx="5760000" cy="531000"/>
          </a:xfrm>
        </p:spPr>
        <p:txBody>
          <a:bodyPr/>
          <a:lstStyle/>
          <a:p>
            <a:r>
              <a:rPr lang="en-ZA" dirty="0" smtClean="0"/>
              <a:t>Session objectives </a:t>
            </a:r>
            <a:endParaRPr lang="en-US" dirty="0"/>
          </a:p>
        </p:txBody>
      </p:sp>
      <p:sp>
        <p:nvSpPr>
          <p:cNvPr id="2" name="Rectangle 1"/>
          <p:cNvSpPr/>
          <p:nvPr/>
        </p:nvSpPr>
        <p:spPr>
          <a:xfrm>
            <a:off x="419100" y="1676400"/>
            <a:ext cx="8153400" cy="1162113"/>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a:spAutoFit/>
          </a:bodyPr>
          <a:lstStyle/>
          <a:p>
            <a:pPr lvl="0">
              <a:lnSpc>
                <a:spcPct val="150000"/>
              </a:lnSpc>
              <a:spcBef>
                <a:spcPts val="200"/>
              </a:spcBef>
              <a:spcAft>
                <a:spcPts val="200"/>
              </a:spcAft>
            </a:pPr>
            <a:r>
              <a:rPr lang="en-ZA" sz="1600" dirty="0" smtClean="0"/>
              <a:t>In preparation of the JSE ITaC project go-live, </a:t>
            </a:r>
            <a:r>
              <a:rPr lang="en-ZA" sz="1600" dirty="0"/>
              <a:t>the JSE </a:t>
            </a:r>
            <a:r>
              <a:rPr lang="en-ZA" sz="1600" dirty="0" smtClean="0"/>
              <a:t>is conducting conceptual </a:t>
            </a:r>
            <a:r>
              <a:rPr lang="en-ZA" sz="1600" dirty="0"/>
              <a:t>training </a:t>
            </a:r>
            <a:r>
              <a:rPr lang="en-ZA" sz="1600" dirty="0" smtClean="0"/>
              <a:t>for all impacted Clearing Member staff and other stakeholders that have </a:t>
            </a:r>
            <a:r>
              <a:rPr lang="en-ZA" sz="1600" dirty="0"/>
              <a:t>had limited exposure to the project thus far </a:t>
            </a:r>
            <a:r>
              <a:rPr lang="en-ZA" sz="1600" dirty="0" smtClean="0"/>
              <a:t>or </a:t>
            </a:r>
            <a:r>
              <a:rPr lang="en-ZA" sz="1600" dirty="0"/>
              <a:t>who have not been part of the various ITaC </a:t>
            </a:r>
            <a:r>
              <a:rPr lang="en-ZA" sz="1600" dirty="0" smtClean="0"/>
              <a:t>engagements</a:t>
            </a:r>
            <a:endParaRPr lang="en-ZA" sz="1600" dirty="0"/>
          </a:p>
        </p:txBody>
      </p:sp>
      <p:sp>
        <p:nvSpPr>
          <p:cNvPr id="5" name="Rounded Rectangle 4"/>
          <p:cNvSpPr/>
          <p:nvPr/>
        </p:nvSpPr>
        <p:spPr>
          <a:xfrm>
            <a:off x="609600" y="3200400"/>
            <a:ext cx="7772400" cy="2819400"/>
          </a:xfrm>
          <a:prstGeom prst="roundRect">
            <a:avLst>
              <a:gd name="adj" fmla="val 0"/>
            </a:avLst>
          </a:prstGeom>
          <a:solidFill>
            <a:srgbClr val="92D05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spcBef>
                <a:spcPts val="1200"/>
              </a:spcBef>
              <a:spcAft>
                <a:spcPts val="1200"/>
              </a:spcAft>
            </a:pPr>
            <a:r>
              <a:rPr lang="en-ZA" u="sng" dirty="0" smtClean="0">
                <a:solidFill>
                  <a:schemeClr val="tx1"/>
                </a:solidFill>
              </a:rPr>
              <a:t>The primary objectives of this session are:</a:t>
            </a:r>
          </a:p>
          <a:p>
            <a:pPr marL="857250" lvl="1" indent="-400050">
              <a:spcBef>
                <a:spcPts val="1200"/>
              </a:spcBef>
              <a:spcAft>
                <a:spcPts val="1200"/>
              </a:spcAft>
              <a:buFont typeface="+mj-lt"/>
              <a:buAutoNum type="romanUcPeriod"/>
            </a:pPr>
            <a:r>
              <a:rPr lang="en-ZA" sz="1600" dirty="0" smtClean="0">
                <a:solidFill>
                  <a:schemeClr val="tx1"/>
                </a:solidFill>
              </a:rPr>
              <a:t>Provide an overview of the drivers and benefits of the ITaC project</a:t>
            </a:r>
          </a:p>
          <a:p>
            <a:pPr marL="857250" lvl="1" indent="-400050">
              <a:spcBef>
                <a:spcPts val="1200"/>
              </a:spcBef>
              <a:spcAft>
                <a:spcPts val="1200"/>
              </a:spcAft>
              <a:buFont typeface="+mj-lt"/>
              <a:buAutoNum type="romanUcPeriod"/>
            </a:pPr>
            <a:r>
              <a:rPr lang="en-ZA" sz="1600" dirty="0" smtClean="0">
                <a:solidFill>
                  <a:schemeClr val="tx1"/>
                </a:solidFill>
              </a:rPr>
              <a:t>Explain the key changes to the existing derivative clearing process</a:t>
            </a:r>
          </a:p>
          <a:p>
            <a:pPr marL="857250" lvl="1" indent="-400050">
              <a:spcBef>
                <a:spcPts val="1200"/>
              </a:spcBef>
              <a:spcAft>
                <a:spcPts val="1200"/>
              </a:spcAft>
              <a:buFont typeface="+mj-lt"/>
              <a:buAutoNum type="romanUcPeriod"/>
            </a:pPr>
            <a:r>
              <a:rPr lang="en-ZA" sz="1600" dirty="0" smtClean="0">
                <a:solidFill>
                  <a:schemeClr val="tx1"/>
                </a:solidFill>
              </a:rPr>
              <a:t>Describe the new services and functionality that will be introduced with ITaC</a:t>
            </a:r>
          </a:p>
          <a:p>
            <a:pPr marL="857250" lvl="1" indent="-400050">
              <a:spcBef>
                <a:spcPts val="1200"/>
              </a:spcBef>
              <a:spcAft>
                <a:spcPts val="1200"/>
              </a:spcAft>
              <a:buFont typeface="+mj-lt"/>
              <a:buAutoNum type="romanUcPeriod"/>
            </a:pPr>
            <a:r>
              <a:rPr lang="en-ZA" sz="1600" dirty="0" smtClean="0">
                <a:solidFill>
                  <a:schemeClr val="tx1"/>
                </a:solidFill>
              </a:rPr>
              <a:t>Provide a view of the remaining activities in the lead-up to go-live (Q1 2018) </a:t>
            </a:r>
            <a:endParaRPr lang="en-ZA" sz="1600" dirty="0">
              <a:solidFill>
                <a:schemeClr val="tx1"/>
              </a:solidFill>
            </a:endParaRPr>
          </a:p>
        </p:txBody>
      </p:sp>
    </p:spTree>
    <p:extLst>
      <p:ext uri="{BB962C8B-B14F-4D97-AF65-F5344CB8AC3E}">
        <p14:creationId xmlns:p14="http://schemas.microsoft.com/office/powerpoint/2010/main" val="3549686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300030"/>
            <a:ext cx="5334000" cy="530290"/>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a:solidFill>
                <a:prstClr val="black"/>
              </a:solidFill>
            </a:endParaRPr>
          </a:p>
        </p:txBody>
      </p:sp>
      <p:sp>
        <p:nvSpPr>
          <p:cNvPr id="2" name="Title 1"/>
          <p:cNvSpPr>
            <a:spLocks noGrp="1"/>
          </p:cNvSpPr>
          <p:nvPr>
            <p:ph type="title"/>
          </p:nvPr>
        </p:nvSpPr>
        <p:spPr>
          <a:xfrm>
            <a:off x="457200" y="307200"/>
            <a:ext cx="5760000" cy="531000"/>
          </a:xfrm>
        </p:spPr>
        <p:txBody>
          <a:bodyPr/>
          <a:lstStyle/>
          <a:p>
            <a:r>
              <a:rPr lang="en-ZA" dirty="0"/>
              <a:t>Agenda</a:t>
            </a:r>
          </a:p>
        </p:txBody>
      </p:sp>
      <p:sp>
        <p:nvSpPr>
          <p:cNvPr id="6" name="Rectangle 5"/>
          <p:cNvSpPr/>
          <p:nvPr/>
        </p:nvSpPr>
        <p:spPr>
          <a:xfrm>
            <a:off x="465256" y="1934557"/>
            <a:ext cx="8328576" cy="3247043"/>
          </a:xfrm>
          <a:prstGeom prst="rect">
            <a:avLst/>
          </a:prstGeom>
        </p:spPr>
        <p:txBody>
          <a:bodyPr wrap="square">
            <a:spAutoFit/>
          </a:bodyPr>
          <a:lstStyle/>
          <a:p>
            <a:pPr marL="285750" indent="-285750">
              <a:spcBef>
                <a:spcPts val="1800"/>
              </a:spcBef>
              <a:spcAft>
                <a:spcPts val="1800"/>
              </a:spcAft>
              <a:buFont typeface="Arial" panose="020B0604020202020204" pitchFamily="34" charset="0"/>
              <a:buChar char="•"/>
            </a:pPr>
            <a:r>
              <a:rPr lang="en-ZA" dirty="0">
                <a:solidFill>
                  <a:prstClr val="black"/>
                </a:solidFill>
              </a:rPr>
              <a:t>What is the JSE ITaC </a:t>
            </a:r>
            <a:r>
              <a:rPr lang="en-ZA" dirty="0" smtClean="0">
                <a:solidFill>
                  <a:prstClr val="black"/>
                </a:solidFill>
              </a:rPr>
              <a:t>programme?</a:t>
            </a:r>
          </a:p>
          <a:p>
            <a:pPr marL="285750" indent="-285750">
              <a:spcBef>
                <a:spcPts val="1800"/>
              </a:spcBef>
              <a:spcAft>
                <a:spcPts val="1800"/>
              </a:spcAft>
              <a:buFont typeface="Arial" panose="020B0604020202020204" pitchFamily="34" charset="0"/>
              <a:buChar char="•"/>
            </a:pPr>
            <a:r>
              <a:rPr lang="en-ZA" dirty="0" smtClean="0">
                <a:solidFill>
                  <a:prstClr val="black"/>
                </a:solidFill>
              </a:rPr>
              <a:t>Changes </a:t>
            </a:r>
            <a:r>
              <a:rPr lang="en-ZA" dirty="0">
                <a:solidFill>
                  <a:prstClr val="black"/>
                </a:solidFill>
              </a:rPr>
              <a:t>to current derivative clearing </a:t>
            </a:r>
            <a:r>
              <a:rPr lang="en-ZA" dirty="0" smtClean="0">
                <a:solidFill>
                  <a:prstClr val="black"/>
                </a:solidFill>
              </a:rPr>
              <a:t>process</a:t>
            </a:r>
            <a:endParaRPr lang="en-ZA" dirty="0">
              <a:solidFill>
                <a:prstClr val="black"/>
              </a:solidFill>
            </a:endParaRPr>
          </a:p>
          <a:p>
            <a:pPr marL="285750" indent="-285750">
              <a:spcBef>
                <a:spcPts val="1800"/>
              </a:spcBef>
              <a:spcAft>
                <a:spcPts val="1800"/>
              </a:spcAft>
              <a:buFont typeface="Arial" panose="020B0604020202020204" pitchFamily="34" charset="0"/>
              <a:buChar char="•"/>
            </a:pPr>
            <a:r>
              <a:rPr lang="en-ZA" dirty="0">
                <a:solidFill>
                  <a:prstClr val="black"/>
                </a:solidFill>
              </a:rPr>
              <a:t>New services and functions</a:t>
            </a:r>
          </a:p>
          <a:p>
            <a:pPr marL="285750" indent="-285750">
              <a:spcBef>
                <a:spcPts val="1800"/>
              </a:spcBef>
              <a:spcAft>
                <a:spcPts val="1800"/>
              </a:spcAft>
              <a:buFont typeface="Arial" panose="020B0604020202020204" pitchFamily="34" charset="0"/>
              <a:buChar char="•"/>
            </a:pPr>
            <a:r>
              <a:rPr lang="en-ZA" dirty="0">
                <a:solidFill>
                  <a:prstClr val="black"/>
                </a:solidFill>
              </a:rPr>
              <a:t>Remaining activities leading up to </a:t>
            </a:r>
            <a:r>
              <a:rPr lang="en-ZA" dirty="0" smtClean="0">
                <a:solidFill>
                  <a:prstClr val="black"/>
                </a:solidFill>
              </a:rPr>
              <a:t>go-live</a:t>
            </a:r>
            <a:endParaRPr lang="en-ZA" dirty="0">
              <a:solidFill>
                <a:prstClr val="black"/>
              </a:solidFill>
            </a:endParaRPr>
          </a:p>
          <a:p>
            <a:pPr marL="285750" indent="-285750">
              <a:spcBef>
                <a:spcPts val="1200"/>
              </a:spcBef>
              <a:spcAft>
                <a:spcPts val="1200"/>
              </a:spcAft>
              <a:buFont typeface="Arial" panose="020B0604020202020204" pitchFamily="34" charset="0"/>
              <a:buChar char="•"/>
            </a:pPr>
            <a:endParaRPr lang="en-ZA" dirty="0">
              <a:solidFill>
                <a:prstClr val="black"/>
              </a:solidFill>
            </a:endParaRPr>
          </a:p>
        </p:txBody>
      </p:sp>
      <p:sp>
        <p:nvSpPr>
          <p:cNvPr id="3" name="Rounded Rectangle 2"/>
          <p:cNvSpPr/>
          <p:nvPr/>
        </p:nvSpPr>
        <p:spPr>
          <a:xfrm>
            <a:off x="5638800" y="3296920"/>
            <a:ext cx="3276600" cy="2418080"/>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Position accounts and reference data</a:t>
            </a: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Intraday </a:t>
            </a:r>
            <a:r>
              <a:rPr lang="en-ZA" sz="1600" dirty="0">
                <a:solidFill>
                  <a:prstClr val="black"/>
                </a:solidFill>
              </a:rPr>
              <a:t>risk </a:t>
            </a:r>
            <a:r>
              <a:rPr lang="en-ZA" sz="1600" dirty="0" smtClean="0">
                <a:solidFill>
                  <a:prstClr val="black"/>
                </a:solidFill>
              </a:rPr>
              <a:t>monitoring</a:t>
            </a: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Commissions</a:t>
            </a:r>
            <a:endParaRPr lang="en-ZA" sz="1600" dirty="0">
              <a:solidFill>
                <a:prstClr val="black"/>
              </a:solidFill>
            </a:endParaRP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Securities collateral</a:t>
            </a:r>
            <a:endParaRPr lang="en-ZA" sz="1600" dirty="0">
              <a:solidFill>
                <a:prstClr val="black"/>
              </a:solidFill>
            </a:endParaRPr>
          </a:p>
          <a:p>
            <a:pPr marL="504000" lvl="1" indent="-324000">
              <a:spcBef>
                <a:spcPts val="600"/>
              </a:spcBef>
              <a:spcAft>
                <a:spcPts val="600"/>
              </a:spcAft>
              <a:buFont typeface="Wingdings" panose="05000000000000000000" pitchFamily="2" charset="2"/>
              <a:buChar char="§"/>
            </a:pPr>
            <a:r>
              <a:rPr lang="en-ZA" sz="1600" dirty="0">
                <a:solidFill>
                  <a:prstClr val="black"/>
                </a:solidFill>
              </a:rPr>
              <a:t>EoD process</a:t>
            </a:r>
          </a:p>
        </p:txBody>
      </p:sp>
      <p:sp>
        <p:nvSpPr>
          <p:cNvPr id="5" name="Rectangle 4"/>
          <p:cNvSpPr/>
          <p:nvPr/>
        </p:nvSpPr>
        <p:spPr>
          <a:xfrm>
            <a:off x="5715000" y="3408680"/>
            <a:ext cx="3147412" cy="6096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406400" lvl="1" indent="-292100">
              <a:spcBef>
                <a:spcPts val="600"/>
              </a:spcBef>
              <a:spcAft>
                <a:spcPts val="600"/>
              </a:spcAft>
              <a:buFont typeface="Wingdings" panose="05000000000000000000" pitchFamily="2" charset="2"/>
              <a:buChar char="§"/>
            </a:pPr>
            <a:r>
              <a:rPr lang="en-ZA" sz="1600" dirty="0">
                <a:solidFill>
                  <a:prstClr val="black"/>
                </a:solidFill>
              </a:rPr>
              <a:t>Position accounts and reference data</a:t>
            </a:r>
          </a:p>
        </p:txBody>
      </p:sp>
      <p:sp>
        <p:nvSpPr>
          <p:cNvPr id="7" name="Rectangle 6"/>
          <p:cNvSpPr/>
          <p:nvPr/>
        </p:nvSpPr>
        <p:spPr>
          <a:xfrm>
            <a:off x="6587873" y="2767092"/>
            <a:ext cx="1766830" cy="369332"/>
          </a:xfrm>
          <a:prstGeom prst="rect">
            <a:avLst/>
          </a:prstGeom>
        </p:spPr>
        <p:txBody>
          <a:bodyPr wrap="none">
            <a:spAutoFit/>
          </a:bodyPr>
          <a:lstStyle/>
          <a:p>
            <a:pPr>
              <a:spcBef>
                <a:spcPts val="1200"/>
              </a:spcBef>
              <a:spcAft>
                <a:spcPts val="1200"/>
              </a:spcAft>
            </a:pPr>
            <a:r>
              <a:rPr lang="en-ZA" i="1" dirty="0" smtClean="0"/>
              <a:t>(Haseena Asmal)</a:t>
            </a:r>
            <a:endParaRPr lang="en-ZA" i="1" dirty="0"/>
          </a:p>
        </p:txBody>
      </p:sp>
    </p:spTree>
    <p:extLst>
      <p:ext uri="{BB962C8B-B14F-4D97-AF65-F5344CB8AC3E}">
        <p14:creationId xmlns:p14="http://schemas.microsoft.com/office/powerpoint/2010/main" val="148148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000"/>
            <a:ext cx="5760000" cy="728720"/>
          </a:xfrm>
        </p:spPr>
        <p:txBody>
          <a:bodyPr>
            <a:normAutofit fontScale="90000"/>
          </a:bodyPr>
          <a:lstStyle/>
          <a:p>
            <a:r>
              <a:rPr lang="en-ZA" sz="2800" dirty="0"/>
              <a:t>Entity and Account </a:t>
            </a:r>
            <a:r>
              <a:rPr lang="en-ZA" sz="2800" dirty="0" smtClean="0"/>
              <a:t>Structure</a:t>
            </a:r>
            <a:br>
              <a:rPr lang="en-ZA" sz="2800" dirty="0" smtClean="0"/>
            </a:br>
            <a:r>
              <a:rPr lang="en-ZA" sz="2200" b="0" dirty="0" smtClean="0"/>
              <a:t>Position account </a:t>
            </a:r>
            <a:r>
              <a:rPr lang="en-ZA" sz="2200" b="0" dirty="0"/>
              <a:t>v</a:t>
            </a:r>
            <a:r>
              <a:rPr lang="en-ZA" sz="2200" b="0" dirty="0" smtClean="0"/>
              <a:t>iew</a:t>
            </a:r>
            <a:endParaRPr lang="en-US" sz="2200" b="0" dirty="0"/>
          </a:p>
        </p:txBody>
      </p:sp>
      <p:grpSp>
        <p:nvGrpSpPr>
          <p:cNvPr id="3" name="Group 2"/>
          <p:cNvGrpSpPr/>
          <p:nvPr/>
        </p:nvGrpSpPr>
        <p:grpSpPr>
          <a:xfrm>
            <a:off x="280399" y="1340768"/>
            <a:ext cx="8583202" cy="5328592"/>
            <a:chOff x="179512" y="1340768"/>
            <a:chExt cx="8583202" cy="5328592"/>
          </a:xfrm>
        </p:grpSpPr>
        <p:sp>
          <p:nvSpPr>
            <p:cNvPr id="56" name="Rounded Rectangle 55"/>
            <p:cNvSpPr/>
            <p:nvPr/>
          </p:nvSpPr>
          <p:spPr>
            <a:xfrm>
              <a:off x="4042436" y="2423768"/>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47" name="Rounded Rectangle 46"/>
            <p:cNvSpPr/>
            <p:nvPr/>
          </p:nvSpPr>
          <p:spPr>
            <a:xfrm>
              <a:off x="4931492" y="5085184"/>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46" name="Rounded Rectangle 45"/>
            <p:cNvSpPr/>
            <p:nvPr/>
          </p:nvSpPr>
          <p:spPr>
            <a:xfrm>
              <a:off x="7440847" y="3261346"/>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7" name="Rounded Rectangle 16"/>
            <p:cNvSpPr/>
            <p:nvPr/>
          </p:nvSpPr>
          <p:spPr>
            <a:xfrm>
              <a:off x="1151620" y="3222595"/>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14" name="Rounded Rectangle 13"/>
            <p:cNvSpPr/>
            <p:nvPr/>
          </p:nvSpPr>
          <p:spPr>
            <a:xfrm>
              <a:off x="2987824" y="3222595"/>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5" name="Rounded Rectangle 4"/>
            <p:cNvSpPr/>
            <p:nvPr/>
          </p:nvSpPr>
          <p:spPr>
            <a:xfrm>
              <a:off x="4932040" y="4005064"/>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4" name="Rounded Rectangle 3"/>
            <p:cNvSpPr/>
            <p:nvPr/>
          </p:nvSpPr>
          <p:spPr>
            <a:xfrm>
              <a:off x="3923928" y="1340768"/>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CM1</a:t>
              </a:r>
              <a:endParaRPr lang="en-US" sz="1200" b="1" dirty="0">
                <a:solidFill>
                  <a:schemeClr val="tx1"/>
                </a:solidFill>
              </a:endParaRPr>
            </a:p>
          </p:txBody>
        </p:sp>
        <p:sp>
          <p:nvSpPr>
            <p:cNvPr id="6" name="Rounded Rectangle 5"/>
            <p:cNvSpPr/>
            <p:nvPr/>
          </p:nvSpPr>
          <p:spPr>
            <a:xfrm>
              <a:off x="4788024" y="3903177"/>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TM1 Branch B1</a:t>
              </a:r>
              <a:endParaRPr lang="en-US" sz="1200" b="1" dirty="0">
                <a:solidFill>
                  <a:schemeClr val="tx1"/>
                </a:solidFill>
              </a:endParaRPr>
            </a:p>
          </p:txBody>
        </p:sp>
        <p:sp>
          <p:nvSpPr>
            <p:cNvPr id="7" name="Rounded Rectangle 6"/>
            <p:cNvSpPr/>
            <p:nvPr/>
          </p:nvSpPr>
          <p:spPr>
            <a:xfrm>
              <a:off x="4787476" y="4997151"/>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Client</a:t>
              </a:r>
            </a:p>
            <a:p>
              <a:pPr algn="ctr"/>
              <a:r>
                <a:rPr lang="en-ZA" sz="1200" b="1" dirty="0" smtClean="0">
                  <a:solidFill>
                    <a:schemeClr val="tx1"/>
                  </a:solidFill>
                </a:rPr>
                <a:t>B1_1</a:t>
              </a:r>
              <a:endParaRPr lang="en-US" sz="1200" b="1" dirty="0">
                <a:solidFill>
                  <a:schemeClr val="tx1"/>
                </a:solidFill>
              </a:endParaRPr>
            </a:p>
          </p:txBody>
        </p:sp>
        <p:sp>
          <p:nvSpPr>
            <p:cNvPr id="8" name="Rounded Rectangle 7"/>
            <p:cNvSpPr/>
            <p:nvPr/>
          </p:nvSpPr>
          <p:spPr>
            <a:xfrm>
              <a:off x="7296831" y="3140968"/>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Client TM1_1</a:t>
              </a:r>
              <a:endParaRPr lang="en-US" sz="1200" b="1" dirty="0">
                <a:solidFill>
                  <a:schemeClr val="tx1"/>
                </a:solidFill>
              </a:endParaRPr>
            </a:p>
          </p:txBody>
        </p:sp>
        <p:sp>
          <p:nvSpPr>
            <p:cNvPr id="11" name="Rounded Rectangle 10"/>
            <p:cNvSpPr/>
            <p:nvPr/>
          </p:nvSpPr>
          <p:spPr>
            <a:xfrm>
              <a:off x="3923928" y="2315741"/>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TM1</a:t>
              </a:r>
              <a:endParaRPr lang="en-US" sz="1200" b="1" dirty="0">
                <a:solidFill>
                  <a:schemeClr val="tx1"/>
                </a:solidFill>
              </a:endParaRPr>
            </a:p>
          </p:txBody>
        </p:sp>
        <p:sp>
          <p:nvSpPr>
            <p:cNvPr id="12" name="Rounded Rectangle 11"/>
            <p:cNvSpPr/>
            <p:nvPr/>
          </p:nvSpPr>
          <p:spPr>
            <a:xfrm>
              <a:off x="179512" y="3143043"/>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TM1 House Main </a:t>
              </a:r>
              <a:endParaRPr lang="en-US" sz="1000" b="1" dirty="0">
                <a:solidFill>
                  <a:schemeClr val="tx1"/>
                </a:solidFill>
              </a:endParaRPr>
            </a:p>
          </p:txBody>
        </p:sp>
        <p:sp>
          <p:nvSpPr>
            <p:cNvPr id="13" name="Rounded Rectangle 12"/>
            <p:cNvSpPr/>
            <p:nvPr/>
          </p:nvSpPr>
          <p:spPr>
            <a:xfrm>
              <a:off x="2015716" y="3150587"/>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TM1 House Suspense</a:t>
              </a:r>
              <a:endParaRPr lang="en-US" sz="1000" b="1" dirty="0">
                <a:solidFill>
                  <a:schemeClr val="tx1"/>
                </a:solidFill>
              </a:endParaRPr>
            </a:p>
          </p:txBody>
        </p:sp>
        <p:sp>
          <p:nvSpPr>
            <p:cNvPr id="15" name="Rounded Rectangle 14"/>
            <p:cNvSpPr/>
            <p:nvPr/>
          </p:nvSpPr>
          <p:spPr>
            <a:xfrm>
              <a:off x="1079612" y="3140968"/>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TM1 House  Sub</a:t>
              </a:r>
              <a:endParaRPr lang="en-US" sz="1000" b="1" dirty="0">
                <a:solidFill>
                  <a:schemeClr val="tx1"/>
                </a:solidFill>
              </a:endParaRPr>
            </a:p>
          </p:txBody>
        </p:sp>
        <p:sp>
          <p:nvSpPr>
            <p:cNvPr id="16" name="Rounded Rectangle 15"/>
            <p:cNvSpPr/>
            <p:nvPr/>
          </p:nvSpPr>
          <p:spPr>
            <a:xfrm>
              <a:off x="2901566" y="3143043"/>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TM1 Client Suspense</a:t>
              </a:r>
              <a:endParaRPr lang="en-US" sz="1000" b="1" dirty="0">
                <a:solidFill>
                  <a:schemeClr val="tx1"/>
                </a:solidFill>
              </a:endParaRPr>
            </a:p>
          </p:txBody>
        </p:sp>
        <p:sp>
          <p:nvSpPr>
            <p:cNvPr id="18" name="Rounded Rectangle 17"/>
            <p:cNvSpPr/>
            <p:nvPr/>
          </p:nvSpPr>
          <p:spPr>
            <a:xfrm>
              <a:off x="1785172" y="5013176"/>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19" name="Rounded Rectangle 18"/>
            <p:cNvSpPr/>
            <p:nvPr/>
          </p:nvSpPr>
          <p:spPr>
            <a:xfrm>
              <a:off x="3607126" y="5013176"/>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20" name="Rounded Rectangle 19"/>
            <p:cNvSpPr/>
            <p:nvPr/>
          </p:nvSpPr>
          <p:spPr>
            <a:xfrm>
              <a:off x="813064" y="4933624"/>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B1 </a:t>
              </a:r>
            </a:p>
            <a:p>
              <a:pPr algn="ctr"/>
              <a:r>
                <a:rPr lang="en-ZA" sz="1000" b="1" dirty="0" smtClean="0">
                  <a:solidFill>
                    <a:schemeClr val="tx1"/>
                  </a:solidFill>
                </a:rPr>
                <a:t>House Main </a:t>
              </a:r>
              <a:endParaRPr lang="en-US" sz="1000" b="1" dirty="0">
                <a:solidFill>
                  <a:schemeClr val="tx1"/>
                </a:solidFill>
              </a:endParaRPr>
            </a:p>
          </p:txBody>
        </p:sp>
        <p:sp>
          <p:nvSpPr>
            <p:cNvPr id="21" name="Rounded Rectangle 20"/>
            <p:cNvSpPr/>
            <p:nvPr/>
          </p:nvSpPr>
          <p:spPr>
            <a:xfrm>
              <a:off x="2649268" y="4925240"/>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B1</a:t>
              </a:r>
            </a:p>
            <a:p>
              <a:pPr algn="ctr"/>
              <a:r>
                <a:rPr lang="en-ZA" sz="1000" b="1" dirty="0" smtClean="0">
                  <a:solidFill>
                    <a:schemeClr val="tx1"/>
                  </a:solidFill>
                </a:rPr>
                <a:t>House Suspense</a:t>
              </a:r>
              <a:endParaRPr lang="en-US" sz="1000" b="1" dirty="0">
                <a:solidFill>
                  <a:schemeClr val="tx1"/>
                </a:solidFill>
              </a:endParaRPr>
            </a:p>
          </p:txBody>
        </p:sp>
        <p:sp>
          <p:nvSpPr>
            <p:cNvPr id="22" name="Rounded Rectangle 21"/>
            <p:cNvSpPr/>
            <p:nvPr/>
          </p:nvSpPr>
          <p:spPr>
            <a:xfrm>
              <a:off x="1713164" y="4931549"/>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B1</a:t>
              </a:r>
            </a:p>
            <a:p>
              <a:pPr algn="ctr"/>
              <a:r>
                <a:rPr lang="en-ZA" sz="1000" b="1" dirty="0" smtClean="0">
                  <a:solidFill>
                    <a:schemeClr val="tx1"/>
                  </a:solidFill>
                </a:rPr>
                <a:t>House </a:t>
              </a:r>
            </a:p>
            <a:p>
              <a:pPr algn="ctr"/>
              <a:r>
                <a:rPr lang="en-ZA" sz="1000" b="1" dirty="0" smtClean="0">
                  <a:solidFill>
                    <a:schemeClr val="tx1"/>
                  </a:solidFill>
                </a:rPr>
                <a:t>Sub</a:t>
              </a:r>
              <a:endParaRPr lang="en-US" sz="1000" b="1" dirty="0">
                <a:solidFill>
                  <a:schemeClr val="tx1"/>
                </a:solidFill>
              </a:endParaRPr>
            </a:p>
          </p:txBody>
        </p:sp>
        <p:sp>
          <p:nvSpPr>
            <p:cNvPr id="23" name="Rounded Rectangle 22"/>
            <p:cNvSpPr/>
            <p:nvPr/>
          </p:nvSpPr>
          <p:spPr>
            <a:xfrm>
              <a:off x="3520868" y="4933624"/>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B1</a:t>
              </a:r>
            </a:p>
            <a:p>
              <a:pPr algn="ctr"/>
              <a:r>
                <a:rPr lang="en-ZA" sz="1000" b="1" dirty="0" smtClean="0">
                  <a:solidFill>
                    <a:schemeClr val="tx1"/>
                  </a:solidFill>
                </a:rPr>
                <a:t>Client Suspense</a:t>
              </a:r>
              <a:endParaRPr lang="en-US" sz="1000" b="1" dirty="0">
                <a:solidFill>
                  <a:schemeClr val="tx1"/>
                </a:solidFill>
              </a:endParaRPr>
            </a:p>
          </p:txBody>
        </p:sp>
        <p:cxnSp>
          <p:nvCxnSpPr>
            <p:cNvPr id="25" name="Straight Connector 24"/>
            <p:cNvCxnSpPr>
              <a:stCxn id="4" idx="2"/>
              <a:endCxn id="11" idx="0"/>
            </p:cNvCxnSpPr>
            <p:nvPr/>
          </p:nvCxnSpPr>
          <p:spPr>
            <a:xfrm>
              <a:off x="4427984" y="1844824"/>
              <a:ext cx="0" cy="470917"/>
            </a:xfrm>
            <a:prstGeom prst="line">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11" idx="1"/>
            </p:cNvCxnSpPr>
            <p:nvPr/>
          </p:nvCxnSpPr>
          <p:spPr>
            <a:xfrm rot="10800000" flipV="1">
              <a:off x="1943708" y="2567768"/>
              <a:ext cx="1980220" cy="216055"/>
            </a:xfrm>
            <a:prstGeom prst="bentConnector3">
              <a:avLst>
                <a:gd name="adj1" fmla="val 99935"/>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11" idx="2"/>
              <a:endCxn id="6" idx="0"/>
            </p:cNvCxnSpPr>
            <p:nvPr/>
          </p:nvCxnSpPr>
          <p:spPr>
            <a:xfrm rot="16200000" flipH="1">
              <a:off x="4318342" y="2929439"/>
              <a:ext cx="1083380" cy="864096"/>
            </a:xfrm>
            <a:prstGeom prst="bentConnector3">
              <a:avLst>
                <a:gd name="adj1" fmla="val 50000"/>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11" idx="3"/>
              <a:endCxn id="8" idx="0"/>
            </p:cNvCxnSpPr>
            <p:nvPr/>
          </p:nvCxnSpPr>
          <p:spPr>
            <a:xfrm>
              <a:off x="4932040" y="2567769"/>
              <a:ext cx="2868847" cy="573199"/>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7970626" y="4160914"/>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44" name="Rounded Rectangle 43"/>
            <p:cNvSpPr/>
            <p:nvPr/>
          </p:nvSpPr>
          <p:spPr>
            <a:xfrm>
              <a:off x="7020272" y="4088906"/>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Client Main</a:t>
              </a:r>
              <a:endParaRPr lang="en-US" sz="1000" b="1" dirty="0">
                <a:solidFill>
                  <a:schemeClr val="tx1"/>
                </a:solidFill>
              </a:endParaRPr>
            </a:p>
          </p:txBody>
        </p:sp>
        <p:sp>
          <p:nvSpPr>
            <p:cNvPr id="45" name="Rounded Rectangle 44"/>
            <p:cNvSpPr/>
            <p:nvPr/>
          </p:nvSpPr>
          <p:spPr>
            <a:xfrm>
              <a:off x="7884368" y="4081362"/>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Client Sub</a:t>
              </a:r>
              <a:endParaRPr lang="en-US" sz="1000" b="1" dirty="0">
                <a:solidFill>
                  <a:schemeClr val="tx1"/>
                </a:solidFill>
              </a:endParaRPr>
            </a:p>
          </p:txBody>
        </p:sp>
        <p:cxnSp>
          <p:nvCxnSpPr>
            <p:cNvPr id="49" name="Elbow Connector 48"/>
            <p:cNvCxnSpPr>
              <a:stCxn id="6" idx="2"/>
              <a:endCxn id="7" idx="0"/>
            </p:cNvCxnSpPr>
            <p:nvPr/>
          </p:nvCxnSpPr>
          <p:spPr>
            <a:xfrm rot="5400000">
              <a:off x="4996847" y="4701918"/>
              <a:ext cx="589918" cy="548"/>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53" name="Rounded Rectangle 52"/>
            <p:cNvSpPr/>
            <p:nvPr/>
          </p:nvSpPr>
          <p:spPr>
            <a:xfrm>
              <a:off x="5471552" y="6165304"/>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54" name="Rounded Rectangle 53"/>
            <p:cNvSpPr/>
            <p:nvPr/>
          </p:nvSpPr>
          <p:spPr>
            <a:xfrm>
              <a:off x="4499444" y="6093296"/>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Client Main</a:t>
              </a:r>
              <a:endParaRPr lang="en-US" sz="1000" b="1" dirty="0">
                <a:solidFill>
                  <a:schemeClr val="tx1"/>
                </a:solidFill>
              </a:endParaRPr>
            </a:p>
          </p:txBody>
        </p:sp>
        <p:sp>
          <p:nvSpPr>
            <p:cNvPr id="55" name="Rounded Rectangle 54"/>
            <p:cNvSpPr/>
            <p:nvPr/>
          </p:nvSpPr>
          <p:spPr>
            <a:xfrm>
              <a:off x="5385294" y="6085752"/>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Client Sub</a:t>
              </a:r>
              <a:endParaRPr lang="en-US" sz="1000" b="1" dirty="0">
                <a:solidFill>
                  <a:schemeClr val="tx1"/>
                </a:solidFill>
              </a:endParaRPr>
            </a:p>
          </p:txBody>
        </p:sp>
        <p:cxnSp>
          <p:nvCxnSpPr>
            <p:cNvPr id="64" name="Straight Connector 63"/>
            <p:cNvCxnSpPr/>
            <p:nvPr/>
          </p:nvCxnSpPr>
          <p:spPr>
            <a:xfrm flipV="1">
              <a:off x="563606" y="2780928"/>
              <a:ext cx="2734004" cy="2896"/>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a:endCxn id="12" idx="0"/>
            </p:cNvCxnSpPr>
            <p:nvPr/>
          </p:nvCxnSpPr>
          <p:spPr>
            <a:xfrm>
              <a:off x="575556" y="2780928"/>
              <a:ext cx="0" cy="362115"/>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a:endCxn id="15" idx="0"/>
            </p:cNvCxnSpPr>
            <p:nvPr/>
          </p:nvCxnSpPr>
          <p:spPr>
            <a:xfrm>
              <a:off x="1475656" y="2783824"/>
              <a:ext cx="0" cy="357144"/>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a:endCxn id="13" idx="0"/>
            </p:cNvCxnSpPr>
            <p:nvPr/>
          </p:nvCxnSpPr>
          <p:spPr>
            <a:xfrm>
              <a:off x="2411760" y="2780928"/>
              <a:ext cx="0" cy="369659"/>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endCxn id="16" idx="0"/>
            </p:cNvCxnSpPr>
            <p:nvPr/>
          </p:nvCxnSpPr>
          <p:spPr>
            <a:xfrm>
              <a:off x="3297610" y="2783824"/>
              <a:ext cx="0" cy="359219"/>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Elbow Connector 94"/>
            <p:cNvCxnSpPr>
              <a:stCxn id="6" idx="1"/>
            </p:cNvCxnSpPr>
            <p:nvPr/>
          </p:nvCxnSpPr>
          <p:spPr>
            <a:xfrm rot="10800000" flipV="1">
              <a:off x="2577260" y="4155204"/>
              <a:ext cx="2210764" cy="438781"/>
            </a:xfrm>
            <a:prstGeom prst="bentConnector3">
              <a:avLst>
                <a:gd name="adj1" fmla="val 100018"/>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1197158" y="4593986"/>
              <a:ext cx="2734004" cy="2896"/>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a:endCxn id="20" idx="0"/>
            </p:cNvCxnSpPr>
            <p:nvPr/>
          </p:nvCxnSpPr>
          <p:spPr>
            <a:xfrm>
              <a:off x="1209108" y="4593986"/>
              <a:ext cx="0" cy="339638"/>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a:endCxn id="22" idx="0"/>
            </p:cNvCxnSpPr>
            <p:nvPr/>
          </p:nvCxnSpPr>
          <p:spPr>
            <a:xfrm>
              <a:off x="2109208" y="4599056"/>
              <a:ext cx="0" cy="332493"/>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a:endCxn id="21" idx="0"/>
            </p:cNvCxnSpPr>
            <p:nvPr/>
          </p:nvCxnSpPr>
          <p:spPr>
            <a:xfrm>
              <a:off x="3045312" y="4589437"/>
              <a:ext cx="0" cy="3358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a:endCxn id="23" idx="0"/>
            </p:cNvCxnSpPr>
            <p:nvPr/>
          </p:nvCxnSpPr>
          <p:spPr>
            <a:xfrm>
              <a:off x="3916912" y="4599056"/>
              <a:ext cx="0" cy="3345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385785" y="5618026"/>
              <a:ext cx="0" cy="2528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5853837" y="5870897"/>
              <a:ext cx="0" cy="222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Elbow Connector 103"/>
            <p:cNvCxnSpPr/>
            <p:nvPr/>
          </p:nvCxnSpPr>
          <p:spPr>
            <a:xfrm rot="10800000" flipV="1">
              <a:off x="4953739" y="5870895"/>
              <a:ext cx="900101" cy="1"/>
            </a:xfrm>
            <a:prstGeom prst="bentConnector3">
              <a:avLst>
                <a:gd name="adj1" fmla="val 50000"/>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4962779" y="5857245"/>
              <a:ext cx="0" cy="222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7836888" y="3614719"/>
              <a:ext cx="0" cy="2528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8304940" y="3867590"/>
              <a:ext cx="0" cy="222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Elbow Connector 142"/>
            <p:cNvCxnSpPr/>
            <p:nvPr/>
          </p:nvCxnSpPr>
          <p:spPr>
            <a:xfrm rot="10800000" flipV="1">
              <a:off x="7404842" y="3867588"/>
              <a:ext cx="900101" cy="1"/>
            </a:xfrm>
            <a:prstGeom prst="bentConnector3">
              <a:avLst>
                <a:gd name="adj1" fmla="val 50000"/>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7413882" y="3853938"/>
              <a:ext cx="0" cy="222399"/>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29802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ounded Rectangle 58"/>
          <p:cNvSpPr/>
          <p:nvPr/>
        </p:nvSpPr>
        <p:spPr>
          <a:xfrm>
            <a:off x="7759322" y="5517232"/>
            <a:ext cx="936104" cy="504056"/>
          </a:xfrm>
          <a:prstGeom prst="roundRect">
            <a:avLst/>
          </a:prstGeom>
          <a:solidFill>
            <a:schemeClr val="accent5">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US" sz="1000" dirty="0">
              <a:solidFill>
                <a:schemeClr val="tx1"/>
              </a:solidFill>
            </a:endParaRPr>
          </a:p>
        </p:txBody>
      </p:sp>
      <p:sp>
        <p:nvSpPr>
          <p:cNvPr id="57" name="Rounded Rectangle 56"/>
          <p:cNvSpPr/>
          <p:nvPr/>
        </p:nvSpPr>
        <p:spPr>
          <a:xfrm>
            <a:off x="5868144" y="5301208"/>
            <a:ext cx="936104" cy="504056"/>
          </a:xfrm>
          <a:prstGeom prst="roundRect">
            <a:avLst/>
          </a:prstGeom>
          <a:solidFill>
            <a:schemeClr val="accent5">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US" sz="1000" dirty="0">
              <a:solidFill>
                <a:schemeClr val="tx1"/>
              </a:solidFill>
            </a:endParaRPr>
          </a:p>
        </p:txBody>
      </p:sp>
      <p:sp>
        <p:nvSpPr>
          <p:cNvPr id="50" name="Rounded Rectangle 49"/>
          <p:cNvSpPr/>
          <p:nvPr/>
        </p:nvSpPr>
        <p:spPr>
          <a:xfrm>
            <a:off x="3923928" y="2420888"/>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47" name="Rounded Rectangle 46"/>
          <p:cNvSpPr/>
          <p:nvPr/>
        </p:nvSpPr>
        <p:spPr>
          <a:xfrm>
            <a:off x="4688151" y="5214616"/>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46" name="Rounded Rectangle 45"/>
          <p:cNvSpPr/>
          <p:nvPr/>
        </p:nvSpPr>
        <p:spPr>
          <a:xfrm>
            <a:off x="7656871" y="4077072"/>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7" name="Rounded Rectangle 16"/>
          <p:cNvSpPr/>
          <p:nvPr/>
        </p:nvSpPr>
        <p:spPr>
          <a:xfrm>
            <a:off x="1475656" y="4806771"/>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14" name="Rounded Rectangle 13"/>
          <p:cNvSpPr/>
          <p:nvPr/>
        </p:nvSpPr>
        <p:spPr>
          <a:xfrm>
            <a:off x="3311860" y="4806771"/>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5" name="Rounded Rectangle 4"/>
          <p:cNvSpPr/>
          <p:nvPr/>
        </p:nvSpPr>
        <p:spPr>
          <a:xfrm>
            <a:off x="4688151" y="4077072"/>
            <a:ext cx="1008112" cy="504056"/>
          </a:xfrm>
          <a:prstGeom prst="roundRect">
            <a:avLst/>
          </a:prstGeom>
          <a:solidFill>
            <a:schemeClr val="bg1"/>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 name="Title 1"/>
          <p:cNvSpPr>
            <a:spLocks noGrp="1"/>
          </p:cNvSpPr>
          <p:nvPr>
            <p:ph type="title"/>
          </p:nvPr>
        </p:nvSpPr>
        <p:spPr>
          <a:xfrm>
            <a:off x="457200" y="180000"/>
            <a:ext cx="5760000" cy="728720"/>
          </a:xfrm>
        </p:spPr>
        <p:txBody>
          <a:bodyPr>
            <a:normAutofit fontScale="90000"/>
          </a:bodyPr>
          <a:lstStyle/>
          <a:p>
            <a:r>
              <a:rPr lang="en-ZA" sz="2800" dirty="0"/>
              <a:t>Entity and Account </a:t>
            </a:r>
            <a:r>
              <a:rPr lang="en-ZA" sz="2800" dirty="0" smtClean="0"/>
              <a:t>Structure</a:t>
            </a:r>
            <a:r>
              <a:rPr lang="en-ZA" dirty="0" smtClean="0"/>
              <a:t/>
            </a:r>
            <a:br>
              <a:rPr lang="en-ZA" dirty="0" smtClean="0"/>
            </a:br>
            <a:r>
              <a:rPr lang="en-ZA" sz="2200" b="0" dirty="0" smtClean="0"/>
              <a:t>Risk &amp; Collateral View</a:t>
            </a:r>
            <a:endParaRPr lang="en-US" sz="2200" b="0" dirty="0"/>
          </a:p>
        </p:txBody>
      </p:sp>
      <p:sp>
        <p:nvSpPr>
          <p:cNvPr id="4" name="Rounded Rectangle 3"/>
          <p:cNvSpPr/>
          <p:nvPr/>
        </p:nvSpPr>
        <p:spPr>
          <a:xfrm>
            <a:off x="3779912" y="1412776"/>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CM1</a:t>
            </a:r>
            <a:endParaRPr lang="en-US" sz="1200" b="1" dirty="0">
              <a:solidFill>
                <a:schemeClr val="tx1"/>
              </a:solidFill>
            </a:endParaRPr>
          </a:p>
        </p:txBody>
      </p:sp>
      <p:sp>
        <p:nvSpPr>
          <p:cNvPr id="6" name="Rounded Rectangle 5"/>
          <p:cNvSpPr/>
          <p:nvPr/>
        </p:nvSpPr>
        <p:spPr>
          <a:xfrm>
            <a:off x="4544135" y="3975185"/>
            <a:ext cx="1008112" cy="504056"/>
          </a:xfrm>
          <a:prstGeom prst="roundRect">
            <a:avLst/>
          </a:prstGeom>
          <a:solidFill>
            <a:schemeClr val="bg1"/>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TM1 Branch B1</a:t>
            </a:r>
            <a:endParaRPr lang="en-US" sz="1200" b="1" dirty="0">
              <a:solidFill>
                <a:schemeClr val="tx1"/>
              </a:solidFill>
            </a:endParaRPr>
          </a:p>
        </p:txBody>
      </p:sp>
      <p:sp>
        <p:nvSpPr>
          <p:cNvPr id="7" name="Rounded Rectangle 6"/>
          <p:cNvSpPr/>
          <p:nvPr/>
        </p:nvSpPr>
        <p:spPr>
          <a:xfrm>
            <a:off x="4544135" y="5085184"/>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Client</a:t>
            </a:r>
          </a:p>
          <a:p>
            <a:pPr algn="ctr"/>
            <a:r>
              <a:rPr lang="en-ZA" sz="1200" b="1" dirty="0" smtClean="0">
                <a:solidFill>
                  <a:schemeClr val="tx1"/>
                </a:solidFill>
              </a:rPr>
              <a:t>B1_1</a:t>
            </a:r>
            <a:endParaRPr lang="en-US" sz="1200" b="1" dirty="0">
              <a:solidFill>
                <a:schemeClr val="tx1"/>
              </a:solidFill>
            </a:endParaRPr>
          </a:p>
        </p:txBody>
      </p:sp>
      <p:sp>
        <p:nvSpPr>
          <p:cNvPr id="8" name="Rounded Rectangle 7"/>
          <p:cNvSpPr/>
          <p:nvPr/>
        </p:nvSpPr>
        <p:spPr>
          <a:xfrm>
            <a:off x="7512855" y="3956694"/>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Client TM1_1</a:t>
            </a:r>
            <a:endParaRPr lang="en-US" sz="1200" b="1" dirty="0">
              <a:solidFill>
                <a:schemeClr val="tx1"/>
              </a:solidFill>
            </a:endParaRPr>
          </a:p>
        </p:txBody>
      </p:sp>
      <p:sp>
        <p:nvSpPr>
          <p:cNvPr id="9" name="Rounded Rectangle 8"/>
          <p:cNvSpPr/>
          <p:nvPr/>
        </p:nvSpPr>
        <p:spPr>
          <a:xfrm>
            <a:off x="1547664" y="3956694"/>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TM1 House</a:t>
            </a:r>
            <a:endParaRPr lang="en-US" sz="1200" b="1" dirty="0">
              <a:solidFill>
                <a:schemeClr val="tx1"/>
              </a:solidFill>
            </a:endParaRPr>
          </a:p>
        </p:txBody>
      </p:sp>
      <p:sp>
        <p:nvSpPr>
          <p:cNvPr id="10" name="Rounded Rectangle 9"/>
          <p:cNvSpPr/>
          <p:nvPr/>
        </p:nvSpPr>
        <p:spPr>
          <a:xfrm>
            <a:off x="303066" y="1664883"/>
            <a:ext cx="855958" cy="376610"/>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Risk Node</a:t>
            </a:r>
            <a:endParaRPr lang="en-US" sz="1200" b="1" dirty="0">
              <a:solidFill>
                <a:schemeClr val="tx1"/>
              </a:solidFill>
            </a:endParaRPr>
          </a:p>
        </p:txBody>
      </p:sp>
      <p:sp>
        <p:nvSpPr>
          <p:cNvPr id="11" name="Rounded Rectangle 10"/>
          <p:cNvSpPr/>
          <p:nvPr/>
        </p:nvSpPr>
        <p:spPr>
          <a:xfrm>
            <a:off x="3779912" y="2301727"/>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TM1</a:t>
            </a:r>
            <a:endParaRPr lang="en-US" sz="1200" b="1" dirty="0">
              <a:solidFill>
                <a:schemeClr val="tx1"/>
              </a:solidFill>
            </a:endParaRPr>
          </a:p>
        </p:txBody>
      </p:sp>
      <p:sp>
        <p:nvSpPr>
          <p:cNvPr id="12" name="Rounded Rectangle 11"/>
          <p:cNvSpPr/>
          <p:nvPr/>
        </p:nvSpPr>
        <p:spPr>
          <a:xfrm>
            <a:off x="503548" y="4727219"/>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TM1 House Main </a:t>
            </a:r>
            <a:endParaRPr lang="en-US" sz="1000" b="1" dirty="0">
              <a:solidFill>
                <a:schemeClr val="tx1"/>
              </a:solidFill>
            </a:endParaRPr>
          </a:p>
        </p:txBody>
      </p:sp>
      <p:sp>
        <p:nvSpPr>
          <p:cNvPr id="13" name="Rounded Rectangle 12"/>
          <p:cNvSpPr/>
          <p:nvPr/>
        </p:nvSpPr>
        <p:spPr>
          <a:xfrm>
            <a:off x="2339752" y="4734763"/>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TM1 House Suspense</a:t>
            </a:r>
            <a:endParaRPr lang="en-US" sz="1000" b="1" dirty="0">
              <a:solidFill>
                <a:schemeClr val="tx1"/>
              </a:solidFill>
            </a:endParaRPr>
          </a:p>
        </p:txBody>
      </p:sp>
      <p:sp>
        <p:nvSpPr>
          <p:cNvPr id="15" name="Rounded Rectangle 14"/>
          <p:cNvSpPr/>
          <p:nvPr/>
        </p:nvSpPr>
        <p:spPr>
          <a:xfrm>
            <a:off x="1403648" y="4725144"/>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TM1 House  Sub</a:t>
            </a:r>
            <a:endParaRPr lang="en-US" sz="1000" b="1" dirty="0">
              <a:solidFill>
                <a:schemeClr val="tx1"/>
              </a:solidFill>
            </a:endParaRPr>
          </a:p>
        </p:txBody>
      </p:sp>
      <p:sp>
        <p:nvSpPr>
          <p:cNvPr id="16" name="Rounded Rectangle 15"/>
          <p:cNvSpPr/>
          <p:nvPr/>
        </p:nvSpPr>
        <p:spPr>
          <a:xfrm>
            <a:off x="3225602" y="4727219"/>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TM1 Client Suspense</a:t>
            </a:r>
            <a:endParaRPr lang="en-US" sz="1000" b="1" dirty="0">
              <a:solidFill>
                <a:schemeClr val="tx1"/>
              </a:solidFill>
            </a:endParaRPr>
          </a:p>
        </p:txBody>
      </p:sp>
      <p:sp>
        <p:nvSpPr>
          <p:cNvPr id="18" name="Rounded Rectangle 17"/>
          <p:cNvSpPr/>
          <p:nvPr/>
        </p:nvSpPr>
        <p:spPr>
          <a:xfrm>
            <a:off x="1511660" y="5542779"/>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19" name="Rounded Rectangle 18"/>
          <p:cNvSpPr/>
          <p:nvPr/>
        </p:nvSpPr>
        <p:spPr>
          <a:xfrm>
            <a:off x="3347864" y="5542779"/>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20" name="Rounded Rectangle 19"/>
          <p:cNvSpPr/>
          <p:nvPr/>
        </p:nvSpPr>
        <p:spPr>
          <a:xfrm>
            <a:off x="539552" y="5463227"/>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B1 </a:t>
            </a:r>
          </a:p>
          <a:p>
            <a:pPr algn="ctr"/>
            <a:r>
              <a:rPr lang="en-ZA" sz="1000" b="1" dirty="0" smtClean="0">
                <a:solidFill>
                  <a:schemeClr val="tx1"/>
                </a:solidFill>
              </a:rPr>
              <a:t>House Main </a:t>
            </a:r>
            <a:endParaRPr lang="en-US" sz="1000" b="1" dirty="0">
              <a:solidFill>
                <a:schemeClr val="tx1"/>
              </a:solidFill>
            </a:endParaRPr>
          </a:p>
        </p:txBody>
      </p:sp>
      <p:sp>
        <p:nvSpPr>
          <p:cNvPr id="21" name="Rounded Rectangle 20"/>
          <p:cNvSpPr/>
          <p:nvPr/>
        </p:nvSpPr>
        <p:spPr>
          <a:xfrm>
            <a:off x="2375756" y="5454843"/>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B1</a:t>
            </a:r>
          </a:p>
          <a:p>
            <a:pPr algn="ctr"/>
            <a:r>
              <a:rPr lang="en-ZA" sz="1000" b="1" dirty="0" smtClean="0">
                <a:solidFill>
                  <a:schemeClr val="tx1"/>
                </a:solidFill>
              </a:rPr>
              <a:t>House Suspense</a:t>
            </a:r>
            <a:endParaRPr lang="en-US" sz="1000" b="1" dirty="0">
              <a:solidFill>
                <a:schemeClr val="tx1"/>
              </a:solidFill>
            </a:endParaRPr>
          </a:p>
        </p:txBody>
      </p:sp>
      <p:sp>
        <p:nvSpPr>
          <p:cNvPr id="22" name="Rounded Rectangle 21"/>
          <p:cNvSpPr/>
          <p:nvPr/>
        </p:nvSpPr>
        <p:spPr>
          <a:xfrm>
            <a:off x="1439652" y="5461152"/>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B1</a:t>
            </a:r>
          </a:p>
          <a:p>
            <a:pPr algn="ctr"/>
            <a:r>
              <a:rPr lang="en-ZA" sz="1000" b="1" dirty="0" smtClean="0">
                <a:solidFill>
                  <a:schemeClr val="tx1"/>
                </a:solidFill>
              </a:rPr>
              <a:t>House Sub</a:t>
            </a:r>
            <a:endParaRPr lang="en-US" sz="1000" b="1" dirty="0">
              <a:solidFill>
                <a:schemeClr val="tx1"/>
              </a:solidFill>
            </a:endParaRPr>
          </a:p>
        </p:txBody>
      </p:sp>
      <p:sp>
        <p:nvSpPr>
          <p:cNvPr id="23" name="Rounded Rectangle 22"/>
          <p:cNvSpPr/>
          <p:nvPr/>
        </p:nvSpPr>
        <p:spPr>
          <a:xfrm>
            <a:off x="3261606" y="5463227"/>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B1</a:t>
            </a:r>
          </a:p>
          <a:p>
            <a:pPr algn="ctr"/>
            <a:r>
              <a:rPr lang="en-ZA" sz="1000" b="1" dirty="0" smtClean="0">
                <a:solidFill>
                  <a:schemeClr val="tx1"/>
                </a:solidFill>
              </a:rPr>
              <a:t>Client Suspense</a:t>
            </a:r>
            <a:endParaRPr lang="en-US" sz="1000" b="1" dirty="0">
              <a:solidFill>
                <a:schemeClr val="tx1"/>
              </a:solidFill>
            </a:endParaRPr>
          </a:p>
        </p:txBody>
      </p:sp>
      <p:cxnSp>
        <p:nvCxnSpPr>
          <p:cNvPr id="25" name="Straight Connector 24"/>
          <p:cNvCxnSpPr>
            <a:stCxn id="4" idx="2"/>
            <a:endCxn id="11" idx="0"/>
          </p:cNvCxnSpPr>
          <p:nvPr/>
        </p:nvCxnSpPr>
        <p:spPr>
          <a:xfrm>
            <a:off x="4283968" y="1916832"/>
            <a:ext cx="0" cy="384895"/>
          </a:xfrm>
          <a:prstGeom prst="line">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11" idx="2"/>
            <a:endCxn id="9" idx="0"/>
          </p:cNvCxnSpPr>
          <p:nvPr/>
        </p:nvCxnSpPr>
        <p:spPr>
          <a:xfrm rot="5400000">
            <a:off x="2592389" y="2265114"/>
            <a:ext cx="1150911" cy="2232248"/>
          </a:xfrm>
          <a:prstGeom prst="bentConnector3">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11" idx="2"/>
            <a:endCxn id="6" idx="0"/>
          </p:cNvCxnSpPr>
          <p:nvPr/>
        </p:nvCxnSpPr>
        <p:spPr>
          <a:xfrm rot="16200000" flipH="1">
            <a:off x="4081378" y="3008372"/>
            <a:ext cx="1169402" cy="764223"/>
          </a:xfrm>
          <a:prstGeom prst="bentConnector3">
            <a:avLst>
              <a:gd name="adj1" fmla="val 50000"/>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11" idx="2"/>
            <a:endCxn id="8" idx="0"/>
          </p:cNvCxnSpPr>
          <p:nvPr/>
        </p:nvCxnSpPr>
        <p:spPr>
          <a:xfrm rot="16200000" flipH="1">
            <a:off x="5574984" y="1514766"/>
            <a:ext cx="1150911" cy="3732943"/>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454936" y="3975185"/>
            <a:ext cx="936104" cy="504056"/>
          </a:xfrm>
          <a:prstGeom prst="roundRect">
            <a:avLst/>
          </a:prstGeom>
          <a:solidFill>
            <a:schemeClr val="accent5">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ZA" sz="1000" b="1" dirty="0" smtClean="0">
                <a:solidFill>
                  <a:schemeClr val="tx1"/>
                </a:solidFill>
              </a:rPr>
              <a:t>ZAR</a:t>
            </a:r>
          </a:p>
          <a:p>
            <a:pPr marL="171450" indent="-171450">
              <a:buFont typeface="Arial" panose="020B0604020202020204" pitchFamily="34" charset="0"/>
              <a:buChar char="•"/>
            </a:pPr>
            <a:r>
              <a:rPr lang="en-ZA" sz="1000" b="1" dirty="0" smtClean="0">
                <a:solidFill>
                  <a:schemeClr val="tx1"/>
                </a:solidFill>
              </a:rPr>
              <a:t>Securities</a:t>
            </a:r>
          </a:p>
          <a:p>
            <a:pPr marL="171450" indent="-171450">
              <a:buFont typeface="Arial" panose="020B0604020202020204" pitchFamily="34" charset="0"/>
              <a:buChar char="•"/>
            </a:pPr>
            <a:r>
              <a:rPr lang="en-ZA" sz="1000" b="1" dirty="0" smtClean="0">
                <a:solidFill>
                  <a:schemeClr val="accent1">
                    <a:lumMod val="75000"/>
                  </a:schemeClr>
                </a:solidFill>
              </a:rPr>
              <a:t>Currency</a:t>
            </a:r>
            <a:endParaRPr lang="en-US" sz="1000" b="1" dirty="0">
              <a:solidFill>
                <a:schemeClr val="accent1">
                  <a:lumMod val="75000"/>
                </a:schemeClr>
              </a:solidFill>
            </a:endParaRPr>
          </a:p>
        </p:txBody>
      </p:sp>
      <p:sp>
        <p:nvSpPr>
          <p:cNvPr id="39" name="Rectangle 38"/>
          <p:cNvSpPr/>
          <p:nvPr/>
        </p:nvSpPr>
        <p:spPr>
          <a:xfrm>
            <a:off x="179512" y="1373908"/>
            <a:ext cx="1152128" cy="169505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407009" y="1301899"/>
            <a:ext cx="648072" cy="276999"/>
          </a:xfrm>
          <a:prstGeom prst="rect">
            <a:avLst/>
          </a:prstGeom>
          <a:solidFill>
            <a:schemeClr val="bg1"/>
          </a:solidFill>
          <a:ln>
            <a:solidFill>
              <a:schemeClr val="bg1">
                <a:lumMod val="50000"/>
              </a:schemeClr>
            </a:solidFill>
          </a:ln>
          <a:scene3d>
            <a:camera prst="orthographicFront"/>
            <a:lightRig rig="threePt" dir="t"/>
          </a:scene3d>
          <a:sp3d>
            <a:bevelT/>
          </a:sp3d>
        </p:spPr>
        <p:txBody>
          <a:bodyPr wrap="square" rtlCol="0">
            <a:spAutoFit/>
          </a:bodyPr>
          <a:lstStyle/>
          <a:p>
            <a:r>
              <a:rPr lang="en-ZA" sz="1200" b="1" dirty="0" smtClean="0"/>
              <a:t>Legend</a:t>
            </a:r>
            <a:endParaRPr lang="en-US" sz="1200" b="1" dirty="0"/>
          </a:p>
        </p:txBody>
      </p:sp>
      <p:sp>
        <p:nvSpPr>
          <p:cNvPr id="41" name="Rounded Rectangle 40"/>
          <p:cNvSpPr/>
          <p:nvPr/>
        </p:nvSpPr>
        <p:spPr>
          <a:xfrm>
            <a:off x="311279" y="2132855"/>
            <a:ext cx="855958" cy="376610"/>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Position Account</a:t>
            </a:r>
            <a:endParaRPr lang="en-US" sz="1200" b="1" dirty="0">
              <a:solidFill>
                <a:schemeClr val="tx1"/>
              </a:solidFill>
            </a:endParaRPr>
          </a:p>
        </p:txBody>
      </p:sp>
      <p:sp>
        <p:nvSpPr>
          <p:cNvPr id="42" name="Rounded Rectangle 41"/>
          <p:cNvSpPr/>
          <p:nvPr/>
        </p:nvSpPr>
        <p:spPr>
          <a:xfrm>
            <a:off x="323528" y="2581473"/>
            <a:ext cx="855958" cy="376610"/>
          </a:xfrm>
          <a:prstGeom prst="roundRect">
            <a:avLst/>
          </a:prstGeom>
          <a:solidFill>
            <a:schemeClr val="accent5">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Collateral</a:t>
            </a:r>
            <a:endParaRPr lang="en-US" sz="1200" b="1" dirty="0">
              <a:solidFill>
                <a:schemeClr val="tx1"/>
              </a:solidFill>
            </a:endParaRPr>
          </a:p>
        </p:txBody>
      </p:sp>
      <p:sp>
        <p:nvSpPr>
          <p:cNvPr id="43" name="Rounded Rectangle 42"/>
          <p:cNvSpPr/>
          <p:nvPr/>
        </p:nvSpPr>
        <p:spPr>
          <a:xfrm>
            <a:off x="8172400" y="4833996"/>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44" name="Rounded Rectangle 43"/>
          <p:cNvSpPr/>
          <p:nvPr/>
        </p:nvSpPr>
        <p:spPr>
          <a:xfrm>
            <a:off x="7200292" y="4761988"/>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Client Main</a:t>
            </a:r>
            <a:endParaRPr lang="en-US" sz="1000" b="1" dirty="0">
              <a:solidFill>
                <a:schemeClr val="tx1"/>
              </a:solidFill>
            </a:endParaRPr>
          </a:p>
        </p:txBody>
      </p:sp>
      <p:sp>
        <p:nvSpPr>
          <p:cNvPr id="45" name="Rounded Rectangle 44"/>
          <p:cNvSpPr/>
          <p:nvPr/>
        </p:nvSpPr>
        <p:spPr>
          <a:xfrm>
            <a:off x="8086142" y="4754444"/>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Client Sub</a:t>
            </a:r>
            <a:endParaRPr lang="en-US" sz="1000" b="1" dirty="0">
              <a:solidFill>
                <a:schemeClr val="tx1"/>
              </a:solidFill>
            </a:endParaRPr>
          </a:p>
        </p:txBody>
      </p:sp>
      <p:cxnSp>
        <p:nvCxnSpPr>
          <p:cNvPr id="49" name="Elbow Connector 48"/>
          <p:cNvCxnSpPr>
            <a:stCxn id="6" idx="2"/>
            <a:endCxn id="7" idx="0"/>
          </p:cNvCxnSpPr>
          <p:nvPr/>
        </p:nvCxnSpPr>
        <p:spPr>
          <a:xfrm rot="5400000">
            <a:off x="4745220" y="4782212"/>
            <a:ext cx="605943" cy="12700"/>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53" name="Rounded Rectangle 52"/>
          <p:cNvSpPr/>
          <p:nvPr/>
        </p:nvSpPr>
        <p:spPr>
          <a:xfrm>
            <a:off x="5768271" y="5993100"/>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54" name="Rounded Rectangle 53"/>
          <p:cNvSpPr/>
          <p:nvPr/>
        </p:nvSpPr>
        <p:spPr>
          <a:xfrm>
            <a:off x="4796163" y="5921092"/>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Client Main</a:t>
            </a:r>
            <a:endParaRPr lang="en-US" sz="1000" b="1" dirty="0">
              <a:solidFill>
                <a:schemeClr val="tx1"/>
              </a:solidFill>
            </a:endParaRPr>
          </a:p>
        </p:txBody>
      </p:sp>
      <p:sp>
        <p:nvSpPr>
          <p:cNvPr id="55" name="Rounded Rectangle 54"/>
          <p:cNvSpPr/>
          <p:nvPr/>
        </p:nvSpPr>
        <p:spPr>
          <a:xfrm>
            <a:off x="5682013" y="5913548"/>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Client Sub</a:t>
            </a:r>
            <a:endParaRPr lang="en-US" sz="1000" b="1" dirty="0">
              <a:solidFill>
                <a:schemeClr val="tx1"/>
              </a:solidFill>
            </a:endParaRPr>
          </a:p>
        </p:txBody>
      </p:sp>
      <p:sp>
        <p:nvSpPr>
          <p:cNvPr id="48" name="Rounded Rectangle 47"/>
          <p:cNvSpPr/>
          <p:nvPr/>
        </p:nvSpPr>
        <p:spPr>
          <a:xfrm>
            <a:off x="5768271" y="5157192"/>
            <a:ext cx="936104" cy="504056"/>
          </a:xfrm>
          <a:prstGeom prst="roundRect">
            <a:avLst/>
          </a:prstGeom>
          <a:solidFill>
            <a:schemeClr val="accent5">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ZA" sz="1000" b="1" dirty="0" smtClean="0">
                <a:solidFill>
                  <a:schemeClr val="tx1"/>
                </a:solidFill>
              </a:rPr>
              <a:t>ZAR</a:t>
            </a:r>
          </a:p>
          <a:p>
            <a:pPr marL="171450" indent="-171450">
              <a:buFont typeface="Arial" panose="020B0604020202020204" pitchFamily="34" charset="0"/>
              <a:buChar char="•"/>
            </a:pPr>
            <a:r>
              <a:rPr lang="en-ZA" sz="1000" b="1" dirty="0" smtClean="0">
                <a:solidFill>
                  <a:schemeClr val="tx1"/>
                </a:solidFill>
              </a:rPr>
              <a:t>Securities</a:t>
            </a:r>
          </a:p>
          <a:p>
            <a:pPr marL="171450" indent="-171450">
              <a:buFont typeface="Arial" panose="020B0604020202020204" pitchFamily="34" charset="0"/>
              <a:buChar char="•"/>
            </a:pPr>
            <a:r>
              <a:rPr lang="en-ZA" sz="1000" b="1" dirty="0" smtClean="0">
                <a:solidFill>
                  <a:schemeClr val="tx1"/>
                </a:solidFill>
              </a:rPr>
              <a:t>Currency</a:t>
            </a:r>
            <a:endParaRPr lang="en-US" sz="1000" b="1" dirty="0">
              <a:solidFill>
                <a:schemeClr val="tx1"/>
              </a:solidFill>
            </a:endParaRPr>
          </a:p>
        </p:txBody>
      </p:sp>
      <p:sp>
        <p:nvSpPr>
          <p:cNvPr id="3" name="Rectangle 2"/>
          <p:cNvSpPr/>
          <p:nvPr/>
        </p:nvSpPr>
        <p:spPr>
          <a:xfrm>
            <a:off x="323528" y="3717032"/>
            <a:ext cx="3960440" cy="2528096"/>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067748" y="3869430"/>
            <a:ext cx="1968747" cy="2303689"/>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486059" y="4958132"/>
            <a:ext cx="2462205" cy="1639219"/>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55"/>
          <p:cNvSpPr/>
          <p:nvPr/>
        </p:nvSpPr>
        <p:spPr>
          <a:xfrm>
            <a:off x="7656871" y="5409492"/>
            <a:ext cx="936104" cy="504056"/>
          </a:xfrm>
          <a:prstGeom prst="roundRect">
            <a:avLst/>
          </a:prstGeom>
          <a:solidFill>
            <a:schemeClr val="accent5">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r>
              <a:rPr lang="en-ZA" sz="1000" b="1" dirty="0" smtClean="0">
                <a:solidFill>
                  <a:schemeClr val="tx1"/>
                </a:solidFill>
              </a:rPr>
              <a:t>ZAR</a:t>
            </a:r>
          </a:p>
          <a:p>
            <a:pPr marL="171450" indent="-171450">
              <a:buFont typeface="Arial" panose="020B0604020202020204" pitchFamily="34" charset="0"/>
              <a:buChar char="•"/>
            </a:pPr>
            <a:r>
              <a:rPr lang="en-ZA" sz="1000" b="1" dirty="0" smtClean="0">
                <a:solidFill>
                  <a:schemeClr val="tx1"/>
                </a:solidFill>
              </a:rPr>
              <a:t>Securities</a:t>
            </a:r>
          </a:p>
          <a:p>
            <a:pPr marL="171450" indent="-171450">
              <a:buFont typeface="Arial" panose="020B0604020202020204" pitchFamily="34" charset="0"/>
              <a:buChar char="•"/>
            </a:pPr>
            <a:r>
              <a:rPr lang="en-ZA" sz="1000" b="1" dirty="0" smtClean="0">
                <a:solidFill>
                  <a:schemeClr val="tx1"/>
                </a:solidFill>
              </a:rPr>
              <a:t>Currency</a:t>
            </a:r>
            <a:endParaRPr lang="en-US" sz="1000" b="1" dirty="0">
              <a:solidFill>
                <a:schemeClr val="tx1"/>
              </a:solidFill>
            </a:endParaRPr>
          </a:p>
        </p:txBody>
      </p:sp>
      <p:sp>
        <p:nvSpPr>
          <p:cNvPr id="58" name="Round Diagonal Corner Rectangle 57"/>
          <p:cNvSpPr/>
          <p:nvPr/>
        </p:nvSpPr>
        <p:spPr>
          <a:xfrm>
            <a:off x="6392751" y="1923697"/>
            <a:ext cx="1908212" cy="756060"/>
          </a:xfrm>
          <a:prstGeom prst="round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ZA" sz="1200" b="1" dirty="0">
                <a:solidFill>
                  <a:schemeClr val="tx1"/>
                </a:solidFill>
              </a:rPr>
              <a:t>Segregation </a:t>
            </a:r>
            <a:r>
              <a:rPr lang="en-ZA" sz="1200" b="1" dirty="0" smtClean="0">
                <a:solidFill>
                  <a:schemeClr val="tx1"/>
                </a:solidFill>
              </a:rPr>
              <a:t>of collateral</a:t>
            </a:r>
            <a:endParaRPr lang="en-ZA" sz="1200" dirty="0" smtClean="0">
              <a:solidFill>
                <a:schemeClr val="tx1"/>
              </a:solidFill>
            </a:endParaRPr>
          </a:p>
          <a:p>
            <a:pPr algn="ctr"/>
            <a:r>
              <a:rPr lang="en-ZA" sz="1200" dirty="0" smtClean="0">
                <a:solidFill>
                  <a:schemeClr val="tx1"/>
                </a:solidFill>
              </a:rPr>
              <a:t>Collateral </a:t>
            </a:r>
            <a:r>
              <a:rPr lang="en-ZA" sz="1200" dirty="0">
                <a:solidFill>
                  <a:schemeClr val="tx1"/>
                </a:solidFill>
              </a:rPr>
              <a:t>of TM and each client </a:t>
            </a:r>
            <a:r>
              <a:rPr lang="en-ZA" sz="1200" dirty="0" smtClean="0">
                <a:solidFill>
                  <a:schemeClr val="tx1"/>
                </a:solidFill>
              </a:rPr>
              <a:t>separated</a:t>
            </a:r>
            <a:endParaRPr lang="en-US" sz="1200" dirty="0">
              <a:solidFill>
                <a:schemeClr val="tx1"/>
              </a:solidFill>
            </a:endParaRPr>
          </a:p>
        </p:txBody>
      </p:sp>
    </p:spTree>
    <p:extLst>
      <p:ext uri="{BB962C8B-B14F-4D97-AF65-F5344CB8AC3E}">
        <p14:creationId xmlns:p14="http://schemas.microsoft.com/office/powerpoint/2010/main" val="3211688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p:cNvSpPr/>
          <p:nvPr/>
        </p:nvSpPr>
        <p:spPr>
          <a:xfrm>
            <a:off x="2796331" y="4742925"/>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7" name="Rounded Rectangle 16"/>
          <p:cNvSpPr/>
          <p:nvPr/>
        </p:nvSpPr>
        <p:spPr>
          <a:xfrm>
            <a:off x="1223628" y="5472624"/>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14" name="Rounded Rectangle 13"/>
          <p:cNvSpPr/>
          <p:nvPr/>
        </p:nvSpPr>
        <p:spPr>
          <a:xfrm>
            <a:off x="1259632" y="6158896"/>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2" name="Title 1"/>
          <p:cNvSpPr>
            <a:spLocks noGrp="1"/>
          </p:cNvSpPr>
          <p:nvPr>
            <p:ph type="title"/>
          </p:nvPr>
        </p:nvSpPr>
        <p:spPr>
          <a:xfrm>
            <a:off x="457199" y="180000"/>
            <a:ext cx="6142497" cy="728720"/>
          </a:xfrm>
        </p:spPr>
        <p:txBody>
          <a:bodyPr>
            <a:normAutofit fontScale="90000"/>
          </a:bodyPr>
          <a:lstStyle/>
          <a:p>
            <a:r>
              <a:rPr lang="en-ZA" sz="2800" dirty="0"/>
              <a:t>Entity and Account </a:t>
            </a:r>
            <a:r>
              <a:rPr lang="en-ZA" sz="2800" dirty="0" smtClean="0"/>
              <a:t>Structure</a:t>
            </a:r>
            <a:r>
              <a:rPr lang="en-ZA" dirty="0" smtClean="0"/>
              <a:t/>
            </a:r>
            <a:br>
              <a:rPr lang="en-ZA" dirty="0" smtClean="0"/>
            </a:br>
            <a:r>
              <a:rPr lang="en-ZA" sz="2200" b="0" dirty="0" smtClean="0"/>
              <a:t>Clearing different markets through different CMs</a:t>
            </a:r>
            <a:endParaRPr lang="en-US" sz="2200" b="0" dirty="0"/>
          </a:p>
        </p:txBody>
      </p:sp>
      <p:sp>
        <p:nvSpPr>
          <p:cNvPr id="4" name="Rounded Rectangle 3"/>
          <p:cNvSpPr/>
          <p:nvPr/>
        </p:nvSpPr>
        <p:spPr>
          <a:xfrm>
            <a:off x="1511660" y="2132856"/>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CM1</a:t>
            </a:r>
            <a:endParaRPr lang="en-US" sz="1200" b="1" dirty="0">
              <a:solidFill>
                <a:schemeClr val="tx1"/>
              </a:solidFill>
            </a:endParaRPr>
          </a:p>
        </p:txBody>
      </p:sp>
      <p:sp>
        <p:nvSpPr>
          <p:cNvPr id="8" name="Rounded Rectangle 7"/>
          <p:cNvSpPr/>
          <p:nvPr/>
        </p:nvSpPr>
        <p:spPr>
          <a:xfrm>
            <a:off x="2652315" y="4622547"/>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Client TM1_1</a:t>
            </a:r>
            <a:endParaRPr lang="en-US" sz="1200" b="1" dirty="0">
              <a:solidFill>
                <a:schemeClr val="tx1"/>
              </a:solidFill>
            </a:endParaRPr>
          </a:p>
        </p:txBody>
      </p:sp>
      <p:sp>
        <p:nvSpPr>
          <p:cNvPr id="9" name="Rounded Rectangle 8"/>
          <p:cNvSpPr/>
          <p:nvPr/>
        </p:nvSpPr>
        <p:spPr>
          <a:xfrm>
            <a:off x="683568" y="4622547"/>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TM1 House</a:t>
            </a:r>
            <a:endParaRPr lang="en-US" sz="1200" b="1" dirty="0">
              <a:solidFill>
                <a:schemeClr val="tx1"/>
              </a:solidFill>
            </a:endParaRPr>
          </a:p>
        </p:txBody>
      </p:sp>
      <p:sp>
        <p:nvSpPr>
          <p:cNvPr id="11" name="Rounded Rectangle 10"/>
          <p:cNvSpPr/>
          <p:nvPr/>
        </p:nvSpPr>
        <p:spPr>
          <a:xfrm>
            <a:off x="1511660" y="3573016"/>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TM1</a:t>
            </a:r>
            <a:endParaRPr lang="en-US" sz="1200" b="1" dirty="0">
              <a:solidFill>
                <a:schemeClr val="tx1"/>
              </a:solidFill>
            </a:endParaRPr>
          </a:p>
        </p:txBody>
      </p:sp>
      <p:sp>
        <p:nvSpPr>
          <p:cNvPr id="12" name="Rounded Rectangle 11"/>
          <p:cNvSpPr/>
          <p:nvPr/>
        </p:nvSpPr>
        <p:spPr>
          <a:xfrm>
            <a:off x="251520" y="5393072"/>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TM1 House Main </a:t>
            </a:r>
            <a:endParaRPr lang="en-US" sz="1000" b="1" dirty="0">
              <a:solidFill>
                <a:schemeClr val="tx1"/>
              </a:solidFill>
            </a:endParaRPr>
          </a:p>
        </p:txBody>
      </p:sp>
      <p:sp>
        <p:nvSpPr>
          <p:cNvPr id="13" name="Rounded Rectangle 12"/>
          <p:cNvSpPr/>
          <p:nvPr/>
        </p:nvSpPr>
        <p:spPr>
          <a:xfrm>
            <a:off x="251520" y="6086888"/>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TM1 House Suspense</a:t>
            </a:r>
            <a:endParaRPr lang="en-US" sz="1000" b="1" dirty="0">
              <a:solidFill>
                <a:schemeClr val="tx1"/>
              </a:solidFill>
            </a:endParaRPr>
          </a:p>
        </p:txBody>
      </p:sp>
      <p:sp>
        <p:nvSpPr>
          <p:cNvPr id="15" name="Rounded Rectangle 14"/>
          <p:cNvSpPr/>
          <p:nvPr/>
        </p:nvSpPr>
        <p:spPr>
          <a:xfrm>
            <a:off x="1151620" y="5390997"/>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TM1 House  Sub</a:t>
            </a:r>
            <a:endParaRPr lang="en-US" sz="1000" b="1" dirty="0">
              <a:solidFill>
                <a:schemeClr val="tx1"/>
              </a:solidFill>
            </a:endParaRPr>
          </a:p>
        </p:txBody>
      </p:sp>
      <p:sp>
        <p:nvSpPr>
          <p:cNvPr id="16" name="Rounded Rectangle 15"/>
          <p:cNvSpPr/>
          <p:nvPr/>
        </p:nvSpPr>
        <p:spPr>
          <a:xfrm>
            <a:off x="1173374" y="6079344"/>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TM1 Client Suspense</a:t>
            </a:r>
            <a:endParaRPr lang="en-US" sz="1000" b="1" dirty="0">
              <a:solidFill>
                <a:schemeClr val="tx1"/>
              </a:solidFill>
            </a:endParaRPr>
          </a:p>
        </p:txBody>
      </p:sp>
      <p:cxnSp>
        <p:nvCxnSpPr>
          <p:cNvPr id="25" name="Straight Connector 24"/>
          <p:cNvCxnSpPr>
            <a:stCxn id="4" idx="2"/>
            <a:endCxn id="11" idx="0"/>
          </p:cNvCxnSpPr>
          <p:nvPr/>
        </p:nvCxnSpPr>
        <p:spPr>
          <a:xfrm>
            <a:off x="2015716" y="2636912"/>
            <a:ext cx="0" cy="936104"/>
          </a:xfrm>
          <a:prstGeom prst="line">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11" idx="2"/>
            <a:endCxn id="9" idx="0"/>
          </p:cNvCxnSpPr>
          <p:nvPr/>
        </p:nvCxnSpPr>
        <p:spPr>
          <a:xfrm rot="5400000">
            <a:off x="1328933" y="3935763"/>
            <a:ext cx="545475" cy="828092"/>
          </a:xfrm>
          <a:prstGeom prst="bentConnector3">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11" idx="2"/>
            <a:endCxn id="8" idx="0"/>
          </p:cNvCxnSpPr>
          <p:nvPr/>
        </p:nvCxnSpPr>
        <p:spPr>
          <a:xfrm rot="16200000" flipH="1">
            <a:off x="2313306" y="3779481"/>
            <a:ext cx="545475" cy="114065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3311860" y="5499849"/>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44" name="Rounded Rectangle 43"/>
          <p:cNvSpPr/>
          <p:nvPr/>
        </p:nvSpPr>
        <p:spPr>
          <a:xfrm>
            <a:off x="2339752" y="5427841"/>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Client Main</a:t>
            </a:r>
            <a:endParaRPr lang="en-US" sz="1000" b="1" dirty="0">
              <a:solidFill>
                <a:schemeClr val="tx1"/>
              </a:solidFill>
            </a:endParaRPr>
          </a:p>
        </p:txBody>
      </p:sp>
      <p:sp>
        <p:nvSpPr>
          <p:cNvPr id="45" name="Rounded Rectangle 44"/>
          <p:cNvSpPr/>
          <p:nvPr/>
        </p:nvSpPr>
        <p:spPr>
          <a:xfrm>
            <a:off x="3225602" y="5420297"/>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Client Sub</a:t>
            </a:r>
            <a:endParaRPr lang="en-US" sz="1000" b="1" dirty="0">
              <a:solidFill>
                <a:schemeClr val="tx1"/>
              </a:solidFill>
            </a:endParaRPr>
          </a:p>
        </p:txBody>
      </p:sp>
      <p:sp>
        <p:nvSpPr>
          <p:cNvPr id="24" name="Oval 23"/>
          <p:cNvSpPr/>
          <p:nvPr/>
        </p:nvSpPr>
        <p:spPr>
          <a:xfrm>
            <a:off x="1331640" y="1628801"/>
            <a:ext cx="1418479" cy="362905"/>
          </a:xfrm>
          <a:prstGeom prst="ellipse">
            <a:avLst/>
          </a:prstGeom>
          <a:solidFill>
            <a:srgbClr val="CC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t>Risk Tree 1</a:t>
            </a:r>
            <a:endParaRPr lang="en-US" sz="1400" b="1" dirty="0"/>
          </a:p>
        </p:txBody>
      </p:sp>
      <p:sp>
        <p:nvSpPr>
          <p:cNvPr id="57" name="Oval 56"/>
          <p:cNvSpPr/>
          <p:nvPr/>
        </p:nvSpPr>
        <p:spPr>
          <a:xfrm>
            <a:off x="5673801" y="1628800"/>
            <a:ext cx="1418479" cy="362905"/>
          </a:xfrm>
          <a:prstGeom prst="ellipse">
            <a:avLst/>
          </a:prstGeom>
          <a:solidFill>
            <a:srgbClr val="CC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t>Risk Tree 2</a:t>
            </a:r>
            <a:endParaRPr lang="en-US" sz="1400" b="1" dirty="0"/>
          </a:p>
        </p:txBody>
      </p:sp>
      <p:sp>
        <p:nvSpPr>
          <p:cNvPr id="60" name="Rounded Rectangle 59"/>
          <p:cNvSpPr/>
          <p:nvPr/>
        </p:nvSpPr>
        <p:spPr>
          <a:xfrm>
            <a:off x="5875575" y="2132856"/>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CM2</a:t>
            </a:r>
            <a:endParaRPr lang="en-US" sz="1200" b="1" dirty="0">
              <a:solidFill>
                <a:schemeClr val="tx1"/>
              </a:solidFill>
            </a:endParaRPr>
          </a:p>
        </p:txBody>
      </p:sp>
      <p:sp>
        <p:nvSpPr>
          <p:cNvPr id="61" name="Rounded Rectangle 60"/>
          <p:cNvSpPr/>
          <p:nvPr/>
        </p:nvSpPr>
        <p:spPr>
          <a:xfrm>
            <a:off x="5875575" y="3573016"/>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TM1</a:t>
            </a:r>
            <a:endParaRPr lang="en-US" sz="1200" b="1" dirty="0">
              <a:solidFill>
                <a:schemeClr val="tx1"/>
              </a:solidFill>
            </a:endParaRPr>
          </a:p>
        </p:txBody>
      </p:sp>
      <p:cxnSp>
        <p:nvCxnSpPr>
          <p:cNvPr id="62" name="Straight Connector 61"/>
          <p:cNvCxnSpPr>
            <a:stCxn id="60" idx="2"/>
            <a:endCxn id="61" idx="0"/>
          </p:cNvCxnSpPr>
          <p:nvPr/>
        </p:nvCxnSpPr>
        <p:spPr>
          <a:xfrm>
            <a:off x="6379631" y="2636912"/>
            <a:ext cx="0" cy="936104"/>
          </a:xfrm>
          <a:prstGeom prst="line">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63" name="Rounded Rectangle 62"/>
          <p:cNvSpPr/>
          <p:nvPr/>
        </p:nvSpPr>
        <p:spPr>
          <a:xfrm>
            <a:off x="7596336" y="4774947"/>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64" name="Rounded Rectangle 63"/>
          <p:cNvSpPr/>
          <p:nvPr/>
        </p:nvSpPr>
        <p:spPr>
          <a:xfrm>
            <a:off x="5807609" y="5504646"/>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65" name="Rounded Rectangle 64"/>
          <p:cNvSpPr/>
          <p:nvPr/>
        </p:nvSpPr>
        <p:spPr>
          <a:xfrm>
            <a:off x="5843613" y="6190918"/>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66" name="Rounded Rectangle 65"/>
          <p:cNvSpPr/>
          <p:nvPr/>
        </p:nvSpPr>
        <p:spPr>
          <a:xfrm>
            <a:off x="7452320" y="4654569"/>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Client TM1_1</a:t>
            </a:r>
            <a:endParaRPr lang="en-US" sz="1200" b="1" dirty="0">
              <a:solidFill>
                <a:schemeClr val="tx1"/>
              </a:solidFill>
            </a:endParaRPr>
          </a:p>
        </p:txBody>
      </p:sp>
      <p:sp>
        <p:nvSpPr>
          <p:cNvPr id="67" name="Rounded Rectangle 66"/>
          <p:cNvSpPr/>
          <p:nvPr/>
        </p:nvSpPr>
        <p:spPr>
          <a:xfrm>
            <a:off x="5145287" y="4654569"/>
            <a:ext cx="1008112" cy="504056"/>
          </a:xfrm>
          <a:prstGeom prst="roundRect">
            <a:avLst/>
          </a:prstGeom>
          <a:solidFill>
            <a:srgbClr val="00B0F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TM1 House</a:t>
            </a:r>
            <a:endParaRPr lang="en-US" sz="1200" b="1" dirty="0">
              <a:solidFill>
                <a:schemeClr val="tx1"/>
              </a:solidFill>
            </a:endParaRPr>
          </a:p>
        </p:txBody>
      </p:sp>
      <p:sp>
        <p:nvSpPr>
          <p:cNvPr id="68" name="Rounded Rectangle 67"/>
          <p:cNvSpPr/>
          <p:nvPr/>
        </p:nvSpPr>
        <p:spPr>
          <a:xfrm>
            <a:off x="4835501" y="5425094"/>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TM1 House Main </a:t>
            </a:r>
            <a:endParaRPr lang="en-US" sz="1000" b="1" dirty="0">
              <a:solidFill>
                <a:schemeClr val="tx1"/>
              </a:solidFill>
            </a:endParaRPr>
          </a:p>
        </p:txBody>
      </p:sp>
      <p:sp>
        <p:nvSpPr>
          <p:cNvPr id="69" name="Rounded Rectangle 68"/>
          <p:cNvSpPr/>
          <p:nvPr/>
        </p:nvSpPr>
        <p:spPr>
          <a:xfrm>
            <a:off x="4835501" y="6118910"/>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TM1 House Suspense</a:t>
            </a:r>
            <a:endParaRPr lang="en-US" sz="1000" b="1" dirty="0">
              <a:solidFill>
                <a:schemeClr val="tx1"/>
              </a:solidFill>
            </a:endParaRPr>
          </a:p>
        </p:txBody>
      </p:sp>
      <p:sp>
        <p:nvSpPr>
          <p:cNvPr id="70" name="Rounded Rectangle 69"/>
          <p:cNvSpPr/>
          <p:nvPr/>
        </p:nvSpPr>
        <p:spPr>
          <a:xfrm>
            <a:off x="5735601" y="5423019"/>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TM1 House  Sub</a:t>
            </a:r>
            <a:endParaRPr lang="en-US" sz="1000" b="1" dirty="0">
              <a:solidFill>
                <a:schemeClr val="tx1"/>
              </a:solidFill>
            </a:endParaRPr>
          </a:p>
        </p:txBody>
      </p:sp>
      <p:sp>
        <p:nvSpPr>
          <p:cNvPr id="71" name="Rounded Rectangle 70"/>
          <p:cNvSpPr/>
          <p:nvPr/>
        </p:nvSpPr>
        <p:spPr>
          <a:xfrm>
            <a:off x="5757355" y="6111366"/>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TM1 Client Suspense</a:t>
            </a:r>
            <a:endParaRPr lang="en-US" sz="1000" b="1" dirty="0">
              <a:solidFill>
                <a:schemeClr val="tx1"/>
              </a:solidFill>
            </a:endParaRPr>
          </a:p>
        </p:txBody>
      </p:sp>
      <p:cxnSp>
        <p:nvCxnSpPr>
          <p:cNvPr id="72" name="Elbow Connector 71"/>
          <p:cNvCxnSpPr>
            <a:stCxn id="61" idx="2"/>
            <a:endCxn id="67" idx="0"/>
          </p:cNvCxnSpPr>
          <p:nvPr/>
        </p:nvCxnSpPr>
        <p:spPr>
          <a:xfrm rot="5400000">
            <a:off x="5725739" y="4000676"/>
            <a:ext cx="577497" cy="730288"/>
          </a:xfrm>
          <a:prstGeom prst="bentConnector3">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73" name="Elbow Connector 72"/>
          <p:cNvCxnSpPr>
            <a:stCxn id="61" idx="2"/>
            <a:endCxn id="66" idx="0"/>
          </p:cNvCxnSpPr>
          <p:nvPr/>
        </p:nvCxnSpPr>
        <p:spPr>
          <a:xfrm rot="16200000" flipH="1">
            <a:off x="6879255" y="3577447"/>
            <a:ext cx="577497" cy="157674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74" name="Rounded Rectangle 73"/>
          <p:cNvSpPr/>
          <p:nvPr/>
        </p:nvSpPr>
        <p:spPr>
          <a:xfrm>
            <a:off x="8111865" y="5531871"/>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endParaRPr>
          </a:p>
        </p:txBody>
      </p:sp>
      <p:sp>
        <p:nvSpPr>
          <p:cNvPr id="75" name="Rounded Rectangle 74"/>
          <p:cNvSpPr/>
          <p:nvPr/>
        </p:nvSpPr>
        <p:spPr>
          <a:xfrm>
            <a:off x="7139757" y="5459863"/>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Client Main</a:t>
            </a:r>
            <a:endParaRPr lang="en-US" sz="1000" b="1" dirty="0">
              <a:solidFill>
                <a:schemeClr val="tx1"/>
              </a:solidFill>
            </a:endParaRPr>
          </a:p>
        </p:txBody>
      </p:sp>
      <p:sp>
        <p:nvSpPr>
          <p:cNvPr id="76" name="Rounded Rectangle 75"/>
          <p:cNvSpPr/>
          <p:nvPr/>
        </p:nvSpPr>
        <p:spPr>
          <a:xfrm>
            <a:off x="8025607" y="5452319"/>
            <a:ext cx="792088" cy="504056"/>
          </a:xfrm>
          <a:prstGeom prst="round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b="1" dirty="0" smtClean="0">
                <a:solidFill>
                  <a:schemeClr val="tx1"/>
                </a:solidFill>
              </a:rPr>
              <a:t>Client Sub</a:t>
            </a:r>
            <a:endParaRPr lang="en-US" sz="1000" b="1" dirty="0">
              <a:solidFill>
                <a:schemeClr val="tx1"/>
              </a:solidFill>
            </a:endParaRPr>
          </a:p>
        </p:txBody>
      </p:sp>
      <p:sp>
        <p:nvSpPr>
          <p:cNvPr id="37" name="TextBox 36"/>
          <p:cNvSpPr txBox="1"/>
          <p:nvPr/>
        </p:nvSpPr>
        <p:spPr>
          <a:xfrm>
            <a:off x="3657287" y="4062978"/>
            <a:ext cx="770697" cy="646331"/>
          </a:xfrm>
          <a:prstGeom prst="rect">
            <a:avLst/>
          </a:prstGeom>
          <a:noFill/>
        </p:spPr>
        <p:txBody>
          <a:bodyPr wrap="square" rtlCol="0">
            <a:spAutoFit/>
          </a:bodyPr>
          <a:lstStyle/>
          <a:p>
            <a:r>
              <a:rPr lang="en-ZA" sz="1200" b="1" dirty="0" smtClean="0"/>
              <a:t>Clients allowed by CM1</a:t>
            </a:r>
            <a:endParaRPr lang="en-US" sz="1200" b="1" dirty="0"/>
          </a:p>
        </p:txBody>
      </p:sp>
      <p:sp>
        <p:nvSpPr>
          <p:cNvPr id="79" name="TextBox 78"/>
          <p:cNvSpPr txBox="1"/>
          <p:nvPr/>
        </p:nvSpPr>
        <p:spPr>
          <a:xfrm>
            <a:off x="8111864" y="3933056"/>
            <a:ext cx="792089" cy="646331"/>
          </a:xfrm>
          <a:prstGeom prst="rect">
            <a:avLst/>
          </a:prstGeom>
          <a:noFill/>
        </p:spPr>
        <p:txBody>
          <a:bodyPr wrap="square" rtlCol="0">
            <a:spAutoFit/>
          </a:bodyPr>
          <a:lstStyle/>
          <a:p>
            <a:r>
              <a:rPr lang="en-ZA" sz="1200" b="1" dirty="0" smtClean="0"/>
              <a:t>Clients allowed by CM2</a:t>
            </a:r>
            <a:endParaRPr lang="en-US" sz="1200" b="1" dirty="0"/>
          </a:p>
        </p:txBody>
      </p:sp>
      <p:cxnSp>
        <p:nvCxnSpPr>
          <p:cNvPr id="81" name="Straight Connector 80"/>
          <p:cNvCxnSpPr/>
          <p:nvPr/>
        </p:nvCxnSpPr>
        <p:spPr>
          <a:xfrm>
            <a:off x="4427984" y="1340768"/>
            <a:ext cx="0" cy="5354206"/>
          </a:xfrm>
          <a:prstGeom prst="line">
            <a:avLst/>
          </a:prstGeom>
        </p:spPr>
        <p:style>
          <a:lnRef idx="2">
            <a:schemeClr val="accent1"/>
          </a:lnRef>
          <a:fillRef idx="0">
            <a:schemeClr val="accent1"/>
          </a:fillRef>
          <a:effectRef idx="1">
            <a:schemeClr val="accent1"/>
          </a:effectRef>
          <a:fontRef idx="minor">
            <a:schemeClr val="tx1"/>
          </a:fontRef>
        </p:style>
      </p:cxnSp>
      <p:sp>
        <p:nvSpPr>
          <p:cNvPr id="77" name="Round Diagonal Corner Rectangle 76"/>
          <p:cNvSpPr/>
          <p:nvPr/>
        </p:nvSpPr>
        <p:spPr>
          <a:xfrm>
            <a:off x="3660427" y="2060848"/>
            <a:ext cx="1571118" cy="1224136"/>
          </a:xfrm>
          <a:prstGeom prst="round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ZA" sz="1400" dirty="0">
                <a:solidFill>
                  <a:schemeClr val="tx1"/>
                </a:solidFill>
              </a:rPr>
              <a:t>Separate risk structures </a:t>
            </a:r>
            <a:r>
              <a:rPr lang="en-ZA" sz="1400" dirty="0" smtClean="0">
                <a:solidFill>
                  <a:schemeClr val="tx1"/>
                </a:solidFill>
              </a:rPr>
              <a:t>with </a:t>
            </a:r>
            <a:r>
              <a:rPr lang="en-ZA" sz="1400" b="1" dirty="0">
                <a:solidFill>
                  <a:schemeClr val="tx1"/>
                </a:solidFill>
              </a:rPr>
              <a:t>cloned</a:t>
            </a:r>
            <a:r>
              <a:rPr lang="en-ZA" sz="1400" dirty="0">
                <a:solidFill>
                  <a:schemeClr val="tx1"/>
                </a:solidFill>
              </a:rPr>
              <a:t> accounts under each </a:t>
            </a:r>
            <a:r>
              <a:rPr lang="en-ZA" sz="1400" dirty="0" smtClean="0">
                <a:solidFill>
                  <a:schemeClr val="tx1"/>
                </a:solidFill>
              </a:rPr>
              <a:t>CM (risk tree)</a:t>
            </a:r>
            <a:endParaRPr lang="en-US" sz="1400" dirty="0">
              <a:solidFill>
                <a:schemeClr val="tx1"/>
              </a:solidFill>
            </a:endParaRPr>
          </a:p>
        </p:txBody>
      </p:sp>
      <p:sp>
        <p:nvSpPr>
          <p:cNvPr id="82" name="Rounded Rectangle 81"/>
          <p:cNvSpPr/>
          <p:nvPr/>
        </p:nvSpPr>
        <p:spPr>
          <a:xfrm>
            <a:off x="1569417" y="2816908"/>
            <a:ext cx="1016627" cy="46807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Equity Derivatives</a:t>
            </a:r>
            <a:endParaRPr lang="en-US" sz="1200" b="1" dirty="0">
              <a:solidFill>
                <a:schemeClr val="tx1"/>
              </a:solidFill>
            </a:endParaRPr>
          </a:p>
        </p:txBody>
      </p:sp>
      <p:sp>
        <p:nvSpPr>
          <p:cNvPr id="83" name="Rounded Rectangle 82"/>
          <p:cNvSpPr/>
          <p:nvPr/>
        </p:nvSpPr>
        <p:spPr>
          <a:xfrm>
            <a:off x="5922457" y="2833039"/>
            <a:ext cx="961230" cy="46807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chemeClr val="tx1"/>
                </a:solidFill>
              </a:rPr>
              <a:t>Currency</a:t>
            </a:r>
          </a:p>
          <a:p>
            <a:pPr algn="ctr"/>
            <a:r>
              <a:rPr lang="en-ZA" sz="1200" b="1" dirty="0" smtClean="0">
                <a:solidFill>
                  <a:schemeClr val="tx1"/>
                </a:solidFill>
              </a:rPr>
              <a:t>Derivatives</a:t>
            </a:r>
            <a:endParaRPr lang="en-US" sz="1200" b="1" dirty="0">
              <a:solidFill>
                <a:schemeClr val="tx1"/>
              </a:solidFill>
            </a:endParaRPr>
          </a:p>
        </p:txBody>
      </p:sp>
    </p:spTree>
    <p:extLst>
      <p:ext uri="{BB962C8B-B14F-4D97-AF65-F5344CB8AC3E}">
        <p14:creationId xmlns:p14="http://schemas.microsoft.com/office/powerpoint/2010/main" val="1321828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1440"/>
            <a:ext cx="6491064" cy="531000"/>
          </a:xfrm>
        </p:spPr>
        <p:txBody>
          <a:bodyPr>
            <a:noAutofit/>
          </a:bodyPr>
          <a:lstStyle/>
          <a:p>
            <a:r>
              <a:rPr lang="en-ZA" dirty="0"/>
              <a:t>Entity and Account Structure </a:t>
            </a:r>
            <a:r>
              <a:rPr lang="en-ZA" sz="2300" dirty="0" smtClean="0"/>
              <a:t/>
            </a:r>
            <a:br>
              <a:rPr lang="en-ZA" sz="2300" dirty="0" smtClean="0"/>
            </a:br>
            <a:r>
              <a:rPr lang="en-ZA" sz="2000" b="0" dirty="0" smtClean="0"/>
              <a:t>Consolidation of markets &amp; Trading Member codes</a:t>
            </a:r>
            <a:endParaRPr lang="en-US" sz="2000" b="0" dirty="0"/>
          </a:p>
        </p:txBody>
      </p:sp>
      <p:graphicFrame>
        <p:nvGraphicFramePr>
          <p:cNvPr id="29" name="Content Placeholder 4"/>
          <p:cNvGraphicFramePr>
            <a:graphicFrameLocks/>
          </p:cNvGraphicFramePr>
          <p:nvPr>
            <p:extLst>
              <p:ext uri="{D42A27DB-BD31-4B8C-83A1-F6EECF244321}">
                <p14:modId xmlns:p14="http://schemas.microsoft.com/office/powerpoint/2010/main" val="2580410122"/>
              </p:ext>
            </p:extLst>
          </p:nvPr>
        </p:nvGraphicFramePr>
        <p:xfrm>
          <a:off x="1083092" y="2362200"/>
          <a:ext cx="7041235" cy="1920240"/>
        </p:xfrm>
        <a:graphic>
          <a:graphicData uri="http://schemas.openxmlformats.org/drawingml/2006/table">
            <a:tbl>
              <a:tblPr firstRow="1" bandRow="1">
                <a:tableStyleId>{5C22544A-7EE6-4342-B048-85BDC9FD1C3A}</a:tableStyleId>
              </a:tblPr>
              <a:tblGrid>
                <a:gridCol w="1874363"/>
                <a:gridCol w="869337"/>
                <a:gridCol w="1005023"/>
                <a:gridCol w="1509920"/>
                <a:gridCol w="1782592"/>
              </a:tblGrid>
              <a:tr h="370840">
                <a:tc>
                  <a:txBody>
                    <a:bodyPr/>
                    <a:lstStyle/>
                    <a:p>
                      <a:pPr algn="ctr"/>
                      <a:r>
                        <a:rPr lang="en-ZA" sz="1600" b="1" dirty="0" smtClean="0">
                          <a:solidFill>
                            <a:schemeClr val="tx1"/>
                          </a:solidFill>
                        </a:rPr>
                        <a:t>Firm</a:t>
                      </a:r>
                      <a:endParaRPr lang="en-US" sz="1600" b="1" dirty="0">
                        <a:solidFill>
                          <a:schemeClr val="tx1"/>
                        </a:solidFill>
                      </a:endParaRPr>
                    </a:p>
                  </a:txBody>
                  <a:tcPr anchor="b">
                    <a:solidFill>
                      <a:schemeClr val="bg1">
                        <a:lumMod val="95000"/>
                      </a:schemeClr>
                    </a:solidFill>
                  </a:tcPr>
                </a:tc>
                <a:tc>
                  <a:txBody>
                    <a:bodyPr/>
                    <a:lstStyle/>
                    <a:p>
                      <a:pPr algn="ctr"/>
                      <a:r>
                        <a:rPr lang="en-ZA" sz="1600" b="1" dirty="0" smtClean="0">
                          <a:solidFill>
                            <a:schemeClr val="tx1"/>
                          </a:solidFill>
                        </a:rPr>
                        <a:t>Market</a:t>
                      </a:r>
                      <a:endParaRPr lang="en-US" sz="1600" b="1" dirty="0">
                        <a:solidFill>
                          <a:schemeClr val="tx1"/>
                        </a:solidFill>
                      </a:endParaRPr>
                    </a:p>
                  </a:txBody>
                  <a:tcPr anchor="b">
                    <a:solidFill>
                      <a:schemeClr val="bg1">
                        <a:lumMod val="95000"/>
                      </a:schemeClr>
                    </a:solidFill>
                  </a:tcPr>
                </a:tc>
                <a:tc>
                  <a:txBody>
                    <a:bodyPr/>
                    <a:lstStyle/>
                    <a:p>
                      <a:pPr algn="ctr"/>
                      <a:r>
                        <a:rPr lang="en-ZA" sz="1600" b="1" dirty="0" smtClean="0">
                          <a:solidFill>
                            <a:schemeClr val="tx1"/>
                          </a:solidFill>
                        </a:rPr>
                        <a:t>CM</a:t>
                      </a:r>
                      <a:endParaRPr lang="en-US" sz="1600" b="1" dirty="0">
                        <a:solidFill>
                          <a:schemeClr val="tx1"/>
                        </a:solidFill>
                      </a:endParaRPr>
                    </a:p>
                  </a:txBody>
                  <a:tcPr anchor="b">
                    <a:solidFill>
                      <a:schemeClr val="bg1">
                        <a:lumMod val="95000"/>
                      </a:schemeClr>
                    </a:solidFill>
                  </a:tcPr>
                </a:tc>
                <a:tc>
                  <a:txBody>
                    <a:bodyPr/>
                    <a:lstStyle/>
                    <a:p>
                      <a:pPr algn="ctr"/>
                      <a:r>
                        <a:rPr lang="en-ZA" sz="1600" b="1" dirty="0" smtClean="0">
                          <a:solidFill>
                            <a:schemeClr val="tx1"/>
                          </a:solidFill>
                        </a:rPr>
                        <a:t>TM Alpha </a:t>
                      </a:r>
                    </a:p>
                    <a:p>
                      <a:pPr algn="ctr"/>
                      <a:r>
                        <a:rPr lang="en-ZA" sz="1600" b="1" dirty="0" smtClean="0">
                          <a:solidFill>
                            <a:schemeClr val="tx1"/>
                          </a:solidFill>
                        </a:rPr>
                        <a:t>Code</a:t>
                      </a:r>
                      <a:r>
                        <a:rPr lang="en-ZA" sz="1600" b="1" baseline="0" dirty="0" smtClean="0">
                          <a:solidFill>
                            <a:schemeClr val="tx1"/>
                          </a:solidFill>
                        </a:rPr>
                        <a:t> </a:t>
                      </a:r>
                      <a:r>
                        <a:rPr lang="en-ZA" sz="1600" b="1" dirty="0" smtClean="0">
                          <a:solidFill>
                            <a:schemeClr val="tx1"/>
                          </a:solidFill>
                        </a:rPr>
                        <a:t>(ITaC)</a:t>
                      </a:r>
                      <a:endParaRPr lang="en-US" sz="1600" b="1" dirty="0">
                        <a:solidFill>
                          <a:schemeClr val="tx1"/>
                        </a:solidFill>
                      </a:endParaRPr>
                    </a:p>
                  </a:txBody>
                  <a:tcPr anchor="b">
                    <a:solidFill>
                      <a:schemeClr val="bg1">
                        <a:lumMod val="95000"/>
                      </a:schemeClr>
                    </a:solidFill>
                  </a:tcPr>
                </a:tc>
                <a:tc>
                  <a:txBody>
                    <a:bodyPr/>
                    <a:lstStyle/>
                    <a:p>
                      <a:pPr algn="ctr"/>
                      <a:r>
                        <a:rPr lang="en-ZA" sz="1600" b="1" dirty="0" smtClean="0">
                          <a:solidFill>
                            <a:schemeClr val="tx1"/>
                          </a:solidFill>
                        </a:rPr>
                        <a:t>Current TM code (</a:t>
                      </a:r>
                      <a:r>
                        <a:rPr lang="en-ZA" sz="1600" b="1" dirty="0" err="1" smtClean="0">
                          <a:solidFill>
                            <a:schemeClr val="tx1"/>
                          </a:solidFill>
                        </a:rPr>
                        <a:t>Nutron</a:t>
                      </a:r>
                      <a:r>
                        <a:rPr lang="en-ZA" sz="1600" b="1" dirty="0" smtClean="0">
                          <a:solidFill>
                            <a:schemeClr val="tx1"/>
                          </a:solidFill>
                        </a:rPr>
                        <a:t>/</a:t>
                      </a:r>
                      <a:r>
                        <a:rPr lang="en-ZA" sz="1600" b="1" dirty="0" err="1" smtClean="0">
                          <a:solidFill>
                            <a:schemeClr val="tx1"/>
                          </a:solidFill>
                        </a:rPr>
                        <a:t>Nuclears</a:t>
                      </a:r>
                      <a:r>
                        <a:rPr lang="en-ZA" sz="1600" b="1" dirty="0" smtClean="0">
                          <a:solidFill>
                            <a:schemeClr val="tx1"/>
                          </a:solidFill>
                        </a:rPr>
                        <a:t>)</a:t>
                      </a:r>
                      <a:endParaRPr lang="en-US" sz="1600" b="1" dirty="0">
                        <a:solidFill>
                          <a:schemeClr val="tx1"/>
                        </a:solidFill>
                      </a:endParaRPr>
                    </a:p>
                  </a:txBody>
                  <a:tcPr anchor="b">
                    <a:solidFill>
                      <a:schemeClr val="bg1">
                        <a:lumMod val="95000"/>
                      </a:schemeClr>
                    </a:solidFill>
                  </a:tcPr>
                </a:tc>
              </a:tr>
              <a:tr h="262880">
                <a:tc>
                  <a:txBody>
                    <a:bodyPr/>
                    <a:lstStyle/>
                    <a:p>
                      <a:pPr algn="ctr"/>
                      <a:r>
                        <a:rPr lang="en-ZA" sz="1600" dirty="0" smtClean="0"/>
                        <a:t>ABC Securities</a:t>
                      </a:r>
                      <a:endParaRPr lang="en-US" sz="1600" dirty="0"/>
                    </a:p>
                  </a:txBody>
                  <a:tcPr>
                    <a:solidFill>
                      <a:schemeClr val="tx2">
                        <a:lumMod val="20000"/>
                        <a:lumOff val="80000"/>
                      </a:schemeClr>
                    </a:solidFill>
                  </a:tcPr>
                </a:tc>
                <a:tc>
                  <a:txBody>
                    <a:bodyPr/>
                    <a:lstStyle/>
                    <a:p>
                      <a:pPr algn="ctr"/>
                      <a:r>
                        <a:rPr lang="en-ZA" sz="1600" dirty="0" smtClean="0"/>
                        <a:t>ED</a:t>
                      </a:r>
                      <a:endParaRPr lang="en-US" sz="1600" dirty="0" smtClean="0"/>
                    </a:p>
                  </a:txBody>
                  <a:tcPr>
                    <a:solidFill>
                      <a:schemeClr val="tx2">
                        <a:lumMod val="20000"/>
                        <a:lumOff val="80000"/>
                      </a:schemeClr>
                    </a:solidFill>
                  </a:tcPr>
                </a:tc>
                <a:tc>
                  <a:txBody>
                    <a:bodyPr/>
                    <a:lstStyle/>
                    <a:p>
                      <a:pPr algn="ctr"/>
                      <a:r>
                        <a:rPr lang="en-ZA" sz="1600" baseline="0" dirty="0" smtClean="0"/>
                        <a:t>CM1</a:t>
                      </a:r>
                      <a:endParaRPr lang="en-US" sz="1600" dirty="0"/>
                    </a:p>
                  </a:txBody>
                  <a:tcPr>
                    <a:solidFill>
                      <a:schemeClr val="tx2">
                        <a:lumMod val="20000"/>
                        <a:lumOff val="80000"/>
                      </a:schemeClr>
                    </a:solidFill>
                  </a:tcPr>
                </a:tc>
                <a:tc>
                  <a:txBody>
                    <a:bodyPr/>
                    <a:lstStyle/>
                    <a:p>
                      <a:pPr algn="ctr"/>
                      <a:r>
                        <a:rPr lang="en-ZA" sz="1600" b="1" dirty="0" smtClean="0"/>
                        <a:t>ABC</a:t>
                      </a:r>
                      <a:endParaRPr lang="en-US" sz="1600" b="1" dirty="0"/>
                    </a:p>
                  </a:txBody>
                  <a:tcPr>
                    <a:solidFill>
                      <a:schemeClr val="tx2">
                        <a:lumMod val="20000"/>
                        <a:lumOff val="80000"/>
                      </a:schemeClr>
                    </a:solidFill>
                  </a:tcPr>
                </a:tc>
                <a:tc>
                  <a:txBody>
                    <a:bodyPr/>
                    <a:lstStyle/>
                    <a:p>
                      <a:pPr algn="ctr"/>
                      <a:r>
                        <a:rPr lang="en-ZA" sz="1600" dirty="0" smtClean="0">
                          <a:solidFill>
                            <a:schemeClr val="tx1"/>
                          </a:solidFill>
                        </a:rPr>
                        <a:t>ABCE</a:t>
                      </a:r>
                      <a:endParaRPr lang="en-US" sz="1600" dirty="0">
                        <a:solidFill>
                          <a:schemeClr val="tx1"/>
                        </a:solidFill>
                      </a:endParaRPr>
                    </a:p>
                  </a:txBody>
                  <a:tcPr>
                    <a:solidFill>
                      <a:schemeClr val="tx2">
                        <a:lumMod val="20000"/>
                        <a:lumOff val="80000"/>
                      </a:schemeClr>
                    </a:solidFill>
                  </a:tcPr>
                </a:tc>
              </a:tr>
              <a:tr h="27659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dirty="0" smtClean="0"/>
                        <a:t>ABC Securities</a:t>
                      </a:r>
                      <a:endParaRPr lang="en-US" sz="1600" dirty="0" smtClean="0"/>
                    </a:p>
                  </a:txBody>
                  <a:tcPr>
                    <a:solidFill>
                      <a:schemeClr val="tx2">
                        <a:lumMod val="20000"/>
                        <a:lumOff val="80000"/>
                      </a:schemeClr>
                    </a:solidFill>
                  </a:tcPr>
                </a:tc>
                <a:tc>
                  <a:txBody>
                    <a:bodyPr/>
                    <a:lstStyle/>
                    <a:p>
                      <a:pPr algn="ctr"/>
                      <a:r>
                        <a:rPr lang="en-ZA" sz="1600" dirty="0" smtClean="0"/>
                        <a:t>FXD</a:t>
                      </a:r>
                      <a:endParaRPr lang="en-US" sz="1600" dirty="0"/>
                    </a:p>
                  </a:txBody>
                  <a:tcPr>
                    <a:solidFill>
                      <a:schemeClr val="tx2">
                        <a:lumMod val="20000"/>
                        <a:lumOff val="80000"/>
                      </a:schemeClr>
                    </a:solidFill>
                  </a:tcPr>
                </a:tc>
                <a:tc>
                  <a:txBody>
                    <a:bodyPr/>
                    <a:lstStyle/>
                    <a:p>
                      <a:pPr algn="ctr"/>
                      <a:r>
                        <a:rPr lang="en-ZA" sz="1600" baseline="0" dirty="0" smtClean="0"/>
                        <a:t>CM1</a:t>
                      </a:r>
                      <a:endParaRPr lang="en-US" sz="1600" dirty="0"/>
                    </a:p>
                  </a:txBody>
                  <a:tcPr>
                    <a:solidFill>
                      <a:schemeClr val="tx2">
                        <a:lumMod val="20000"/>
                        <a:lumOff val="80000"/>
                      </a:schemeClr>
                    </a:solidFill>
                  </a:tcPr>
                </a:tc>
                <a:tc>
                  <a:txBody>
                    <a:bodyPr/>
                    <a:lstStyle/>
                    <a:p>
                      <a:pPr algn="ctr"/>
                      <a:r>
                        <a:rPr lang="en-ZA" sz="1600" b="1" dirty="0" smtClean="0"/>
                        <a:t>ABC</a:t>
                      </a:r>
                      <a:endParaRPr lang="en-US" sz="1600" b="1" dirty="0"/>
                    </a:p>
                  </a:txBody>
                  <a:tcPr>
                    <a:solidFill>
                      <a:schemeClr val="tx2">
                        <a:lumMod val="20000"/>
                        <a:lumOff val="80000"/>
                      </a:schemeClr>
                    </a:solidFill>
                  </a:tcPr>
                </a:tc>
                <a:tc>
                  <a:txBody>
                    <a:bodyPr/>
                    <a:lstStyle/>
                    <a:p>
                      <a:pPr algn="ctr"/>
                      <a:r>
                        <a:rPr lang="en-ZA" sz="1600" dirty="0" smtClean="0">
                          <a:solidFill>
                            <a:schemeClr val="tx1"/>
                          </a:solidFill>
                        </a:rPr>
                        <a:t>ABCY</a:t>
                      </a:r>
                      <a:endParaRPr lang="en-US" sz="1600" dirty="0">
                        <a:solidFill>
                          <a:schemeClr val="tx1"/>
                        </a:solidFill>
                      </a:endParaRPr>
                    </a:p>
                  </a:txBody>
                  <a:tcPr>
                    <a:solidFill>
                      <a:schemeClr val="tx2">
                        <a:lumMod val="20000"/>
                        <a:lumOff val="80000"/>
                      </a:schemeClr>
                    </a:solidFill>
                  </a:tcPr>
                </a:tc>
              </a:tr>
              <a:tr h="288032">
                <a:tc>
                  <a:txBody>
                    <a:bodyPr/>
                    <a:lstStyle/>
                    <a:p>
                      <a:pPr algn="ctr"/>
                      <a:r>
                        <a:rPr lang="en-ZA" sz="1600" dirty="0" smtClean="0"/>
                        <a:t>DEF Securities</a:t>
                      </a:r>
                      <a:endParaRPr lang="en-US" sz="1600" dirty="0"/>
                    </a:p>
                  </a:txBody>
                  <a:tcPr>
                    <a:solidFill>
                      <a:schemeClr val="tx2">
                        <a:lumMod val="20000"/>
                        <a:lumOff val="80000"/>
                      </a:schemeClr>
                    </a:solidFill>
                  </a:tcPr>
                </a:tc>
                <a:tc>
                  <a:txBody>
                    <a:bodyPr/>
                    <a:lstStyle/>
                    <a:p>
                      <a:pPr algn="ctr"/>
                      <a:r>
                        <a:rPr lang="en-ZA" sz="1600" dirty="0" smtClean="0"/>
                        <a:t>ED</a:t>
                      </a:r>
                      <a:endParaRPr lang="en-US" sz="1600" dirty="0"/>
                    </a:p>
                  </a:txBody>
                  <a:tcPr>
                    <a:solidFill>
                      <a:schemeClr val="tx2">
                        <a:lumMod val="20000"/>
                        <a:lumOff val="80000"/>
                      </a:schemeClr>
                    </a:solidFill>
                  </a:tcPr>
                </a:tc>
                <a:tc>
                  <a:txBody>
                    <a:bodyPr/>
                    <a:lstStyle/>
                    <a:p>
                      <a:pPr algn="ctr"/>
                      <a:r>
                        <a:rPr lang="en-ZA" sz="1600" baseline="0" dirty="0" smtClean="0"/>
                        <a:t>CM2</a:t>
                      </a:r>
                      <a:endParaRPr lang="en-US" sz="1600" dirty="0"/>
                    </a:p>
                  </a:txBody>
                  <a:tcPr>
                    <a:solidFill>
                      <a:schemeClr val="tx2">
                        <a:lumMod val="20000"/>
                        <a:lumOff val="80000"/>
                      </a:schemeClr>
                    </a:solidFill>
                  </a:tcPr>
                </a:tc>
                <a:tc>
                  <a:txBody>
                    <a:bodyPr/>
                    <a:lstStyle/>
                    <a:p>
                      <a:pPr algn="ctr"/>
                      <a:r>
                        <a:rPr lang="en-ZA" sz="1600" b="1" dirty="0" smtClean="0"/>
                        <a:t>DEF</a:t>
                      </a:r>
                      <a:endParaRPr lang="en-US" sz="1600" b="1" dirty="0"/>
                    </a:p>
                  </a:txBody>
                  <a:tcPr>
                    <a:solidFill>
                      <a:schemeClr val="tx2">
                        <a:lumMod val="20000"/>
                        <a:lumOff val="80000"/>
                      </a:schemeClr>
                    </a:solidFill>
                  </a:tcPr>
                </a:tc>
                <a:tc>
                  <a:txBody>
                    <a:bodyPr/>
                    <a:lstStyle/>
                    <a:p>
                      <a:pPr algn="ctr"/>
                      <a:r>
                        <a:rPr lang="en-ZA" sz="1600" dirty="0" smtClean="0">
                          <a:solidFill>
                            <a:schemeClr val="tx1"/>
                          </a:solidFill>
                        </a:rPr>
                        <a:t>DEFE</a:t>
                      </a:r>
                      <a:endParaRPr lang="en-US" sz="1600" dirty="0">
                        <a:solidFill>
                          <a:schemeClr val="tx1"/>
                        </a:solidFill>
                      </a:endParaRPr>
                    </a:p>
                  </a:txBody>
                  <a:tcPr>
                    <a:solidFill>
                      <a:schemeClr val="tx2">
                        <a:lumMod val="20000"/>
                        <a:lumOff val="80000"/>
                      </a:schemeClr>
                    </a:solidFill>
                  </a:tcPr>
                </a:tc>
              </a:tr>
              <a:tr h="28803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dirty="0" smtClean="0"/>
                        <a:t>DEF Securities</a:t>
                      </a:r>
                      <a:endParaRPr lang="en-US" sz="1600" dirty="0" smtClean="0"/>
                    </a:p>
                  </a:txBody>
                  <a:tcPr>
                    <a:solidFill>
                      <a:schemeClr val="tx2">
                        <a:lumMod val="20000"/>
                        <a:lumOff val="80000"/>
                      </a:schemeClr>
                    </a:solidFill>
                  </a:tcPr>
                </a:tc>
                <a:tc>
                  <a:txBody>
                    <a:bodyPr/>
                    <a:lstStyle/>
                    <a:p>
                      <a:pPr algn="ctr"/>
                      <a:r>
                        <a:rPr lang="en-ZA" sz="1600" dirty="0" smtClean="0"/>
                        <a:t>FXD</a:t>
                      </a:r>
                      <a:endParaRPr lang="en-US" sz="1600" dirty="0"/>
                    </a:p>
                  </a:txBody>
                  <a:tcPr>
                    <a:solidFill>
                      <a:schemeClr val="tx2">
                        <a:lumMod val="20000"/>
                        <a:lumOff val="80000"/>
                      </a:schemeClr>
                    </a:solidFill>
                  </a:tcPr>
                </a:tc>
                <a:tc>
                  <a:txBody>
                    <a:bodyPr/>
                    <a:lstStyle/>
                    <a:p>
                      <a:pPr algn="ctr"/>
                      <a:r>
                        <a:rPr lang="en-ZA" sz="1600" baseline="0" dirty="0" smtClean="0"/>
                        <a:t>CM3</a:t>
                      </a:r>
                      <a:endParaRPr lang="en-US" sz="1600" dirty="0"/>
                    </a:p>
                  </a:txBody>
                  <a:tcPr>
                    <a:solidFill>
                      <a:schemeClr val="tx2">
                        <a:lumMod val="20000"/>
                        <a:lumOff val="80000"/>
                      </a:schemeClr>
                    </a:solidFill>
                  </a:tcPr>
                </a:tc>
                <a:tc>
                  <a:txBody>
                    <a:bodyPr/>
                    <a:lstStyle/>
                    <a:p>
                      <a:pPr algn="ctr"/>
                      <a:r>
                        <a:rPr lang="en-ZA" sz="1600" b="1" dirty="0" smtClean="0"/>
                        <a:t>DEF</a:t>
                      </a:r>
                      <a:endParaRPr lang="en-US" sz="1600" b="1" dirty="0"/>
                    </a:p>
                  </a:txBody>
                  <a:tcPr>
                    <a:solidFill>
                      <a:schemeClr val="tx2">
                        <a:lumMod val="20000"/>
                        <a:lumOff val="80000"/>
                      </a:schemeClr>
                    </a:solidFill>
                  </a:tcPr>
                </a:tc>
                <a:tc>
                  <a:txBody>
                    <a:bodyPr/>
                    <a:lstStyle/>
                    <a:p>
                      <a:pPr algn="ctr"/>
                      <a:r>
                        <a:rPr lang="en-ZA" sz="1600" dirty="0" smtClean="0">
                          <a:solidFill>
                            <a:schemeClr val="tx1"/>
                          </a:solidFill>
                        </a:rPr>
                        <a:t>DEFY</a:t>
                      </a:r>
                      <a:endParaRPr lang="en-US" sz="1600" dirty="0">
                        <a:solidFill>
                          <a:schemeClr val="tx1"/>
                        </a:solidFill>
                      </a:endParaRPr>
                    </a:p>
                  </a:txBody>
                  <a:tcPr>
                    <a:solidFill>
                      <a:schemeClr val="tx2">
                        <a:lumMod val="20000"/>
                        <a:lumOff val="80000"/>
                      </a:schemeClr>
                    </a:solid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617" y="4543635"/>
            <a:ext cx="6784751" cy="190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536141" y="4941168"/>
            <a:ext cx="728080" cy="557317"/>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smtClean="0">
                <a:solidFill>
                  <a:schemeClr val="tx1"/>
                </a:solidFill>
              </a:rPr>
              <a:t>ABCE</a:t>
            </a:r>
            <a:endParaRPr lang="en-US" sz="1200" dirty="0">
              <a:solidFill>
                <a:schemeClr val="tx1"/>
              </a:solidFill>
            </a:endParaRPr>
          </a:p>
        </p:txBody>
      </p:sp>
      <p:sp>
        <p:nvSpPr>
          <p:cNvPr id="6" name="Oval 5"/>
          <p:cNvSpPr/>
          <p:nvPr/>
        </p:nvSpPr>
        <p:spPr>
          <a:xfrm>
            <a:off x="4516739" y="5733257"/>
            <a:ext cx="747482" cy="576064"/>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smtClean="0">
                <a:solidFill>
                  <a:schemeClr val="tx1"/>
                </a:solidFill>
              </a:rPr>
              <a:t>ABCY</a:t>
            </a:r>
            <a:endParaRPr lang="en-US" sz="1200" dirty="0">
              <a:solidFill>
                <a:schemeClr val="tx1"/>
              </a:solidFill>
            </a:endParaRPr>
          </a:p>
        </p:txBody>
      </p:sp>
      <p:sp>
        <p:nvSpPr>
          <p:cNvPr id="7" name="Oval 6"/>
          <p:cNvSpPr/>
          <p:nvPr/>
        </p:nvSpPr>
        <p:spPr>
          <a:xfrm>
            <a:off x="1187624" y="5373216"/>
            <a:ext cx="648072" cy="503451"/>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smtClean="0">
                <a:solidFill>
                  <a:schemeClr val="tx1"/>
                </a:solidFill>
              </a:rPr>
              <a:t>ABC</a:t>
            </a:r>
            <a:endParaRPr lang="en-US" sz="1200" dirty="0">
              <a:solidFill>
                <a:schemeClr val="tx1"/>
              </a:solidFill>
            </a:endParaRPr>
          </a:p>
        </p:txBody>
      </p:sp>
      <p:sp>
        <p:nvSpPr>
          <p:cNvPr id="3" name="TextBox 2"/>
          <p:cNvSpPr txBox="1"/>
          <p:nvPr/>
        </p:nvSpPr>
        <p:spPr>
          <a:xfrm>
            <a:off x="914400" y="1710154"/>
            <a:ext cx="5638800"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ZA" sz="1600" b="1" dirty="0" smtClean="0"/>
              <a:t>Conceptual view of code consolidation:</a:t>
            </a:r>
            <a:endParaRPr lang="en-ZA" sz="1600" b="1" dirty="0"/>
          </a:p>
        </p:txBody>
      </p:sp>
    </p:spTree>
    <p:extLst>
      <p:ext uri="{BB962C8B-B14F-4D97-AF65-F5344CB8AC3E}">
        <p14:creationId xmlns:p14="http://schemas.microsoft.com/office/powerpoint/2010/main" val="1979513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1440"/>
            <a:ext cx="6491064" cy="531000"/>
          </a:xfrm>
        </p:spPr>
        <p:txBody>
          <a:bodyPr>
            <a:noAutofit/>
          </a:bodyPr>
          <a:lstStyle/>
          <a:p>
            <a:r>
              <a:rPr lang="en-ZA" dirty="0"/>
              <a:t>Entity and Account Structure </a:t>
            </a:r>
            <a:r>
              <a:rPr lang="en-ZA" sz="2300" dirty="0" smtClean="0"/>
              <a:t/>
            </a:r>
            <a:br>
              <a:rPr lang="en-ZA" sz="2300" dirty="0" smtClean="0"/>
            </a:br>
            <a:r>
              <a:rPr lang="en-ZA" sz="2000" b="0" dirty="0" smtClean="0"/>
              <a:t>Consolidation of markets &amp; Trading Member codes</a:t>
            </a:r>
            <a:endParaRPr lang="en-US" sz="2000" b="0" dirty="0"/>
          </a:p>
        </p:txBody>
      </p:sp>
      <p:sp>
        <p:nvSpPr>
          <p:cNvPr id="4" name="Rectangle 3"/>
          <p:cNvSpPr/>
          <p:nvPr/>
        </p:nvSpPr>
        <p:spPr>
          <a:xfrm>
            <a:off x="304800" y="1600200"/>
            <a:ext cx="8077200" cy="4216539"/>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ZA" sz="1600" dirty="0"/>
              <a:t>New trading and clearing members Production Identifier Code (PIC) will be 11 alpha-numeric characters for the Derivatives market. </a:t>
            </a:r>
            <a:endParaRPr lang="en-ZA" sz="1600" dirty="0" smtClean="0"/>
          </a:p>
          <a:p>
            <a:pPr marL="285750" indent="-285750">
              <a:spcBef>
                <a:spcPts val="600"/>
              </a:spcBef>
              <a:spcAft>
                <a:spcPts val="600"/>
              </a:spcAft>
              <a:buFont typeface="Arial" panose="020B0604020202020204" pitchFamily="34" charset="0"/>
              <a:buChar char="•"/>
            </a:pPr>
            <a:r>
              <a:rPr lang="en-ZA" sz="1600" dirty="0" smtClean="0"/>
              <a:t>The </a:t>
            </a:r>
            <a:r>
              <a:rPr lang="en-ZA" sz="1600" dirty="0"/>
              <a:t>Production Identifier Code is also known as the Business Identifier Code (BIC) for the Equities Market. </a:t>
            </a:r>
            <a:endParaRPr lang="en-ZA" sz="1600" dirty="0" smtClean="0"/>
          </a:p>
          <a:p>
            <a:pPr marL="285750" indent="-285750">
              <a:spcBef>
                <a:spcPts val="600"/>
              </a:spcBef>
              <a:spcAft>
                <a:spcPts val="600"/>
              </a:spcAft>
              <a:buFont typeface="Arial" panose="020B0604020202020204" pitchFamily="34" charset="0"/>
              <a:buChar char="•"/>
            </a:pPr>
            <a:r>
              <a:rPr lang="en-ZA" sz="1600" dirty="0" smtClean="0"/>
              <a:t>The </a:t>
            </a:r>
            <a:r>
              <a:rPr lang="en-ZA" sz="1600" dirty="0"/>
              <a:t>code is used to identify the participant on the Production System and the Test System. The code is formatted as follows: ABCXXXCC001 </a:t>
            </a:r>
          </a:p>
          <a:p>
            <a:pPr marL="1200150" lvl="2" indent="-285750">
              <a:spcBef>
                <a:spcPts val="600"/>
              </a:spcBef>
              <a:spcAft>
                <a:spcPts val="600"/>
              </a:spcAft>
              <a:buFont typeface="Arial" panose="020B0604020202020204" pitchFamily="34" charset="0"/>
              <a:buChar char="•"/>
            </a:pPr>
            <a:r>
              <a:rPr lang="en-ZA" sz="1600" dirty="0" smtClean="0"/>
              <a:t>First </a:t>
            </a:r>
            <a:r>
              <a:rPr lang="en-ZA" sz="1600" dirty="0"/>
              <a:t>3 characters (ABC) – this refers to the Trading member or Clearing member 3 character standardized alpha code (A-Z caps only) </a:t>
            </a:r>
          </a:p>
          <a:p>
            <a:pPr marL="1200150" lvl="2" indent="-285750">
              <a:spcBef>
                <a:spcPts val="600"/>
              </a:spcBef>
              <a:spcAft>
                <a:spcPts val="600"/>
              </a:spcAft>
              <a:buFont typeface="Arial" panose="020B0604020202020204" pitchFamily="34" charset="0"/>
              <a:buChar char="•"/>
            </a:pPr>
            <a:r>
              <a:rPr lang="en-ZA" sz="1600" dirty="0" smtClean="0"/>
              <a:t>Next </a:t>
            </a:r>
            <a:r>
              <a:rPr lang="en-ZA" sz="1600" dirty="0"/>
              <a:t>3 characters (XXX) – default characters of XXX </a:t>
            </a:r>
          </a:p>
          <a:p>
            <a:pPr marL="1200150" lvl="2" indent="-285750">
              <a:spcBef>
                <a:spcPts val="600"/>
              </a:spcBef>
              <a:spcAft>
                <a:spcPts val="600"/>
              </a:spcAft>
              <a:buFont typeface="Arial" panose="020B0604020202020204" pitchFamily="34" charset="0"/>
              <a:buChar char="•"/>
            </a:pPr>
            <a:r>
              <a:rPr lang="en-ZA" sz="1600" dirty="0" smtClean="0"/>
              <a:t>Next </a:t>
            </a:r>
            <a:r>
              <a:rPr lang="en-ZA" sz="1600" dirty="0"/>
              <a:t>2 characters (CC) – this refers to TM for trading member or CM for clearing member </a:t>
            </a:r>
          </a:p>
          <a:p>
            <a:pPr marL="1200150" lvl="2" indent="-285750">
              <a:spcBef>
                <a:spcPts val="600"/>
              </a:spcBef>
              <a:spcAft>
                <a:spcPts val="600"/>
              </a:spcAft>
              <a:buFont typeface="Arial" panose="020B0604020202020204" pitchFamily="34" charset="0"/>
              <a:buChar char="•"/>
            </a:pPr>
            <a:r>
              <a:rPr lang="en-ZA" sz="1600" dirty="0" smtClean="0"/>
              <a:t>Last </a:t>
            </a:r>
            <a:r>
              <a:rPr lang="en-ZA" sz="1600" dirty="0"/>
              <a:t>3 characters (001) – system generated 3 digit number, incremented if there is another PIC with the same prefix </a:t>
            </a:r>
            <a:endParaRPr lang="en-ZA" sz="1600" dirty="0" smtClean="0"/>
          </a:p>
        </p:txBody>
      </p:sp>
    </p:spTree>
    <p:extLst>
      <p:ext uri="{BB962C8B-B14F-4D97-AF65-F5344CB8AC3E}">
        <p14:creationId xmlns:p14="http://schemas.microsoft.com/office/powerpoint/2010/main" val="1418223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676456" cy="734144"/>
          </a:xfrm>
        </p:spPr>
        <p:txBody>
          <a:bodyPr>
            <a:noAutofit/>
          </a:bodyPr>
          <a:lstStyle/>
          <a:p>
            <a:pPr lvl="1" algn="l" defTabSz="457200" rtl="0">
              <a:spcBef>
                <a:spcPct val="0"/>
              </a:spcBef>
            </a:pPr>
            <a:r>
              <a:rPr lang="en-ZA" sz="2500" b="1" dirty="0" smtClean="0">
                <a:latin typeface="+mj-lt"/>
              </a:rPr>
              <a:t>Instrument </a:t>
            </a:r>
            <a:r>
              <a:rPr lang="en-ZA" sz="2500" b="1" dirty="0">
                <a:latin typeface="+mj-lt"/>
              </a:rPr>
              <a:t>Reference </a:t>
            </a:r>
            <a:r>
              <a:rPr lang="en-ZA" sz="2500" b="1" dirty="0" smtClean="0">
                <a:latin typeface="+mj-lt"/>
              </a:rPr>
              <a:t>Data</a:t>
            </a:r>
            <a:r>
              <a:rPr lang="en-ZA" sz="2300" b="0" dirty="0" smtClean="0">
                <a:latin typeface="+mn-lt"/>
              </a:rPr>
              <a:t/>
            </a:r>
            <a:br>
              <a:rPr lang="en-ZA" sz="2300" b="0" dirty="0" smtClean="0">
                <a:latin typeface="+mn-lt"/>
              </a:rPr>
            </a:br>
            <a:r>
              <a:rPr lang="en-ZA" sz="2300" dirty="0" smtClean="0">
                <a:latin typeface="+mn-lt"/>
              </a:rPr>
              <a:t>New naming standards </a:t>
            </a:r>
            <a:endParaRPr lang="en-ZA" sz="2300" b="0" dirty="0">
              <a:latin typeface="+mn-lt"/>
            </a:endParaRPr>
          </a:p>
        </p:txBody>
      </p:sp>
      <p:sp>
        <p:nvSpPr>
          <p:cNvPr id="3" name="Content Placeholder 2"/>
          <p:cNvSpPr txBox="1">
            <a:spLocks/>
          </p:cNvSpPr>
          <p:nvPr/>
        </p:nvSpPr>
        <p:spPr>
          <a:xfrm>
            <a:off x="457200" y="1371600"/>
            <a:ext cx="8686800" cy="5628294"/>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Tx/>
              <a:buNone/>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Arial" panose="020B0604020202020204" pitchFamily="34" charset="0"/>
              <a:buChar char="•"/>
            </a:pPr>
            <a:r>
              <a:rPr lang="en-ZA" sz="1800" dirty="0" smtClean="0">
                <a:solidFill>
                  <a:sysClr val="windowText" lastClr="000000"/>
                </a:solidFill>
              </a:rPr>
              <a:t>Three Instrument Identifiers</a:t>
            </a:r>
          </a:p>
          <a:p>
            <a:pPr marL="727075" lvl="1">
              <a:buClr>
                <a:srgbClr val="94D600"/>
              </a:buClr>
              <a:buFont typeface="Arial" panose="020B0604020202020204" pitchFamily="34" charset="0"/>
              <a:buChar char="•"/>
              <a:tabLst>
                <a:tab pos="361950" algn="l"/>
              </a:tabLst>
            </a:pPr>
            <a:r>
              <a:rPr lang="en-ZA" sz="1800" b="1" dirty="0"/>
              <a:t>Contract </a:t>
            </a:r>
            <a:r>
              <a:rPr lang="en-ZA" sz="1800" b="1" dirty="0" smtClean="0"/>
              <a:t>Code</a:t>
            </a:r>
            <a:r>
              <a:rPr lang="en-ZA" sz="1800" dirty="0" smtClean="0"/>
              <a:t> (replacing the existing four character code)</a:t>
            </a:r>
            <a:endParaRPr lang="en-ZA" sz="1800" dirty="0"/>
          </a:p>
          <a:p>
            <a:pPr marL="727075" lvl="1">
              <a:buClr>
                <a:srgbClr val="94D600"/>
              </a:buClr>
              <a:buFont typeface="Arial" panose="020B0604020202020204" pitchFamily="34" charset="0"/>
              <a:buChar char="•"/>
              <a:tabLst>
                <a:tab pos="361950" algn="l"/>
              </a:tabLst>
            </a:pPr>
            <a:r>
              <a:rPr lang="en-ZA" sz="1800" b="1" dirty="0"/>
              <a:t>International Securities Identification Number </a:t>
            </a:r>
            <a:r>
              <a:rPr lang="en-ZA" sz="1800" dirty="0" smtClean="0"/>
              <a:t>(ISIN)</a:t>
            </a:r>
          </a:p>
          <a:p>
            <a:pPr marL="1127125" lvl="2">
              <a:buClr>
                <a:srgbClr val="94D600"/>
              </a:buClr>
              <a:buFont typeface="Arial" panose="020B0604020202020204" pitchFamily="34" charset="0"/>
              <a:buChar char="•"/>
              <a:tabLst>
                <a:tab pos="361950" algn="l"/>
              </a:tabLst>
            </a:pPr>
            <a:r>
              <a:rPr lang="en-ZA" sz="1500" dirty="0" smtClean="0"/>
              <a:t>Equity Derivatives ZAD</a:t>
            </a:r>
          </a:p>
          <a:p>
            <a:pPr marL="1127125" lvl="2">
              <a:buClr>
                <a:srgbClr val="94D600"/>
              </a:buClr>
              <a:buFont typeface="Arial" panose="020B0604020202020204" pitchFamily="34" charset="0"/>
              <a:buChar char="•"/>
              <a:tabLst>
                <a:tab pos="361950" algn="l"/>
              </a:tabLst>
            </a:pPr>
            <a:r>
              <a:rPr lang="en-ZA" sz="1500" dirty="0" smtClean="0"/>
              <a:t>Currency Derivatives ZAF</a:t>
            </a:r>
          </a:p>
          <a:p>
            <a:pPr marL="1127125" lvl="2">
              <a:buClr>
                <a:srgbClr val="94D600"/>
              </a:buClr>
              <a:buFont typeface="Arial" panose="020B0604020202020204" pitchFamily="34" charset="0"/>
              <a:buChar char="•"/>
              <a:tabLst>
                <a:tab pos="361950" algn="l"/>
              </a:tabLst>
            </a:pPr>
            <a:endParaRPr lang="en-ZA" sz="1300" dirty="0"/>
          </a:p>
          <a:p>
            <a:pPr marL="727075" lvl="1">
              <a:buClr>
                <a:srgbClr val="94D600"/>
              </a:buClr>
              <a:buFont typeface="Arial" panose="020B0604020202020204" pitchFamily="34" charset="0"/>
              <a:buChar char="•"/>
              <a:tabLst>
                <a:tab pos="361950" algn="l"/>
              </a:tabLst>
            </a:pPr>
            <a:r>
              <a:rPr lang="en-ZA" sz="1800" b="1" dirty="0"/>
              <a:t>Unique </a:t>
            </a:r>
            <a:r>
              <a:rPr lang="en-ZA" sz="1800" b="1" dirty="0" smtClean="0"/>
              <a:t>ID</a:t>
            </a:r>
            <a:r>
              <a:rPr lang="en-ZA" sz="1800" dirty="0" smtClean="0"/>
              <a:t> (Numeric)</a:t>
            </a:r>
          </a:p>
          <a:p>
            <a:pPr marL="441325" lvl="1" indent="0">
              <a:buClr>
                <a:srgbClr val="94D600"/>
              </a:buClr>
              <a:buNone/>
              <a:tabLst>
                <a:tab pos="361950" algn="l"/>
              </a:tabLst>
            </a:pPr>
            <a:endParaRPr lang="en-ZA" sz="1800" dirty="0" smtClean="0"/>
          </a:p>
          <a:p>
            <a:pPr algn="just">
              <a:buFont typeface="Arial" panose="020B0604020202020204" pitchFamily="34" charset="0"/>
              <a:buChar char="•"/>
            </a:pPr>
            <a:r>
              <a:rPr lang="en-ZA" sz="1800" b="1" dirty="0"/>
              <a:t>New Contract Code </a:t>
            </a:r>
            <a:r>
              <a:rPr lang="en-ZA" sz="1800" b="1" dirty="0" smtClean="0"/>
              <a:t>standard</a:t>
            </a:r>
          </a:p>
          <a:p>
            <a:pPr marL="727075" lvl="1">
              <a:buClr>
                <a:srgbClr val="94D600"/>
              </a:buClr>
              <a:buFont typeface="Arial" panose="020B0604020202020204" pitchFamily="34" charset="0"/>
              <a:buChar char="•"/>
              <a:tabLst>
                <a:tab pos="361950" algn="l"/>
              </a:tabLst>
            </a:pPr>
            <a:r>
              <a:rPr lang="en-ZA" sz="1800" dirty="0"/>
              <a:t>Concatenation of fields </a:t>
            </a:r>
            <a:endParaRPr lang="en-ZA" sz="1800" dirty="0" smtClean="0"/>
          </a:p>
          <a:p>
            <a:pPr marL="898525" lvl="2" indent="0">
              <a:buClr>
                <a:srgbClr val="94D600"/>
              </a:buClr>
              <a:buNone/>
              <a:tabLst>
                <a:tab pos="361950" algn="l"/>
              </a:tabLst>
            </a:pPr>
            <a:r>
              <a:rPr lang="en-ZA" sz="1800" dirty="0" smtClean="0"/>
              <a:t>e.g</a:t>
            </a:r>
            <a:r>
              <a:rPr lang="en-ZA" sz="1800" dirty="0"/>
              <a:t>. &lt;EXPIRY DATE&gt; &lt;ALPHA CODE&gt; &lt;SETTLEMENT TYPE&gt; &lt;CALL/PUT</a:t>
            </a:r>
            <a:r>
              <a:rPr lang="en-ZA" sz="1800" dirty="0" smtClean="0"/>
              <a:t>&gt; &lt;</a:t>
            </a:r>
            <a:r>
              <a:rPr lang="en-ZA" sz="1800" dirty="0"/>
              <a:t>STRIKE&gt;</a:t>
            </a:r>
          </a:p>
          <a:p>
            <a:pPr marL="727075" lvl="1">
              <a:buClr>
                <a:srgbClr val="94D600"/>
              </a:buClr>
              <a:buFont typeface="Arial" panose="020B0604020202020204" pitchFamily="34" charset="0"/>
              <a:buChar char="•"/>
              <a:tabLst>
                <a:tab pos="361950" algn="l"/>
              </a:tabLst>
            </a:pPr>
            <a:endParaRPr lang="en-ZA" sz="1800" dirty="0" smtClean="0"/>
          </a:p>
          <a:p>
            <a:pPr marL="727075" lvl="1">
              <a:buClr>
                <a:srgbClr val="94D600"/>
              </a:buClr>
              <a:buFont typeface="Arial" panose="020B0604020202020204" pitchFamily="34" charset="0"/>
              <a:buChar char="•"/>
              <a:tabLst>
                <a:tab pos="361950" algn="l"/>
              </a:tabLst>
            </a:pPr>
            <a:r>
              <a:rPr lang="en-ZA" sz="1800" dirty="0" smtClean="0"/>
              <a:t>Max </a:t>
            </a:r>
            <a:r>
              <a:rPr lang="en-ZA" sz="1800" dirty="0"/>
              <a:t>length: </a:t>
            </a:r>
            <a:r>
              <a:rPr lang="en-ZA" sz="1800" dirty="0" smtClean="0"/>
              <a:t>50</a:t>
            </a:r>
          </a:p>
          <a:p>
            <a:pPr marL="727075" lvl="1">
              <a:buClr>
                <a:srgbClr val="94D600"/>
              </a:buClr>
              <a:buFont typeface="Arial" panose="020B0604020202020204" pitchFamily="34" charset="0"/>
              <a:buChar char="•"/>
              <a:tabLst>
                <a:tab pos="361950" algn="l"/>
              </a:tabLst>
            </a:pPr>
            <a:r>
              <a:rPr lang="en-ZA" sz="1800" dirty="0"/>
              <a:t>Examples</a:t>
            </a:r>
            <a:r>
              <a:rPr lang="en-ZA" sz="1800" dirty="0" smtClean="0"/>
              <a:t>:</a:t>
            </a:r>
          </a:p>
          <a:p>
            <a:pPr marL="1184275" lvl="2" indent="-285750">
              <a:buClr>
                <a:srgbClr val="94D600"/>
              </a:buClr>
              <a:buFont typeface="Courier New" panose="02070309020205020404" pitchFamily="49" charset="0"/>
              <a:buChar char="o"/>
              <a:tabLst>
                <a:tab pos="361950" algn="l"/>
              </a:tabLst>
            </a:pPr>
            <a:r>
              <a:rPr lang="en-ZA" sz="1400" dirty="0"/>
              <a:t>01DEC15 AGL PHY ANY DN </a:t>
            </a:r>
          </a:p>
          <a:p>
            <a:pPr marL="1184275" lvl="2" indent="-285750">
              <a:buClr>
                <a:srgbClr val="94D600"/>
              </a:buClr>
              <a:buFont typeface="Courier New" panose="02070309020205020404" pitchFamily="49" charset="0"/>
              <a:buChar char="o"/>
              <a:tabLst>
                <a:tab pos="361950" algn="l"/>
              </a:tabLst>
            </a:pPr>
            <a:r>
              <a:rPr lang="en-ZA" sz="1400" dirty="0"/>
              <a:t>01DEC15 AGL PHY ANY 23.99C</a:t>
            </a:r>
          </a:p>
          <a:p>
            <a:pPr marL="1184275" lvl="2" indent="-285750">
              <a:buClr>
                <a:srgbClr val="94D600"/>
              </a:buClr>
              <a:buFont typeface="Courier New" panose="02070309020205020404" pitchFamily="49" charset="0"/>
              <a:buChar char="o"/>
              <a:tabLst>
                <a:tab pos="361950" algn="l"/>
              </a:tabLst>
            </a:pPr>
            <a:r>
              <a:rPr lang="en-ZA" sz="1400" dirty="0"/>
              <a:t>17DEC15 GOOGL CSH</a:t>
            </a:r>
          </a:p>
          <a:p>
            <a:pPr marL="1184275" lvl="2" indent="-285750">
              <a:buClr>
                <a:srgbClr val="94D600"/>
              </a:buClr>
              <a:buFont typeface="Courier New" panose="02070309020205020404" pitchFamily="49" charset="0"/>
              <a:buChar char="o"/>
              <a:tabLst>
                <a:tab pos="361950" algn="l"/>
              </a:tabLst>
            </a:pPr>
            <a:r>
              <a:rPr lang="pt-BR" sz="1400" dirty="0"/>
              <a:t>01DEC15 GOOGL CSH QUANTO 23.99C</a:t>
            </a:r>
          </a:p>
          <a:p>
            <a:pPr marL="1184275" lvl="2" indent="-285750">
              <a:buClr>
                <a:srgbClr val="94D600"/>
              </a:buClr>
              <a:buFont typeface="Courier New" panose="02070309020205020404" pitchFamily="49" charset="0"/>
              <a:buChar char="o"/>
              <a:tabLst>
                <a:tab pos="361950" algn="l"/>
              </a:tabLst>
            </a:pPr>
            <a:r>
              <a:rPr lang="en-ZA" sz="1400" dirty="0"/>
              <a:t>01DEC15 </a:t>
            </a:r>
            <a:r>
              <a:rPr lang="en-ZA" sz="1400" dirty="0" smtClean="0"/>
              <a:t>USDZAR </a:t>
            </a:r>
            <a:r>
              <a:rPr lang="en-ZA" sz="1400" dirty="0"/>
              <a:t>ANYDAY</a:t>
            </a:r>
          </a:p>
          <a:p>
            <a:pPr marL="1184275" lvl="2" indent="-285750">
              <a:buClr>
                <a:srgbClr val="94D600"/>
              </a:buClr>
              <a:buFont typeface="Courier New" panose="02070309020205020404" pitchFamily="49" charset="0"/>
              <a:buChar char="o"/>
              <a:tabLst>
                <a:tab pos="361950" algn="l"/>
              </a:tabLst>
            </a:pPr>
            <a:r>
              <a:rPr lang="en-ZA" sz="1400" dirty="0"/>
              <a:t>17DEC15 </a:t>
            </a:r>
            <a:r>
              <a:rPr lang="en-ZA" sz="1400" dirty="0" smtClean="0"/>
              <a:t>USDZAR </a:t>
            </a:r>
            <a:r>
              <a:rPr lang="en-ZA" sz="1400" dirty="0"/>
              <a:t>QUANTO 23.999C</a:t>
            </a:r>
          </a:p>
          <a:p>
            <a:pPr marL="1184275" lvl="2" indent="-285750">
              <a:buClr>
                <a:srgbClr val="94D600"/>
              </a:buClr>
              <a:buFont typeface="Courier New" panose="02070309020205020404" pitchFamily="49" charset="0"/>
              <a:buChar char="o"/>
              <a:tabLst>
                <a:tab pos="361950" algn="l"/>
              </a:tabLst>
            </a:pPr>
            <a:r>
              <a:rPr lang="en-ZA" sz="1400" dirty="0"/>
              <a:t>17DEC15 ALSI MINI</a:t>
            </a:r>
            <a:endParaRPr lang="en-ZA" sz="1300" dirty="0" smtClean="0"/>
          </a:p>
          <a:p>
            <a:pPr marL="41275" indent="0">
              <a:buClr>
                <a:srgbClr val="94D600"/>
              </a:buClr>
              <a:tabLst>
                <a:tab pos="361950" algn="l"/>
              </a:tabLst>
            </a:pPr>
            <a:endParaRPr lang="en-ZA" sz="1800" dirty="0" smtClean="0"/>
          </a:p>
          <a:p>
            <a:pPr algn="just">
              <a:buFont typeface="Arial" panose="020B0604020202020204" pitchFamily="34" charset="0"/>
              <a:buChar char="•"/>
            </a:pPr>
            <a:endParaRPr lang="en-ZA" sz="1800" dirty="0" smtClean="0">
              <a:solidFill>
                <a:sysClr val="windowText" lastClr="000000"/>
              </a:solidFill>
            </a:endParaRPr>
          </a:p>
        </p:txBody>
      </p:sp>
    </p:spTree>
    <p:extLst>
      <p:ext uri="{BB962C8B-B14F-4D97-AF65-F5344CB8AC3E}">
        <p14:creationId xmlns:p14="http://schemas.microsoft.com/office/powerpoint/2010/main" val="1624382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2400"/>
            <a:ext cx="7762056" cy="734144"/>
          </a:xfrm>
        </p:spPr>
        <p:txBody>
          <a:bodyPr>
            <a:noAutofit/>
          </a:bodyPr>
          <a:lstStyle/>
          <a:p>
            <a:pPr lvl="1" algn="l" defTabSz="457200" rtl="0">
              <a:spcBef>
                <a:spcPct val="0"/>
              </a:spcBef>
            </a:pPr>
            <a:r>
              <a:rPr lang="en-ZA" sz="2500" b="1" dirty="0" smtClean="0">
                <a:latin typeface="+mj-lt"/>
              </a:rPr>
              <a:t>Instrument </a:t>
            </a:r>
            <a:r>
              <a:rPr lang="en-ZA" sz="2500" b="1" dirty="0">
                <a:latin typeface="+mj-lt"/>
              </a:rPr>
              <a:t>Reference </a:t>
            </a:r>
            <a:r>
              <a:rPr lang="en-ZA" sz="2500" b="1" dirty="0" smtClean="0">
                <a:latin typeface="+mj-lt"/>
              </a:rPr>
              <a:t>Data</a:t>
            </a:r>
            <a:r>
              <a:rPr lang="en-ZA" sz="2300" b="0" dirty="0" smtClean="0">
                <a:latin typeface="+mn-lt"/>
              </a:rPr>
              <a:t/>
            </a:r>
            <a:br>
              <a:rPr lang="en-ZA" sz="2300" b="0" dirty="0" smtClean="0">
                <a:latin typeface="+mn-lt"/>
              </a:rPr>
            </a:br>
            <a:r>
              <a:rPr lang="en-ZA" sz="2300" dirty="0" smtClean="0">
                <a:latin typeface="+mn-lt"/>
              </a:rPr>
              <a:t>Mapping old contract codes to new contract codes</a:t>
            </a:r>
            <a:endParaRPr lang="en-ZA" sz="2300" b="0" dirty="0">
              <a:latin typeface="+mn-lt"/>
            </a:endParaRPr>
          </a:p>
        </p:txBody>
      </p:sp>
      <p:sp>
        <p:nvSpPr>
          <p:cNvPr id="3" name="Content Placeholder 2"/>
          <p:cNvSpPr txBox="1">
            <a:spLocks/>
          </p:cNvSpPr>
          <p:nvPr/>
        </p:nvSpPr>
        <p:spPr>
          <a:xfrm>
            <a:off x="457200" y="1600200"/>
            <a:ext cx="8363272" cy="50691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Tx/>
              <a:buNone/>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Arial" panose="020B0604020202020204" pitchFamily="34" charset="0"/>
              <a:buChar char="•"/>
            </a:pPr>
            <a:r>
              <a:rPr lang="en-ZA" sz="1800" dirty="0" smtClean="0">
                <a:solidFill>
                  <a:sysClr val="windowText" lastClr="000000"/>
                </a:solidFill>
              </a:rPr>
              <a:t>Existing four character Contract Code will be mapped to each contract that exists at go-live.  We will call this the </a:t>
            </a:r>
            <a:r>
              <a:rPr lang="en-ZA" sz="1800" b="1" dirty="0" smtClean="0">
                <a:solidFill>
                  <a:sysClr val="windowText" lastClr="000000"/>
                </a:solidFill>
              </a:rPr>
              <a:t>Old System Code</a:t>
            </a:r>
          </a:p>
          <a:p>
            <a:pPr algn="just">
              <a:buFont typeface="Arial" panose="020B0604020202020204" pitchFamily="34" charset="0"/>
              <a:buChar char="•"/>
            </a:pPr>
            <a:endParaRPr lang="en-ZA" sz="1800" dirty="0" smtClean="0">
              <a:solidFill>
                <a:sysClr val="windowText" lastClr="000000"/>
              </a:solidFill>
            </a:endParaRPr>
          </a:p>
          <a:p>
            <a:pPr algn="just">
              <a:buFont typeface="Arial" panose="020B0604020202020204" pitchFamily="34" charset="0"/>
              <a:buChar char="•"/>
            </a:pPr>
            <a:r>
              <a:rPr lang="en-ZA" sz="1800" dirty="0" smtClean="0">
                <a:solidFill>
                  <a:sysClr val="windowText" lastClr="000000"/>
                </a:solidFill>
              </a:rPr>
              <a:t>A Instrument Contract code mapping spreadsheet will be made available for dress rehearsals, but with new instruments being added daily, the final mappings will be made available on the go live weekend</a:t>
            </a:r>
          </a:p>
          <a:p>
            <a:pPr marL="0" indent="0" algn="just"/>
            <a:endParaRPr lang="en-ZA" sz="1800" dirty="0" smtClean="0">
              <a:solidFill>
                <a:sysClr val="windowText" lastClr="000000"/>
              </a:solidFill>
            </a:endParaRPr>
          </a:p>
          <a:p>
            <a:pPr algn="just">
              <a:buFont typeface="Arial" panose="020B0604020202020204" pitchFamily="34" charset="0"/>
              <a:buChar char="•"/>
            </a:pPr>
            <a:r>
              <a:rPr lang="en-ZA" sz="1800" dirty="0" smtClean="0">
                <a:solidFill>
                  <a:sysClr val="windowText" lastClr="000000"/>
                </a:solidFill>
              </a:rPr>
              <a:t>For </a:t>
            </a:r>
            <a:r>
              <a:rPr lang="en-ZA" sz="1800" dirty="0">
                <a:solidFill>
                  <a:sysClr val="windowText" lastClr="000000"/>
                </a:solidFill>
              </a:rPr>
              <a:t>Equity Derivatives and Currency Derivatives </a:t>
            </a:r>
            <a:r>
              <a:rPr lang="en-ZA" sz="1800" dirty="0" smtClean="0">
                <a:solidFill>
                  <a:sysClr val="windowText" lastClr="000000"/>
                </a:solidFill>
              </a:rPr>
              <a:t>post ITaC go live</a:t>
            </a:r>
          </a:p>
          <a:p>
            <a:pPr lvl="1" algn="just">
              <a:buFont typeface="Arial" panose="020B0604020202020204" pitchFamily="34" charset="0"/>
              <a:buChar char="•"/>
            </a:pPr>
            <a:r>
              <a:rPr lang="en-ZA" sz="1800" dirty="0" smtClean="0">
                <a:solidFill>
                  <a:sysClr val="windowText" lastClr="000000"/>
                </a:solidFill>
              </a:rPr>
              <a:t>Old system code - four character code will not be allocated to any new instruments that are listed or that are created as a result of corporate actions</a:t>
            </a:r>
          </a:p>
          <a:p>
            <a:pPr lvl="1" algn="just">
              <a:buFont typeface="Arial" panose="020B0604020202020204" pitchFamily="34" charset="0"/>
              <a:buChar char="•"/>
            </a:pPr>
            <a:r>
              <a:rPr lang="en-ZA" sz="1800" dirty="0" smtClean="0">
                <a:solidFill>
                  <a:sysClr val="windowText" lastClr="000000"/>
                </a:solidFill>
              </a:rPr>
              <a:t>Only the new instrument identifiers will be created</a:t>
            </a:r>
          </a:p>
          <a:p>
            <a:pPr algn="just">
              <a:buFont typeface="Arial" panose="020B0604020202020204" pitchFamily="34" charset="0"/>
              <a:buChar char="•"/>
            </a:pPr>
            <a:endParaRPr lang="en-ZA" sz="1800" dirty="0" smtClean="0">
              <a:solidFill>
                <a:sysClr val="windowText" lastClr="000000"/>
              </a:solidFill>
            </a:endParaRPr>
          </a:p>
          <a:p>
            <a:pPr algn="just">
              <a:buFont typeface="Arial" panose="020B0604020202020204" pitchFamily="34" charset="0"/>
              <a:buChar char="•"/>
            </a:pPr>
            <a:endParaRPr lang="en-ZA" sz="1800" dirty="0" smtClean="0">
              <a:solidFill>
                <a:sysClr val="windowText" lastClr="000000"/>
              </a:solidFill>
            </a:endParaRPr>
          </a:p>
        </p:txBody>
      </p:sp>
    </p:spTree>
    <p:extLst>
      <p:ext uri="{BB962C8B-B14F-4D97-AF65-F5344CB8AC3E}">
        <p14:creationId xmlns:p14="http://schemas.microsoft.com/office/powerpoint/2010/main" val="2240695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2400"/>
            <a:ext cx="7762056" cy="734144"/>
          </a:xfrm>
        </p:spPr>
        <p:txBody>
          <a:bodyPr>
            <a:noAutofit/>
          </a:bodyPr>
          <a:lstStyle/>
          <a:p>
            <a:pPr lvl="1" algn="l" defTabSz="457200" rtl="0">
              <a:spcBef>
                <a:spcPct val="0"/>
              </a:spcBef>
            </a:pPr>
            <a:r>
              <a:rPr lang="en-ZA" sz="2500" b="1" dirty="0" smtClean="0">
                <a:latin typeface="+mj-lt"/>
              </a:rPr>
              <a:t>Instrument </a:t>
            </a:r>
            <a:r>
              <a:rPr lang="en-ZA" sz="2500" b="1" dirty="0">
                <a:latin typeface="+mj-lt"/>
              </a:rPr>
              <a:t>Reference </a:t>
            </a:r>
            <a:r>
              <a:rPr lang="en-ZA" sz="2500" b="1" dirty="0" smtClean="0">
                <a:latin typeface="+mj-lt"/>
              </a:rPr>
              <a:t>Data</a:t>
            </a:r>
            <a:r>
              <a:rPr lang="en-ZA" sz="2300" b="0" dirty="0" smtClean="0">
                <a:latin typeface="+mn-lt"/>
              </a:rPr>
              <a:t/>
            </a:r>
            <a:br>
              <a:rPr lang="en-ZA" sz="2300" b="0" dirty="0" smtClean="0">
                <a:latin typeface="+mn-lt"/>
              </a:rPr>
            </a:br>
            <a:r>
              <a:rPr lang="en-ZA" sz="2200" dirty="0" smtClean="0">
                <a:latin typeface="+mn-lt"/>
              </a:rPr>
              <a:t>Mapping old instrument types to new instrument types</a:t>
            </a:r>
            <a:endParaRPr lang="en-ZA" sz="2200" b="0" dirty="0">
              <a:latin typeface="+mn-lt"/>
            </a:endParaRPr>
          </a:p>
        </p:txBody>
      </p:sp>
      <p:sp>
        <p:nvSpPr>
          <p:cNvPr id="3" name="Content Placeholder 2"/>
          <p:cNvSpPr txBox="1">
            <a:spLocks/>
          </p:cNvSpPr>
          <p:nvPr/>
        </p:nvSpPr>
        <p:spPr>
          <a:xfrm>
            <a:off x="457200" y="1600200"/>
            <a:ext cx="8363272" cy="50691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Tx/>
              <a:buNone/>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Arial" panose="020B0604020202020204" pitchFamily="34" charset="0"/>
              <a:buChar char="•"/>
            </a:pPr>
            <a:r>
              <a:rPr lang="en-ZA" sz="1800" dirty="0" smtClean="0">
                <a:solidFill>
                  <a:sysClr val="windowText" lastClr="000000"/>
                </a:solidFill>
              </a:rPr>
              <a:t>A mapping between the existing instrument types and how these instruments will be classified in the ITaC systems will be made available prior to ITaC go-live</a:t>
            </a:r>
          </a:p>
          <a:p>
            <a:pPr algn="just">
              <a:buFont typeface="Arial" panose="020B0604020202020204" pitchFamily="34" charset="0"/>
              <a:buChar char="•"/>
            </a:pPr>
            <a:endParaRPr lang="en-ZA" sz="1800" dirty="0" smtClean="0">
              <a:solidFill>
                <a:sysClr val="windowText" lastClr="000000"/>
              </a:solidFill>
            </a:endParaRPr>
          </a:p>
          <a:p>
            <a:pPr algn="just">
              <a:buFont typeface="Arial" panose="020B0604020202020204" pitchFamily="34" charset="0"/>
              <a:buChar char="•"/>
            </a:pPr>
            <a:r>
              <a:rPr lang="en-ZA" sz="1800" dirty="0" smtClean="0">
                <a:solidFill>
                  <a:sysClr val="windowText" lastClr="000000"/>
                </a:solidFill>
              </a:rPr>
              <a:t>Instrument standards</a:t>
            </a:r>
          </a:p>
          <a:p>
            <a:pPr lvl="1" algn="just">
              <a:buFont typeface="Arial" panose="020B0604020202020204" pitchFamily="34" charset="0"/>
              <a:buChar char="•"/>
            </a:pPr>
            <a:r>
              <a:rPr lang="en-ZA" sz="1800" dirty="0">
                <a:solidFill>
                  <a:sysClr val="windowText" lastClr="000000"/>
                </a:solidFill>
              </a:rPr>
              <a:t>C</a:t>
            </a:r>
            <a:r>
              <a:rPr lang="en-ZA" sz="1800" dirty="0" smtClean="0">
                <a:solidFill>
                  <a:sysClr val="windowText" lastClr="000000"/>
                </a:solidFill>
              </a:rPr>
              <a:t>orrect Underlying names will be used for all contracts </a:t>
            </a:r>
            <a:r>
              <a:rPr lang="en-ZA" sz="1800" dirty="0" err="1" smtClean="0">
                <a:solidFill>
                  <a:sysClr val="windowText" lastClr="000000"/>
                </a:solidFill>
              </a:rPr>
              <a:t>e.g</a:t>
            </a:r>
            <a:r>
              <a:rPr lang="en-ZA" sz="1800" dirty="0" smtClean="0">
                <a:solidFill>
                  <a:sysClr val="windowText" lastClr="000000"/>
                </a:solidFill>
              </a:rPr>
              <a:t> </a:t>
            </a:r>
            <a:r>
              <a:rPr lang="en-ZA" sz="1800" dirty="0"/>
              <a:t>17DEC15 </a:t>
            </a:r>
            <a:r>
              <a:rPr lang="en-ZA" sz="1800" dirty="0" smtClean="0">
                <a:solidFill>
                  <a:sysClr val="windowText" lastClr="000000"/>
                </a:solidFill>
              </a:rPr>
              <a:t>ALMI will now be </a:t>
            </a:r>
            <a:r>
              <a:rPr lang="en-ZA" sz="1800" dirty="0"/>
              <a:t>17DEC15 ALSI </a:t>
            </a:r>
            <a:r>
              <a:rPr lang="en-ZA" sz="1800" dirty="0" smtClean="0"/>
              <a:t>MINI</a:t>
            </a:r>
          </a:p>
          <a:p>
            <a:pPr lvl="1" algn="just">
              <a:buFont typeface="Arial" panose="020B0604020202020204" pitchFamily="34" charset="0"/>
              <a:buChar char="•"/>
            </a:pPr>
            <a:endParaRPr lang="en-ZA" sz="1800" dirty="0"/>
          </a:p>
          <a:p>
            <a:pPr lvl="1" algn="just">
              <a:buFont typeface="Arial" panose="020B0604020202020204" pitchFamily="34" charset="0"/>
              <a:buChar char="•"/>
            </a:pPr>
            <a:r>
              <a:rPr lang="en-ZA" sz="1800" dirty="0" smtClean="0">
                <a:solidFill>
                  <a:sysClr val="windowText" lastClr="000000"/>
                </a:solidFill>
              </a:rPr>
              <a:t>Many instrument types that are currently classified as </a:t>
            </a:r>
            <a:r>
              <a:rPr lang="en-ZA" sz="1800" dirty="0" err="1" smtClean="0">
                <a:solidFill>
                  <a:sysClr val="windowText" lastClr="000000"/>
                </a:solidFill>
              </a:rPr>
              <a:t>CanDo’s</a:t>
            </a:r>
            <a:r>
              <a:rPr lang="en-ZA" sz="1800" dirty="0" smtClean="0">
                <a:solidFill>
                  <a:sysClr val="windowText" lastClr="000000"/>
                </a:solidFill>
              </a:rPr>
              <a:t> will now have standardised instrument types and will not be part of ‘Structured Products’ e.g. </a:t>
            </a:r>
            <a:r>
              <a:rPr lang="en-ZA" sz="1800" dirty="0" err="1" smtClean="0">
                <a:solidFill>
                  <a:sysClr val="windowText" lastClr="000000"/>
                </a:solidFill>
              </a:rPr>
              <a:t>Anydays</a:t>
            </a:r>
            <a:r>
              <a:rPr lang="en-ZA" sz="1800" dirty="0" smtClean="0">
                <a:solidFill>
                  <a:sysClr val="windowText" lastClr="000000"/>
                </a:solidFill>
              </a:rPr>
              <a:t> and </a:t>
            </a:r>
            <a:r>
              <a:rPr lang="en-ZA" sz="1800" dirty="0" err="1" smtClean="0">
                <a:solidFill>
                  <a:sysClr val="windowText" lastClr="000000"/>
                </a:solidFill>
              </a:rPr>
              <a:t>Quantos</a:t>
            </a:r>
            <a:endParaRPr lang="en-ZA" sz="1800" dirty="0" smtClean="0">
              <a:solidFill>
                <a:sysClr val="windowText" lastClr="000000"/>
              </a:solidFill>
            </a:endParaRPr>
          </a:p>
          <a:p>
            <a:pPr lvl="1" algn="just">
              <a:buFont typeface="Arial" panose="020B0604020202020204" pitchFamily="34" charset="0"/>
              <a:buChar char="•"/>
            </a:pPr>
            <a:endParaRPr lang="en-ZA" sz="1800" dirty="0" smtClean="0">
              <a:solidFill>
                <a:sysClr val="windowText" lastClr="000000"/>
              </a:solidFill>
            </a:endParaRPr>
          </a:p>
          <a:p>
            <a:pPr lvl="1" algn="just">
              <a:buFont typeface="Arial" panose="020B0604020202020204" pitchFamily="34" charset="0"/>
              <a:buChar char="•"/>
            </a:pPr>
            <a:endParaRPr lang="en-ZA" sz="1800" dirty="0" smtClean="0">
              <a:solidFill>
                <a:sysClr val="windowText" lastClr="000000"/>
              </a:solidFill>
            </a:endParaRPr>
          </a:p>
          <a:p>
            <a:pPr algn="just">
              <a:buFont typeface="Arial" panose="020B0604020202020204" pitchFamily="34" charset="0"/>
              <a:buChar char="•"/>
            </a:pPr>
            <a:endParaRPr lang="en-ZA" sz="1800" dirty="0" smtClean="0">
              <a:solidFill>
                <a:sysClr val="windowText" lastClr="000000"/>
              </a:solidFill>
            </a:endParaRPr>
          </a:p>
        </p:txBody>
      </p:sp>
    </p:spTree>
    <p:extLst>
      <p:ext uri="{BB962C8B-B14F-4D97-AF65-F5344CB8AC3E}">
        <p14:creationId xmlns:p14="http://schemas.microsoft.com/office/powerpoint/2010/main" val="1346400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2400"/>
            <a:ext cx="7762056" cy="734144"/>
          </a:xfrm>
        </p:spPr>
        <p:txBody>
          <a:bodyPr>
            <a:noAutofit/>
          </a:bodyPr>
          <a:lstStyle/>
          <a:p>
            <a:pPr lvl="1" algn="l" defTabSz="457200" rtl="0">
              <a:spcBef>
                <a:spcPct val="0"/>
              </a:spcBef>
            </a:pPr>
            <a:r>
              <a:rPr lang="en-ZA" sz="2500" b="1" dirty="0" smtClean="0">
                <a:latin typeface="+mj-lt"/>
              </a:rPr>
              <a:t>Instrument </a:t>
            </a:r>
            <a:r>
              <a:rPr lang="en-ZA" sz="2500" b="1" dirty="0">
                <a:latin typeface="+mj-lt"/>
              </a:rPr>
              <a:t>Reference </a:t>
            </a:r>
            <a:r>
              <a:rPr lang="en-ZA" sz="2500" b="1" dirty="0" smtClean="0">
                <a:latin typeface="+mj-lt"/>
              </a:rPr>
              <a:t>Data</a:t>
            </a:r>
            <a:r>
              <a:rPr lang="en-ZA" sz="2300" b="0" dirty="0" smtClean="0">
                <a:latin typeface="+mn-lt"/>
              </a:rPr>
              <a:t/>
            </a:r>
            <a:br>
              <a:rPr lang="en-ZA" sz="2300" b="0" dirty="0" smtClean="0">
                <a:latin typeface="+mn-lt"/>
              </a:rPr>
            </a:br>
            <a:r>
              <a:rPr lang="en-ZA" sz="2300" dirty="0" smtClean="0">
                <a:latin typeface="+mn-lt"/>
              </a:rPr>
              <a:t>Dividend Neutral changes</a:t>
            </a:r>
            <a:endParaRPr lang="en-ZA" sz="2300" b="0" dirty="0">
              <a:latin typeface="+mn-lt"/>
            </a:endParaRPr>
          </a:p>
        </p:txBody>
      </p:sp>
      <p:sp>
        <p:nvSpPr>
          <p:cNvPr id="3" name="Content Placeholder 2"/>
          <p:cNvSpPr txBox="1">
            <a:spLocks/>
          </p:cNvSpPr>
          <p:nvPr/>
        </p:nvSpPr>
        <p:spPr>
          <a:xfrm>
            <a:off x="457200" y="1436424"/>
            <a:ext cx="8363272" cy="50691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Tx/>
              <a:buNone/>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just">
              <a:buFont typeface="Arial" panose="020B0604020202020204" pitchFamily="34" charset="0"/>
              <a:buChar char="•"/>
            </a:pPr>
            <a:r>
              <a:rPr lang="en-ZA" sz="1800" dirty="0">
                <a:solidFill>
                  <a:sysClr val="windowText" lastClr="000000"/>
                </a:solidFill>
              </a:rPr>
              <a:t>C</a:t>
            </a:r>
            <a:r>
              <a:rPr lang="en-ZA" sz="1800" dirty="0" smtClean="0">
                <a:solidFill>
                  <a:sysClr val="windowText" lastClr="000000"/>
                </a:solidFill>
              </a:rPr>
              <a:t>urrent system (Nutron) the Dividend Neutral is a virtual contract meaning that when the Dividend Neutral (N) contract is traded the system creates an equivalent SSF (Q) and Dividend Future (F) in equal amounts, for example:</a:t>
            </a:r>
            <a:endParaRPr lang="en-ZA" sz="1800" dirty="0"/>
          </a:p>
          <a:p>
            <a:pPr lvl="1">
              <a:buFont typeface="Arial" panose="020B0604020202020204" pitchFamily="34" charset="0"/>
              <a:buChar char="•"/>
            </a:pPr>
            <a:r>
              <a:rPr lang="en-ZA" sz="1600" dirty="0" smtClean="0"/>
              <a:t>Member A Buy 100 15 Jun17 AGLN </a:t>
            </a:r>
            <a:endParaRPr lang="en-ZA" sz="1600" dirty="0"/>
          </a:p>
          <a:p>
            <a:pPr lvl="2">
              <a:buFont typeface="Arial" panose="020B0604020202020204" pitchFamily="34" charset="0"/>
              <a:buChar char="•"/>
            </a:pPr>
            <a:r>
              <a:rPr lang="en-ZA" sz="1600" dirty="0" smtClean="0"/>
              <a:t>Member A long 100 15 Jun17 AGLQ</a:t>
            </a:r>
            <a:endParaRPr lang="en-ZA" sz="1600" dirty="0"/>
          </a:p>
          <a:p>
            <a:pPr lvl="2">
              <a:buFont typeface="Arial" panose="020B0604020202020204" pitchFamily="34" charset="0"/>
              <a:buChar char="•"/>
            </a:pPr>
            <a:r>
              <a:rPr lang="en-ZA" sz="1600" dirty="0" smtClean="0"/>
              <a:t>Member A long 100 15 Jun17 AGLF</a:t>
            </a:r>
            <a:endParaRPr lang="en-ZA" sz="1600" dirty="0"/>
          </a:p>
          <a:p>
            <a:pPr marL="285750" indent="-285750" algn="just">
              <a:buFont typeface="Arial" panose="020B0604020202020204" pitchFamily="34" charset="0"/>
              <a:buChar char="•"/>
            </a:pPr>
            <a:endParaRPr lang="en-ZA" sz="1800" dirty="0" smtClean="0">
              <a:solidFill>
                <a:sysClr val="windowText" lastClr="000000"/>
              </a:solidFill>
            </a:endParaRPr>
          </a:p>
          <a:p>
            <a:pPr marL="285750" indent="-285750" algn="just">
              <a:buFont typeface="Arial" panose="020B0604020202020204" pitchFamily="34" charset="0"/>
              <a:buChar char="•"/>
            </a:pPr>
            <a:r>
              <a:rPr lang="en-ZA" sz="1800" dirty="0" smtClean="0">
                <a:solidFill>
                  <a:sysClr val="windowText" lastClr="000000"/>
                </a:solidFill>
              </a:rPr>
              <a:t>As the Dividend on AGL goes Ex on the underlying market the JSE process a Journal transaction to accommodate the Dividend going EX on the Dividend Future</a:t>
            </a:r>
          </a:p>
          <a:p>
            <a:pPr marL="285750" indent="-285750" algn="just">
              <a:buFont typeface="Arial" panose="020B0604020202020204" pitchFamily="34" charset="0"/>
              <a:buChar char="•"/>
            </a:pPr>
            <a:endParaRPr lang="en-ZA" sz="1800" dirty="0" smtClean="0">
              <a:solidFill>
                <a:sysClr val="windowText" lastClr="000000"/>
              </a:solidFill>
            </a:endParaRPr>
          </a:p>
          <a:p>
            <a:pPr marL="285750" indent="-285750" algn="just">
              <a:buFont typeface="Arial" panose="020B0604020202020204" pitchFamily="34" charset="0"/>
              <a:buChar char="•"/>
            </a:pPr>
            <a:r>
              <a:rPr lang="en-ZA" sz="1800" dirty="0" smtClean="0">
                <a:solidFill>
                  <a:sysClr val="windowText" lastClr="000000"/>
                </a:solidFill>
              </a:rPr>
              <a:t>In the new ITaC implementation - the Dividend Future will no longer exist as the Dividend Neutral contract will now be “one” contract and the Journal transaction will be processed on this contract</a:t>
            </a:r>
          </a:p>
          <a:p>
            <a:pPr marL="285750" indent="-285750" algn="just">
              <a:buFont typeface="Arial" panose="020B0604020202020204" pitchFamily="34" charset="0"/>
              <a:buChar char="•"/>
            </a:pPr>
            <a:endParaRPr lang="en-ZA" sz="1800" dirty="0" smtClean="0">
              <a:solidFill>
                <a:sysClr val="windowText" lastClr="000000"/>
              </a:solidFill>
            </a:endParaRPr>
          </a:p>
          <a:p>
            <a:pPr marL="285750" indent="-285750" algn="just">
              <a:buFont typeface="Arial" panose="020B0604020202020204" pitchFamily="34" charset="0"/>
              <a:buChar char="•"/>
            </a:pPr>
            <a:r>
              <a:rPr lang="en-ZA" sz="1800" dirty="0">
                <a:solidFill>
                  <a:sysClr val="windowText" lastClr="000000"/>
                </a:solidFill>
              </a:rPr>
              <a:t>M</a:t>
            </a:r>
            <a:r>
              <a:rPr lang="en-ZA" sz="1800" dirty="0" smtClean="0">
                <a:solidFill>
                  <a:sysClr val="windowText" lastClr="000000"/>
                </a:solidFill>
              </a:rPr>
              <a:t>ain reason for the removal of the Dividend Future, when Members roll over their SSF contracts to the next expiry they do not always roll the Dividend Future</a:t>
            </a:r>
          </a:p>
        </p:txBody>
      </p:sp>
    </p:spTree>
    <p:extLst>
      <p:ext uri="{BB962C8B-B14F-4D97-AF65-F5344CB8AC3E}">
        <p14:creationId xmlns:p14="http://schemas.microsoft.com/office/powerpoint/2010/main" val="769497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200"/>
            <a:ext cx="5760000" cy="531000"/>
          </a:xfrm>
        </p:spPr>
        <p:txBody>
          <a:bodyPr/>
          <a:lstStyle/>
          <a:p>
            <a:r>
              <a:rPr lang="en-ZA" dirty="0"/>
              <a:t>Agenda</a:t>
            </a:r>
          </a:p>
        </p:txBody>
      </p:sp>
      <p:sp>
        <p:nvSpPr>
          <p:cNvPr id="6" name="Rectangle 5"/>
          <p:cNvSpPr/>
          <p:nvPr/>
        </p:nvSpPr>
        <p:spPr>
          <a:xfrm>
            <a:off x="465256" y="1905000"/>
            <a:ext cx="8328576" cy="2123658"/>
          </a:xfrm>
          <a:prstGeom prst="rect">
            <a:avLst/>
          </a:prstGeom>
        </p:spPr>
        <p:txBody>
          <a:bodyPr wrap="square">
            <a:spAutoFit/>
          </a:bodyPr>
          <a:lstStyle/>
          <a:p>
            <a:pPr marL="285750" lvl="0" indent="-285750">
              <a:spcBef>
                <a:spcPts val="1200"/>
              </a:spcBef>
              <a:spcAft>
                <a:spcPts val="1200"/>
              </a:spcAft>
              <a:buFont typeface="Arial" panose="020B0604020202020204" pitchFamily="34" charset="0"/>
              <a:buChar char="•"/>
            </a:pPr>
            <a:r>
              <a:rPr lang="en-ZA" dirty="0"/>
              <a:t>What is the JSE ITaC </a:t>
            </a:r>
            <a:r>
              <a:rPr lang="en-ZA" dirty="0" smtClean="0"/>
              <a:t>programme?			</a:t>
            </a:r>
            <a:r>
              <a:rPr lang="en-ZA" i="1" dirty="0" smtClean="0"/>
              <a:t>(Andre Koen)</a:t>
            </a:r>
          </a:p>
          <a:p>
            <a:pPr marL="285750" indent="-285750">
              <a:spcBef>
                <a:spcPts val="1200"/>
              </a:spcBef>
              <a:spcAft>
                <a:spcPts val="1200"/>
              </a:spcAft>
              <a:buFont typeface="Arial" panose="020B0604020202020204" pitchFamily="34" charset="0"/>
              <a:buChar char="•"/>
            </a:pPr>
            <a:r>
              <a:rPr lang="en-ZA" dirty="0" smtClean="0"/>
              <a:t>Changes </a:t>
            </a:r>
            <a:r>
              <a:rPr lang="en-ZA" dirty="0"/>
              <a:t>to current derivative clearing </a:t>
            </a:r>
            <a:r>
              <a:rPr lang="en-ZA" dirty="0" smtClean="0"/>
              <a:t>process		</a:t>
            </a:r>
            <a:r>
              <a:rPr lang="en-ZA" i="1" dirty="0" smtClean="0"/>
              <a:t>(Andre Koen)</a:t>
            </a:r>
            <a:endParaRPr lang="en-ZA" i="1" dirty="0"/>
          </a:p>
          <a:p>
            <a:pPr marL="285750" indent="-285750">
              <a:spcBef>
                <a:spcPts val="1200"/>
              </a:spcBef>
              <a:spcAft>
                <a:spcPts val="1200"/>
              </a:spcAft>
              <a:buFont typeface="Arial" panose="020B0604020202020204" pitchFamily="34" charset="0"/>
              <a:buChar char="•"/>
            </a:pPr>
            <a:r>
              <a:rPr lang="en-ZA" dirty="0"/>
              <a:t>New services and </a:t>
            </a:r>
            <a:r>
              <a:rPr lang="en-ZA" dirty="0" smtClean="0"/>
              <a:t>functions		(</a:t>
            </a:r>
            <a:r>
              <a:rPr lang="en-ZA" i="1" dirty="0" smtClean="0"/>
              <a:t>Haseena Asmal, Wilhelm Kuys)</a:t>
            </a:r>
            <a:endParaRPr lang="en-ZA" i="1" dirty="0"/>
          </a:p>
          <a:p>
            <a:pPr marL="285750" indent="-285750">
              <a:spcBef>
                <a:spcPts val="1200"/>
              </a:spcBef>
              <a:spcAft>
                <a:spcPts val="1200"/>
              </a:spcAft>
              <a:buFont typeface="Arial" panose="020B0604020202020204" pitchFamily="34" charset="0"/>
              <a:buChar char="•"/>
            </a:pPr>
            <a:r>
              <a:rPr lang="en-ZA" dirty="0"/>
              <a:t>Remaining activities leading up to </a:t>
            </a:r>
            <a:r>
              <a:rPr lang="en-ZA" dirty="0" smtClean="0"/>
              <a:t>go-live		</a:t>
            </a:r>
            <a:r>
              <a:rPr lang="en-ZA" i="1" dirty="0"/>
              <a:t>(Gabrielle Hussain</a:t>
            </a:r>
            <a:r>
              <a:rPr lang="en-ZA" i="1" dirty="0" smtClean="0"/>
              <a:t>)</a:t>
            </a:r>
            <a:endParaRPr lang="en-ZA" i="1" dirty="0"/>
          </a:p>
        </p:txBody>
      </p:sp>
    </p:spTree>
    <p:extLst>
      <p:ext uri="{BB962C8B-B14F-4D97-AF65-F5344CB8AC3E}">
        <p14:creationId xmlns:p14="http://schemas.microsoft.com/office/powerpoint/2010/main" val="2453659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2400"/>
            <a:ext cx="7762056" cy="734144"/>
          </a:xfrm>
        </p:spPr>
        <p:txBody>
          <a:bodyPr>
            <a:noAutofit/>
          </a:bodyPr>
          <a:lstStyle/>
          <a:p>
            <a:r>
              <a:rPr lang="en-ZA" dirty="0" smtClean="0"/>
              <a:t>Instrument </a:t>
            </a:r>
            <a:r>
              <a:rPr lang="en-ZA" dirty="0"/>
              <a:t>Reference </a:t>
            </a:r>
            <a:r>
              <a:rPr lang="en-ZA" dirty="0" smtClean="0"/>
              <a:t>Data</a:t>
            </a:r>
            <a:r>
              <a:rPr lang="en-ZA" sz="2300" b="0" dirty="0" smtClean="0">
                <a:latin typeface="+mn-lt"/>
              </a:rPr>
              <a:t/>
            </a:r>
            <a:br>
              <a:rPr lang="en-ZA" sz="2300" b="0" dirty="0" smtClean="0">
                <a:latin typeface="+mn-lt"/>
              </a:rPr>
            </a:br>
            <a:r>
              <a:rPr lang="en-ZA" sz="2300" b="0" dirty="0">
                <a:latin typeface="+mn-lt"/>
              </a:rPr>
              <a:t>Automation of Corporate Actions </a:t>
            </a:r>
            <a:r>
              <a:rPr lang="en-ZA" sz="2300" b="0" dirty="0" smtClean="0">
                <a:latin typeface="+mn-lt"/>
              </a:rPr>
              <a:t>processing</a:t>
            </a:r>
            <a:endParaRPr lang="en-ZA" sz="2300" b="0" dirty="0">
              <a:latin typeface="+mn-lt"/>
            </a:endParaRPr>
          </a:p>
        </p:txBody>
      </p:sp>
      <p:sp>
        <p:nvSpPr>
          <p:cNvPr id="3" name="Content Placeholder 2"/>
          <p:cNvSpPr txBox="1">
            <a:spLocks/>
          </p:cNvSpPr>
          <p:nvPr/>
        </p:nvSpPr>
        <p:spPr>
          <a:xfrm>
            <a:off x="457200" y="1447800"/>
            <a:ext cx="8363272" cy="50691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Tx/>
              <a:buNone/>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lvl="1" indent="-266700" algn="just">
              <a:buClrTx/>
              <a:buFont typeface="Arial" panose="020B0604020202020204" pitchFamily="34" charset="0"/>
              <a:buChar char="•"/>
              <a:tabLst>
                <a:tab pos="266700" algn="l"/>
              </a:tabLst>
            </a:pPr>
            <a:r>
              <a:rPr lang="en-ZA" sz="1800" dirty="0" smtClean="0"/>
              <a:t>Corporate </a:t>
            </a:r>
            <a:r>
              <a:rPr lang="en-ZA" sz="1800" dirty="0"/>
              <a:t>Actions processing will be automated</a:t>
            </a:r>
          </a:p>
          <a:p>
            <a:pPr marL="809625" lvl="2" indent="-358775" algn="just">
              <a:buClr>
                <a:srgbClr val="94D600"/>
              </a:buClr>
              <a:buFont typeface="Arial" panose="020B0604020202020204" pitchFamily="34" charset="0"/>
              <a:buChar char="•"/>
              <a:tabLst>
                <a:tab pos="361950" algn="l"/>
              </a:tabLst>
            </a:pPr>
            <a:r>
              <a:rPr lang="en-ZA" sz="1800" dirty="0"/>
              <a:t>Reference data updates – Master Data System (MDS)</a:t>
            </a:r>
          </a:p>
          <a:p>
            <a:pPr marL="809625" lvl="2" indent="-358775" algn="just">
              <a:buClr>
                <a:srgbClr val="94D600"/>
              </a:buClr>
              <a:buFont typeface="Arial" panose="020B0604020202020204" pitchFamily="34" charset="0"/>
              <a:buChar char="•"/>
              <a:tabLst>
                <a:tab pos="361950" algn="l"/>
              </a:tabLst>
            </a:pPr>
            <a:r>
              <a:rPr lang="en-ZA" sz="1800" dirty="0"/>
              <a:t>Position adjustments – </a:t>
            </a:r>
            <a:r>
              <a:rPr lang="en-ZA" sz="1800" dirty="0" smtClean="0"/>
              <a:t>Post-trade Clearing </a:t>
            </a:r>
            <a:r>
              <a:rPr lang="en-ZA" sz="1800" dirty="0"/>
              <a:t>System (RTC)</a:t>
            </a:r>
          </a:p>
          <a:p>
            <a:pPr lvl="1" algn="just">
              <a:buClr>
                <a:srgbClr val="94D600"/>
              </a:buClr>
              <a:buFont typeface="Arial" panose="020B0604020202020204" pitchFamily="34" charset="0"/>
              <a:buChar char="•"/>
              <a:tabLst>
                <a:tab pos="361950" algn="l"/>
              </a:tabLst>
            </a:pPr>
            <a:endParaRPr lang="en-ZA" sz="1800" dirty="0"/>
          </a:p>
          <a:p>
            <a:pPr marL="266700" lvl="1" indent="-266700" algn="just">
              <a:buClrTx/>
              <a:buFont typeface="Arial" panose="020B0604020202020204" pitchFamily="34" charset="0"/>
              <a:buChar char="•"/>
              <a:tabLst>
                <a:tab pos="361950" algn="l"/>
              </a:tabLst>
            </a:pPr>
            <a:r>
              <a:rPr lang="en-ZA" sz="1800" dirty="0"/>
              <a:t>Corporate Actions on derivatives will now be managed by the same team that manages equity corporate </a:t>
            </a:r>
            <a:r>
              <a:rPr lang="en-ZA" sz="1800" dirty="0" smtClean="0"/>
              <a:t>actions</a:t>
            </a:r>
          </a:p>
          <a:p>
            <a:pPr marL="266700" lvl="1" indent="-266700" algn="just">
              <a:buClrTx/>
              <a:buFont typeface="Arial" panose="020B0604020202020204" pitchFamily="34" charset="0"/>
              <a:buChar char="•"/>
              <a:tabLst>
                <a:tab pos="361950" algn="l"/>
              </a:tabLst>
            </a:pPr>
            <a:endParaRPr lang="en-ZA" sz="1800" dirty="0" smtClean="0"/>
          </a:p>
          <a:p>
            <a:pPr marL="266700" lvl="1" indent="-266700" algn="just">
              <a:buClrTx/>
              <a:buFont typeface="Arial" panose="020B0604020202020204" pitchFamily="34" charset="0"/>
              <a:buChar char="•"/>
              <a:tabLst>
                <a:tab pos="361950" algn="l"/>
              </a:tabLst>
            </a:pPr>
            <a:r>
              <a:rPr lang="en-ZA" sz="1800" dirty="0" smtClean="0"/>
              <a:t>Market Notices will no longer be issued but information on treatment of derivatives positions as a result of corporate actions will be available on JSE website</a:t>
            </a:r>
          </a:p>
          <a:p>
            <a:pPr marL="266700" lvl="1" indent="-266700" algn="just">
              <a:buClrTx/>
              <a:buFont typeface="Arial" panose="020B0604020202020204" pitchFamily="34" charset="0"/>
              <a:buChar char="•"/>
              <a:tabLst>
                <a:tab pos="361950" algn="l"/>
              </a:tabLst>
            </a:pPr>
            <a:endParaRPr lang="en-ZA" sz="1800" dirty="0"/>
          </a:p>
          <a:p>
            <a:pPr marL="266700" lvl="1" indent="-266700" algn="just">
              <a:buClrTx/>
              <a:buFont typeface="Arial" panose="020B0604020202020204" pitchFamily="34" charset="0"/>
              <a:buChar char="•"/>
              <a:tabLst>
                <a:tab pos="361950" algn="l"/>
              </a:tabLst>
            </a:pPr>
            <a:r>
              <a:rPr lang="en-ZA" sz="1800" dirty="0"/>
              <a:t>Corporate Actions on International Equities will be sourced from Thomson Reuters</a:t>
            </a:r>
          </a:p>
          <a:p>
            <a:pPr marL="266700" indent="-266700" algn="just">
              <a:buFont typeface="Arial" panose="020B0604020202020204" pitchFamily="34" charset="0"/>
              <a:buChar char="•"/>
            </a:pPr>
            <a:endParaRPr lang="en-ZA" sz="1800" dirty="0" smtClean="0">
              <a:solidFill>
                <a:sysClr val="windowText" lastClr="000000"/>
              </a:solidFill>
            </a:endParaRPr>
          </a:p>
          <a:p>
            <a:pPr algn="just">
              <a:buFont typeface="Arial" panose="020B0604020202020204" pitchFamily="34" charset="0"/>
              <a:buChar char="•"/>
            </a:pPr>
            <a:endParaRPr lang="en-ZA" sz="1800" dirty="0" smtClean="0">
              <a:solidFill>
                <a:sysClr val="windowText" lastClr="000000"/>
              </a:solidFill>
            </a:endParaRPr>
          </a:p>
        </p:txBody>
      </p:sp>
    </p:spTree>
    <p:extLst>
      <p:ext uri="{BB962C8B-B14F-4D97-AF65-F5344CB8AC3E}">
        <p14:creationId xmlns:p14="http://schemas.microsoft.com/office/powerpoint/2010/main" val="996937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2400"/>
            <a:ext cx="7762056" cy="734144"/>
          </a:xfrm>
        </p:spPr>
        <p:txBody>
          <a:bodyPr>
            <a:noAutofit/>
          </a:bodyPr>
          <a:lstStyle/>
          <a:p>
            <a:r>
              <a:rPr lang="en-ZA" dirty="0" smtClean="0"/>
              <a:t>Instrument </a:t>
            </a:r>
            <a:r>
              <a:rPr lang="en-ZA" dirty="0"/>
              <a:t>Reference </a:t>
            </a:r>
            <a:r>
              <a:rPr lang="en-ZA" dirty="0" smtClean="0"/>
              <a:t>Data</a:t>
            </a:r>
            <a:r>
              <a:rPr lang="en-ZA" sz="2300" b="0" dirty="0" smtClean="0">
                <a:latin typeface="+mn-lt"/>
              </a:rPr>
              <a:t/>
            </a:r>
            <a:br>
              <a:rPr lang="en-ZA" sz="2300" b="0" dirty="0" smtClean="0">
                <a:latin typeface="+mn-lt"/>
              </a:rPr>
            </a:br>
            <a:r>
              <a:rPr lang="en-ZA" sz="2300" b="0" dirty="0">
                <a:latin typeface="+mn-lt"/>
              </a:rPr>
              <a:t>User created </a:t>
            </a:r>
            <a:r>
              <a:rPr lang="en-ZA" sz="2300" b="0" dirty="0" smtClean="0">
                <a:latin typeface="+mn-lt"/>
              </a:rPr>
              <a:t>instruments</a:t>
            </a:r>
            <a:endParaRPr lang="en-ZA" sz="2300" b="0" dirty="0">
              <a:latin typeface="+mn-lt"/>
            </a:endParaRPr>
          </a:p>
        </p:txBody>
      </p:sp>
      <p:sp>
        <p:nvSpPr>
          <p:cNvPr id="3" name="Content Placeholder 2"/>
          <p:cNvSpPr txBox="1">
            <a:spLocks/>
          </p:cNvSpPr>
          <p:nvPr/>
        </p:nvSpPr>
        <p:spPr>
          <a:xfrm>
            <a:off x="457200" y="1463720"/>
            <a:ext cx="8363272" cy="50691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Tx/>
              <a:buNone/>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Arial" panose="020B0604020202020204" pitchFamily="34" charset="0"/>
              <a:buChar char="•"/>
            </a:pPr>
            <a:r>
              <a:rPr lang="en-ZA" sz="1800" dirty="0" smtClean="0">
                <a:solidFill>
                  <a:sysClr val="windowText" lastClr="000000"/>
                </a:solidFill>
              </a:rPr>
              <a:t>Instrument Types permitted for user created Instruments:</a:t>
            </a:r>
          </a:p>
          <a:p>
            <a:pPr lvl="1" algn="just">
              <a:buFont typeface="Arial" panose="020B0604020202020204" pitchFamily="34" charset="0"/>
              <a:buChar char="•"/>
            </a:pPr>
            <a:r>
              <a:rPr lang="en-ZA" sz="1800" dirty="0" smtClean="0">
                <a:solidFill>
                  <a:sysClr val="windowText" lastClr="000000"/>
                </a:solidFill>
              </a:rPr>
              <a:t>AnyDay Futures</a:t>
            </a:r>
          </a:p>
          <a:p>
            <a:pPr lvl="1" algn="just">
              <a:buFont typeface="Arial" panose="020B0604020202020204" pitchFamily="34" charset="0"/>
              <a:buChar char="•"/>
            </a:pPr>
            <a:r>
              <a:rPr lang="en-ZA" sz="1800" dirty="0" smtClean="0">
                <a:solidFill>
                  <a:sysClr val="windowText" lastClr="000000"/>
                </a:solidFill>
              </a:rPr>
              <a:t>AnyDay (Naked) Options</a:t>
            </a:r>
          </a:p>
          <a:p>
            <a:pPr lvl="1" algn="just">
              <a:buFont typeface="Arial" panose="020B0604020202020204" pitchFamily="34" charset="0"/>
              <a:buChar char="•"/>
            </a:pPr>
            <a:r>
              <a:rPr lang="en-ZA" sz="1800" dirty="0" smtClean="0">
                <a:solidFill>
                  <a:sysClr val="windowText" lastClr="000000"/>
                </a:solidFill>
              </a:rPr>
              <a:t>Delta Options</a:t>
            </a:r>
          </a:p>
          <a:p>
            <a:pPr lvl="1" algn="just">
              <a:buFont typeface="Arial" panose="020B0604020202020204" pitchFamily="34" charset="0"/>
              <a:buChar char="•"/>
            </a:pPr>
            <a:r>
              <a:rPr lang="en-ZA" sz="1800" dirty="0" smtClean="0">
                <a:solidFill>
                  <a:sysClr val="windowText" lastClr="000000"/>
                </a:solidFill>
              </a:rPr>
              <a:t>Forward/Forward FX</a:t>
            </a:r>
          </a:p>
          <a:p>
            <a:pPr algn="just">
              <a:buFont typeface="Arial" panose="020B0604020202020204" pitchFamily="34" charset="0"/>
              <a:buChar char="•"/>
            </a:pPr>
            <a:endParaRPr lang="en-ZA" sz="1800" dirty="0" smtClean="0">
              <a:solidFill>
                <a:sysClr val="windowText" lastClr="000000"/>
              </a:solidFill>
            </a:endParaRPr>
          </a:p>
          <a:p>
            <a:pPr algn="just">
              <a:buFont typeface="Arial" panose="020B0604020202020204" pitchFamily="34" charset="0"/>
              <a:buChar char="•"/>
            </a:pPr>
            <a:r>
              <a:rPr lang="en-GB" sz="1800" dirty="0" smtClean="0"/>
              <a:t>Instruments </a:t>
            </a:r>
            <a:r>
              <a:rPr lang="en-GB" sz="1800" dirty="0"/>
              <a:t>that are eligible for user-creation </a:t>
            </a:r>
            <a:r>
              <a:rPr lang="en-GB" sz="1800" dirty="0" smtClean="0"/>
              <a:t>can be found in </a:t>
            </a:r>
            <a:r>
              <a:rPr lang="en-GB" sz="1800" dirty="0"/>
              <a:t>the </a:t>
            </a:r>
            <a:r>
              <a:rPr lang="en-GB" sz="1800" dirty="0" smtClean="0"/>
              <a:t>client Trading reference data (CSV) files</a:t>
            </a:r>
          </a:p>
          <a:p>
            <a:pPr algn="just">
              <a:buFont typeface="Arial" panose="020B0604020202020204" pitchFamily="34" charset="0"/>
              <a:buChar char="•"/>
            </a:pPr>
            <a:r>
              <a:rPr lang="en-GB" sz="1800" dirty="0" smtClean="0"/>
              <a:t>Futures can only be created if </a:t>
            </a:r>
            <a:r>
              <a:rPr lang="en-GB" sz="1800" dirty="0"/>
              <a:t>existing Futures Contracts already exist on the same underlying </a:t>
            </a:r>
            <a:r>
              <a:rPr lang="en-GB" sz="1800" dirty="0" smtClean="0"/>
              <a:t>instrument known as Reference Instrument</a:t>
            </a:r>
          </a:p>
          <a:p>
            <a:pPr algn="just">
              <a:buFont typeface="Arial" panose="020B0604020202020204" pitchFamily="34" charset="0"/>
              <a:buChar char="•"/>
            </a:pPr>
            <a:r>
              <a:rPr lang="en-GB" sz="1800" dirty="0" smtClean="0"/>
              <a:t>Instruments </a:t>
            </a:r>
            <a:r>
              <a:rPr lang="en-GB" sz="1800" dirty="0"/>
              <a:t>can only be created with a date before that of the furthest </a:t>
            </a:r>
            <a:r>
              <a:rPr lang="en-GB" sz="1800" dirty="0" smtClean="0"/>
              <a:t>expiry</a:t>
            </a:r>
          </a:p>
          <a:p>
            <a:pPr algn="just">
              <a:buFont typeface="Arial" panose="020B0604020202020204" pitchFamily="34" charset="0"/>
              <a:buChar char="•"/>
            </a:pPr>
            <a:r>
              <a:rPr lang="en-GB" sz="1800" dirty="0" smtClean="0"/>
              <a:t>Instruments </a:t>
            </a:r>
            <a:r>
              <a:rPr lang="en-GB" sz="1800" dirty="0"/>
              <a:t>created intra-day will be </a:t>
            </a:r>
            <a:r>
              <a:rPr lang="en-GB" sz="1800" dirty="0" smtClean="0"/>
              <a:t>disseminated </a:t>
            </a:r>
            <a:r>
              <a:rPr lang="en-GB" sz="1800" dirty="0"/>
              <a:t>via the MITCH Market Data </a:t>
            </a:r>
            <a:r>
              <a:rPr lang="en-GB" sz="1800" dirty="0" smtClean="0"/>
              <a:t>Gateways</a:t>
            </a:r>
          </a:p>
          <a:p>
            <a:pPr algn="just">
              <a:buFont typeface="Arial" panose="020B0604020202020204" pitchFamily="34" charset="0"/>
              <a:buChar char="•"/>
            </a:pPr>
            <a:r>
              <a:rPr lang="en-GB" sz="1800" dirty="0"/>
              <a:t>Embellished data will be added to the client </a:t>
            </a:r>
            <a:r>
              <a:rPr lang="en-GB" sz="1800" dirty="0" smtClean="0"/>
              <a:t>Trading reference </a:t>
            </a:r>
            <a:r>
              <a:rPr lang="en-GB" sz="1800" dirty="0"/>
              <a:t>data </a:t>
            </a:r>
            <a:r>
              <a:rPr lang="en-GB" sz="1800" dirty="0" smtClean="0"/>
              <a:t>(CSV) files as </a:t>
            </a:r>
            <a:r>
              <a:rPr lang="en-GB" sz="1800" dirty="0"/>
              <a:t>part of the </a:t>
            </a:r>
            <a:r>
              <a:rPr lang="en-GB" sz="1800" dirty="0" smtClean="0"/>
              <a:t>batch end of day (EOD) run</a:t>
            </a:r>
            <a:endParaRPr lang="en-GB" sz="1800" dirty="0"/>
          </a:p>
        </p:txBody>
      </p:sp>
    </p:spTree>
    <p:extLst>
      <p:ext uri="{BB962C8B-B14F-4D97-AF65-F5344CB8AC3E}">
        <p14:creationId xmlns:p14="http://schemas.microsoft.com/office/powerpoint/2010/main" val="3213642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300030"/>
            <a:ext cx="5334000" cy="530290"/>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a:solidFill>
                <a:prstClr val="black"/>
              </a:solidFill>
            </a:endParaRPr>
          </a:p>
        </p:txBody>
      </p:sp>
      <p:sp>
        <p:nvSpPr>
          <p:cNvPr id="2" name="Title 1"/>
          <p:cNvSpPr>
            <a:spLocks noGrp="1"/>
          </p:cNvSpPr>
          <p:nvPr>
            <p:ph type="title"/>
          </p:nvPr>
        </p:nvSpPr>
        <p:spPr>
          <a:xfrm>
            <a:off x="457200" y="307200"/>
            <a:ext cx="5760000" cy="531000"/>
          </a:xfrm>
        </p:spPr>
        <p:txBody>
          <a:bodyPr/>
          <a:lstStyle/>
          <a:p>
            <a:r>
              <a:rPr lang="en-ZA" dirty="0"/>
              <a:t>Agenda</a:t>
            </a:r>
          </a:p>
        </p:txBody>
      </p:sp>
      <p:sp>
        <p:nvSpPr>
          <p:cNvPr id="6" name="Rectangle 5"/>
          <p:cNvSpPr/>
          <p:nvPr/>
        </p:nvSpPr>
        <p:spPr>
          <a:xfrm>
            <a:off x="465256" y="1934557"/>
            <a:ext cx="8328576" cy="3247043"/>
          </a:xfrm>
          <a:prstGeom prst="rect">
            <a:avLst/>
          </a:prstGeom>
        </p:spPr>
        <p:txBody>
          <a:bodyPr wrap="square">
            <a:spAutoFit/>
          </a:bodyPr>
          <a:lstStyle/>
          <a:p>
            <a:pPr marL="285750" indent="-285750">
              <a:spcBef>
                <a:spcPts val="1800"/>
              </a:spcBef>
              <a:spcAft>
                <a:spcPts val="1800"/>
              </a:spcAft>
              <a:buFont typeface="Arial" panose="020B0604020202020204" pitchFamily="34" charset="0"/>
              <a:buChar char="•"/>
            </a:pPr>
            <a:r>
              <a:rPr lang="en-ZA" dirty="0">
                <a:solidFill>
                  <a:prstClr val="black"/>
                </a:solidFill>
              </a:rPr>
              <a:t>What is the JSE ITaC </a:t>
            </a:r>
            <a:r>
              <a:rPr lang="en-ZA" dirty="0" smtClean="0">
                <a:solidFill>
                  <a:prstClr val="black"/>
                </a:solidFill>
              </a:rPr>
              <a:t>programme?</a:t>
            </a:r>
          </a:p>
          <a:p>
            <a:pPr marL="285750" indent="-285750">
              <a:spcBef>
                <a:spcPts val="1800"/>
              </a:spcBef>
              <a:spcAft>
                <a:spcPts val="1800"/>
              </a:spcAft>
              <a:buFont typeface="Arial" panose="020B0604020202020204" pitchFamily="34" charset="0"/>
              <a:buChar char="•"/>
            </a:pPr>
            <a:r>
              <a:rPr lang="en-ZA" dirty="0" smtClean="0">
                <a:solidFill>
                  <a:prstClr val="black"/>
                </a:solidFill>
              </a:rPr>
              <a:t>Changes </a:t>
            </a:r>
            <a:r>
              <a:rPr lang="en-ZA" dirty="0">
                <a:solidFill>
                  <a:prstClr val="black"/>
                </a:solidFill>
              </a:rPr>
              <a:t>to current derivative clearing </a:t>
            </a:r>
            <a:r>
              <a:rPr lang="en-ZA" dirty="0" smtClean="0">
                <a:solidFill>
                  <a:prstClr val="black"/>
                </a:solidFill>
              </a:rPr>
              <a:t>process</a:t>
            </a:r>
            <a:endParaRPr lang="en-ZA" dirty="0">
              <a:solidFill>
                <a:prstClr val="black"/>
              </a:solidFill>
            </a:endParaRPr>
          </a:p>
          <a:p>
            <a:pPr marL="285750" indent="-285750">
              <a:spcBef>
                <a:spcPts val="1800"/>
              </a:spcBef>
              <a:spcAft>
                <a:spcPts val="1800"/>
              </a:spcAft>
              <a:buFont typeface="Arial" panose="020B0604020202020204" pitchFamily="34" charset="0"/>
              <a:buChar char="•"/>
            </a:pPr>
            <a:r>
              <a:rPr lang="en-ZA" dirty="0">
                <a:solidFill>
                  <a:prstClr val="black"/>
                </a:solidFill>
              </a:rPr>
              <a:t>New services and functions</a:t>
            </a:r>
          </a:p>
          <a:p>
            <a:pPr marL="285750" indent="-285750">
              <a:spcBef>
                <a:spcPts val="1800"/>
              </a:spcBef>
              <a:spcAft>
                <a:spcPts val="1800"/>
              </a:spcAft>
              <a:buFont typeface="Arial" panose="020B0604020202020204" pitchFamily="34" charset="0"/>
              <a:buChar char="•"/>
            </a:pPr>
            <a:r>
              <a:rPr lang="en-ZA" dirty="0">
                <a:solidFill>
                  <a:prstClr val="black"/>
                </a:solidFill>
              </a:rPr>
              <a:t>Remaining activities leading up to </a:t>
            </a:r>
            <a:r>
              <a:rPr lang="en-ZA" dirty="0" smtClean="0">
                <a:solidFill>
                  <a:prstClr val="black"/>
                </a:solidFill>
              </a:rPr>
              <a:t>go-live</a:t>
            </a:r>
            <a:endParaRPr lang="en-ZA" dirty="0">
              <a:solidFill>
                <a:prstClr val="black"/>
              </a:solidFill>
            </a:endParaRPr>
          </a:p>
          <a:p>
            <a:pPr marL="285750" indent="-285750">
              <a:spcBef>
                <a:spcPts val="1200"/>
              </a:spcBef>
              <a:spcAft>
                <a:spcPts val="1200"/>
              </a:spcAft>
              <a:buFont typeface="Arial" panose="020B0604020202020204" pitchFamily="34" charset="0"/>
              <a:buChar char="•"/>
            </a:pPr>
            <a:endParaRPr lang="en-ZA" dirty="0">
              <a:solidFill>
                <a:prstClr val="black"/>
              </a:solidFill>
            </a:endParaRPr>
          </a:p>
        </p:txBody>
      </p:sp>
      <p:sp>
        <p:nvSpPr>
          <p:cNvPr id="3" name="Rounded Rectangle 2"/>
          <p:cNvSpPr/>
          <p:nvPr/>
        </p:nvSpPr>
        <p:spPr>
          <a:xfrm>
            <a:off x="5638800" y="3296920"/>
            <a:ext cx="3276600" cy="2418080"/>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Position accounts and reference data</a:t>
            </a: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Intraday </a:t>
            </a:r>
            <a:r>
              <a:rPr lang="en-ZA" sz="1600" dirty="0">
                <a:solidFill>
                  <a:prstClr val="black"/>
                </a:solidFill>
              </a:rPr>
              <a:t>risk </a:t>
            </a:r>
            <a:r>
              <a:rPr lang="en-ZA" sz="1600" dirty="0" smtClean="0">
                <a:solidFill>
                  <a:prstClr val="black"/>
                </a:solidFill>
              </a:rPr>
              <a:t>monitoring</a:t>
            </a: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Commissions</a:t>
            </a:r>
            <a:endParaRPr lang="en-ZA" sz="1600" dirty="0">
              <a:solidFill>
                <a:prstClr val="black"/>
              </a:solidFill>
            </a:endParaRP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Securities collateral</a:t>
            </a:r>
            <a:endParaRPr lang="en-ZA" sz="1600" dirty="0">
              <a:solidFill>
                <a:prstClr val="black"/>
              </a:solidFill>
            </a:endParaRPr>
          </a:p>
          <a:p>
            <a:pPr marL="504000" lvl="1" indent="-324000">
              <a:spcBef>
                <a:spcPts val="600"/>
              </a:spcBef>
              <a:spcAft>
                <a:spcPts val="600"/>
              </a:spcAft>
              <a:buFont typeface="Wingdings" panose="05000000000000000000" pitchFamily="2" charset="2"/>
              <a:buChar char="§"/>
            </a:pPr>
            <a:r>
              <a:rPr lang="en-ZA" sz="1600" dirty="0">
                <a:solidFill>
                  <a:prstClr val="black"/>
                </a:solidFill>
              </a:rPr>
              <a:t>EoD process</a:t>
            </a:r>
          </a:p>
        </p:txBody>
      </p:sp>
      <p:sp>
        <p:nvSpPr>
          <p:cNvPr id="5" name="Rectangle 4"/>
          <p:cNvSpPr/>
          <p:nvPr/>
        </p:nvSpPr>
        <p:spPr>
          <a:xfrm>
            <a:off x="5715000" y="4048760"/>
            <a:ext cx="3147412" cy="37785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406400" lvl="1" indent="-292100">
              <a:spcBef>
                <a:spcPts val="600"/>
              </a:spcBef>
              <a:spcAft>
                <a:spcPts val="600"/>
              </a:spcAft>
              <a:buFont typeface="Wingdings" panose="05000000000000000000" pitchFamily="2" charset="2"/>
              <a:buChar char="§"/>
            </a:pPr>
            <a:r>
              <a:rPr lang="en-ZA" sz="1600" dirty="0">
                <a:solidFill>
                  <a:prstClr val="black"/>
                </a:solidFill>
              </a:rPr>
              <a:t>Intraday risk monitoring</a:t>
            </a:r>
          </a:p>
        </p:txBody>
      </p:sp>
      <p:sp>
        <p:nvSpPr>
          <p:cNvPr id="7" name="Rectangle 6"/>
          <p:cNvSpPr/>
          <p:nvPr/>
        </p:nvSpPr>
        <p:spPr>
          <a:xfrm>
            <a:off x="6587873" y="2777252"/>
            <a:ext cx="1583767" cy="369332"/>
          </a:xfrm>
          <a:prstGeom prst="rect">
            <a:avLst/>
          </a:prstGeom>
        </p:spPr>
        <p:txBody>
          <a:bodyPr wrap="none">
            <a:spAutoFit/>
          </a:bodyPr>
          <a:lstStyle/>
          <a:p>
            <a:pPr>
              <a:spcBef>
                <a:spcPts val="1200"/>
              </a:spcBef>
              <a:spcAft>
                <a:spcPts val="1200"/>
              </a:spcAft>
            </a:pPr>
            <a:r>
              <a:rPr lang="en-ZA" i="1" dirty="0" smtClean="0"/>
              <a:t>(Wilhelm Kuys)</a:t>
            </a:r>
            <a:endParaRPr lang="en-ZA" i="1" dirty="0"/>
          </a:p>
        </p:txBody>
      </p:sp>
    </p:spTree>
    <p:extLst>
      <p:ext uri="{BB962C8B-B14F-4D97-AF65-F5344CB8AC3E}">
        <p14:creationId xmlns:p14="http://schemas.microsoft.com/office/powerpoint/2010/main" val="280961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idx="1"/>
          </p:nvPr>
        </p:nvSpPr>
        <p:spPr>
          <a:xfrm>
            <a:off x="323528" y="1628800"/>
            <a:ext cx="7776864" cy="4973637"/>
          </a:xfrm>
        </p:spPr>
        <p:txBody>
          <a:bodyPr>
            <a:noAutofit/>
          </a:bodyPr>
          <a:lstStyle/>
          <a:p>
            <a:pPr>
              <a:spcBef>
                <a:spcPts val="1200"/>
              </a:spcBef>
              <a:spcAft>
                <a:spcPts val="1200"/>
              </a:spcAft>
              <a:buFont typeface="Arial" panose="020B0604020202020204" pitchFamily="34" charset="0"/>
              <a:buChar char="•"/>
            </a:pPr>
            <a:r>
              <a:rPr lang="en-ZA" sz="1800" dirty="0" smtClean="0"/>
              <a:t>Trading and Clearing Members </a:t>
            </a:r>
            <a:r>
              <a:rPr lang="en-ZA" sz="1800" dirty="0"/>
              <a:t>set and </a:t>
            </a:r>
            <a:r>
              <a:rPr lang="en-ZA" sz="1800" dirty="0" smtClean="0"/>
              <a:t>manage </a:t>
            </a:r>
            <a:r>
              <a:rPr lang="en-ZA" sz="1800" dirty="0"/>
              <a:t>exposure limits as required (ad-hoc)</a:t>
            </a:r>
          </a:p>
          <a:p>
            <a:pPr>
              <a:spcBef>
                <a:spcPts val="1200"/>
              </a:spcBef>
              <a:spcAft>
                <a:spcPts val="1200"/>
              </a:spcAft>
              <a:buFont typeface="Arial" panose="020B0604020202020204" pitchFamily="34" charset="0"/>
              <a:buChar char="•"/>
            </a:pPr>
            <a:r>
              <a:rPr lang="en-ZA" sz="1800" dirty="0" smtClean="0"/>
              <a:t>Clearing </a:t>
            </a:r>
            <a:r>
              <a:rPr lang="en-ZA" sz="1800" dirty="0"/>
              <a:t>engine recalculates exposures throughout the day</a:t>
            </a:r>
          </a:p>
          <a:p>
            <a:pPr lvl="1">
              <a:spcBef>
                <a:spcPts val="1200"/>
              </a:spcBef>
              <a:spcAft>
                <a:spcPts val="1200"/>
              </a:spcAft>
              <a:buFont typeface="Arial" panose="020B0604020202020204" pitchFamily="34" charset="0"/>
              <a:buChar char="•"/>
            </a:pPr>
            <a:r>
              <a:rPr lang="en-ZA" sz="1800" dirty="0" smtClean="0"/>
              <a:t>Initial </a:t>
            </a:r>
            <a:r>
              <a:rPr lang="en-ZA" sz="1800" dirty="0"/>
              <a:t>Margin per account is recalculated and published with each position update</a:t>
            </a:r>
          </a:p>
          <a:p>
            <a:pPr lvl="1">
              <a:spcBef>
                <a:spcPts val="1200"/>
              </a:spcBef>
              <a:spcAft>
                <a:spcPts val="1200"/>
              </a:spcAft>
              <a:buFont typeface="Arial" panose="020B0604020202020204" pitchFamily="34" charset="0"/>
              <a:buChar char="•"/>
            </a:pPr>
            <a:r>
              <a:rPr lang="en-ZA" sz="1800" dirty="0" smtClean="0"/>
              <a:t>Variation </a:t>
            </a:r>
            <a:r>
              <a:rPr lang="en-ZA" sz="1800" dirty="0"/>
              <a:t>Margin per account per position is calculated and published at regular intervals</a:t>
            </a:r>
          </a:p>
          <a:p>
            <a:pPr>
              <a:spcBef>
                <a:spcPts val="1200"/>
              </a:spcBef>
              <a:spcAft>
                <a:spcPts val="1200"/>
              </a:spcAft>
              <a:buFont typeface="Arial" panose="020B0604020202020204" pitchFamily="34" charset="0"/>
              <a:buChar char="•"/>
            </a:pPr>
            <a:r>
              <a:rPr lang="en-ZA" sz="1800" dirty="0" smtClean="0"/>
              <a:t>As </a:t>
            </a:r>
            <a:r>
              <a:rPr lang="en-ZA" sz="1800" dirty="0"/>
              <a:t>exposures are recalculated they are compared to the pre-set limits</a:t>
            </a:r>
          </a:p>
          <a:p>
            <a:pPr>
              <a:spcBef>
                <a:spcPts val="1200"/>
              </a:spcBef>
              <a:spcAft>
                <a:spcPts val="1200"/>
              </a:spcAft>
              <a:buFont typeface="Arial" panose="020B0604020202020204" pitchFamily="34" charset="0"/>
              <a:buChar char="•"/>
            </a:pPr>
            <a:r>
              <a:rPr lang="en-ZA" sz="1800" dirty="0" smtClean="0"/>
              <a:t>Alerts </a:t>
            </a:r>
            <a:r>
              <a:rPr lang="en-ZA" sz="1800" dirty="0"/>
              <a:t>are published if exposures near or breach limits</a:t>
            </a:r>
            <a:endParaRPr lang="en-ZA" sz="1800" dirty="0" smtClean="0"/>
          </a:p>
          <a:p>
            <a:pPr marL="0" indent="0">
              <a:spcBef>
                <a:spcPts val="1200"/>
              </a:spcBef>
              <a:spcAft>
                <a:spcPts val="1200"/>
              </a:spcAft>
            </a:pPr>
            <a:endParaRPr lang="en-ZA" sz="1050" dirty="0"/>
          </a:p>
        </p:txBody>
      </p:sp>
      <p:sp>
        <p:nvSpPr>
          <p:cNvPr id="6" name="Title 1"/>
          <p:cNvSpPr>
            <a:spLocks noGrp="1"/>
          </p:cNvSpPr>
          <p:nvPr>
            <p:ph type="title"/>
          </p:nvPr>
        </p:nvSpPr>
        <p:spPr>
          <a:xfrm>
            <a:off x="457200" y="307200"/>
            <a:ext cx="5760000" cy="531000"/>
          </a:xfrm>
        </p:spPr>
        <p:txBody>
          <a:bodyPr/>
          <a:lstStyle/>
          <a:p>
            <a:r>
              <a:rPr lang="en-ZA" dirty="0" smtClean="0"/>
              <a:t>Intraday risk monitoring</a:t>
            </a:r>
            <a:endParaRPr lang="en-ZA" dirty="0"/>
          </a:p>
        </p:txBody>
      </p:sp>
    </p:spTree>
    <p:extLst>
      <p:ext uri="{BB962C8B-B14F-4D97-AF65-F5344CB8AC3E}">
        <p14:creationId xmlns:p14="http://schemas.microsoft.com/office/powerpoint/2010/main" val="46872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idx="1"/>
          </p:nvPr>
        </p:nvSpPr>
        <p:spPr>
          <a:xfrm>
            <a:off x="323528" y="1524000"/>
            <a:ext cx="7920880" cy="3456385"/>
          </a:xfrm>
        </p:spPr>
        <p:txBody>
          <a:bodyPr>
            <a:noAutofit/>
          </a:bodyPr>
          <a:lstStyle/>
          <a:p>
            <a:pPr>
              <a:spcBef>
                <a:spcPts val="1200"/>
              </a:spcBef>
              <a:spcAft>
                <a:spcPts val="1200"/>
              </a:spcAft>
              <a:buFont typeface="Arial" panose="020B0604020202020204" pitchFamily="34" charset="0"/>
              <a:buChar char="•"/>
            </a:pPr>
            <a:r>
              <a:rPr lang="en-ZA" sz="1800" dirty="0"/>
              <a:t>Risk information provided to Trading Members (TMs), Clearing Members (CMs) and updated throughout the day</a:t>
            </a:r>
          </a:p>
          <a:p>
            <a:pPr>
              <a:spcBef>
                <a:spcPts val="1200"/>
              </a:spcBef>
              <a:spcAft>
                <a:spcPts val="1200"/>
              </a:spcAft>
              <a:buFont typeface="Arial" panose="020B0604020202020204" pitchFamily="34" charset="0"/>
              <a:buChar char="•"/>
            </a:pPr>
            <a:r>
              <a:rPr lang="en-US" sz="1800" dirty="0"/>
              <a:t>Information available on the JSE market facing API:</a:t>
            </a:r>
          </a:p>
          <a:p>
            <a:pPr lvl="1">
              <a:spcBef>
                <a:spcPts val="1200"/>
              </a:spcBef>
              <a:spcAft>
                <a:spcPts val="1200"/>
              </a:spcAft>
              <a:buFont typeface="Arial" panose="020B0604020202020204" pitchFamily="34" charset="0"/>
              <a:buChar char="•"/>
            </a:pPr>
            <a:r>
              <a:rPr lang="en-ZA" sz="1800" dirty="0"/>
              <a:t>Initial Margin (IM), Additional Margin (AM), Variation Margin (VM), </a:t>
            </a:r>
            <a:r>
              <a:rPr lang="en-US" sz="1800" dirty="0"/>
              <a:t>Collateral, Indicative Call</a:t>
            </a:r>
          </a:p>
          <a:p>
            <a:pPr lvl="1">
              <a:spcBef>
                <a:spcPts val="1200"/>
              </a:spcBef>
              <a:spcAft>
                <a:spcPts val="1200"/>
              </a:spcAft>
              <a:buFont typeface="Arial" panose="020B0604020202020204" pitchFamily="34" charset="0"/>
              <a:buChar char="•"/>
            </a:pPr>
            <a:r>
              <a:rPr lang="en-ZA" sz="1800" dirty="0"/>
              <a:t>IM: J-SPAN, Large Position  Add-on, Liquidity Period Add-on</a:t>
            </a:r>
          </a:p>
          <a:p>
            <a:pPr lvl="1">
              <a:spcBef>
                <a:spcPts val="1200"/>
              </a:spcBef>
              <a:spcAft>
                <a:spcPts val="1200"/>
              </a:spcAft>
              <a:buFont typeface="Arial" panose="020B0604020202020204" pitchFamily="34" charset="0"/>
              <a:buChar char="•"/>
            </a:pPr>
            <a:r>
              <a:rPr lang="en-ZA" sz="1800" dirty="0"/>
              <a:t>Margins info provided at account level risk nodes and aggregated to the Client, TM, CM</a:t>
            </a:r>
          </a:p>
          <a:p>
            <a:pPr lvl="1">
              <a:spcBef>
                <a:spcPts val="1200"/>
              </a:spcBef>
              <a:spcAft>
                <a:spcPts val="1200"/>
              </a:spcAft>
              <a:buFont typeface="Arial" panose="020B0604020202020204" pitchFamily="34" charset="0"/>
              <a:buChar char="•"/>
            </a:pPr>
            <a:r>
              <a:rPr lang="en-ZA" sz="1800" dirty="0"/>
              <a:t>IM and AM updated real-time based on continuous change to positions</a:t>
            </a:r>
          </a:p>
          <a:p>
            <a:pPr lvl="1">
              <a:spcBef>
                <a:spcPts val="1200"/>
              </a:spcBef>
              <a:spcAft>
                <a:spcPts val="1200"/>
              </a:spcAft>
              <a:buFont typeface="Arial" panose="020B0604020202020204" pitchFamily="34" charset="0"/>
              <a:buChar char="•"/>
            </a:pPr>
            <a:r>
              <a:rPr lang="en-ZA" sz="1800" dirty="0"/>
              <a:t>VM and Collateral updated on a scheduled snapshot basis during the day</a:t>
            </a:r>
          </a:p>
        </p:txBody>
      </p:sp>
      <p:sp>
        <p:nvSpPr>
          <p:cNvPr id="6" name="Title 1"/>
          <p:cNvSpPr>
            <a:spLocks noGrp="1"/>
          </p:cNvSpPr>
          <p:nvPr>
            <p:ph type="title"/>
          </p:nvPr>
        </p:nvSpPr>
        <p:spPr>
          <a:xfrm>
            <a:off x="457200" y="307200"/>
            <a:ext cx="5760000" cy="531000"/>
          </a:xfrm>
        </p:spPr>
        <p:txBody>
          <a:bodyPr/>
          <a:lstStyle/>
          <a:p>
            <a:r>
              <a:rPr lang="en-ZA" dirty="0" smtClean="0"/>
              <a:t>Intraday risk monitoring (cont.)</a:t>
            </a:r>
            <a:endParaRPr lang="en-ZA" dirty="0"/>
          </a:p>
        </p:txBody>
      </p:sp>
    </p:spTree>
    <p:extLst>
      <p:ext uri="{BB962C8B-B14F-4D97-AF65-F5344CB8AC3E}">
        <p14:creationId xmlns:p14="http://schemas.microsoft.com/office/powerpoint/2010/main" val="3489565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idx="1"/>
          </p:nvPr>
        </p:nvSpPr>
        <p:spPr>
          <a:xfrm>
            <a:off x="323528" y="1412777"/>
            <a:ext cx="8640960" cy="3816424"/>
          </a:xfrm>
        </p:spPr>
        <p:txBody>
          <a:bodyPr>
            <a:noAutofit/>
          </a:bodyPr>
          <a:lstStyle/>
          <a:p>
            <a:pPr marL="0" indent="0">
              <a:spcBef>
                <a:spcPts val="1200"/>
              </a:spcBef>
              <a:spcAft>
                <a:spcPts val="1200"/>
              </a:spcAft>
              <a:buNone/>
            </a:pPr>
            <a:r>
              <a:rPr lang="en-ZA" sz="1800" b="1" dirty="0" smtClean="0"/>
              <a:t>Thresholds</a:t>
            </a:r>
          </a:p>
          <a:p>
            <a:pPr marL="285750" indent="-285750">
              <a:spcBef>
                <a:spcPts val="1200"/>
              </a:spcBef>
              <a:spcAft>
                <a:spcPts val="1200"/>
              </a:spcAft>
              <a:buFont typeface="Arial" panose="020B0604020202020204" pitchFamily="34" charset="0"/>
              <a:buChar char="•"/>
            </a:pPr>
            <a:r>
              <a:rPr lang="en-ZA" sz="1800" dirty="0" smtClean="0"/>
              <a:t>A </a:t>
            </a:r>
            <a:r>
              <a:rPr lang="en-ZA" sz="1800" dirty="0"/>
              <a:t>threshold can be set on the margin call of a client</a:t>
            </a:r>
          </a:p>
          <a:p>
            <a:pPr lvl="1">
              <a:spcBef>
                <a:spcPts val="1200"/>
              </a:spcBef>
              <a:spcAft>
                <a:spcPts val="1200"/>
              </a:spcAft>
              <a:buFont typeface="Arial" panose="020B0604020202020204" pitchFamily="34" charset="0"/>
              <a:buChar char="•"/>
            </a:pPr>
            <a:r>
              <a:rPr lang="en-ZA" sz="1800" dirty="0" smtClean="0"/>
              <a:t>(</a:t>
            </a:r>
            <a:r>
              <a:rPr lang="en-ZA" sz="1800" dirty="0"/>
              <a:t>IM + AM + VM) - Collateral vs. Risk Threshold</a:t>
            </a:r>
          </a:p>
          <a:p>
            <a:pPr>
              <a:spcBef>
                <a:spcPts val="1200"/>
              </a:spcBef>
              <a:spcAft>
                <a:spcPts val="1200"/>
              </a:spcAft>
              <a:buFont typeface="Arial" panose="020B0604020202020204" pitchFamily="34" charset="0"/>
              <a:buChar char="•"/>
            </a:pPr>
            <a:r>
              <a:rPr lang="en-ZA" sz="1800" dirty="0" smtClean="0"/>
              <a:t>Exposures </a:t>
            </a:r>
            <a:r>
              <a:rPr lang="en-ZA" sz="1800" dirty="0"/>
              <a:t>breaching their threshold are highlighted</a:t>
            </a:r>
          </a:p>
          <a:p>
            <a:pPr>
              <a:spcBef>
                <a:spcPts val="1200"/>
              </a:spcBef>
              <a:spcAft>
                <a:spcPts val="1200"/>
              </a:spcAft>
              <a:buFont typeface="Arial" panose="020B0604020202020204" pitchFamily="34" charset="0"/>
              <a:buChar char="•"/>
            </a:pPr>
            <a:r>
              <a:rPr lang="en-ZA" sz="1800" dirty="0" smtClean="0"/>
              <a:t>JSE </a:t>
            </a:r>
            <a:r>
              <a:rPr lang="en-ZA" sz="1800" dirty="0"/>
              <a:t>sets a global threshold</a:t>
            </a:r>
          </a:p>
          <a:p>
            <a:pPr>
              <a:spcBef>
                <a:spcPts val="1200"/>
              </a:spcBef>
              <a:spcAft>
                <a:spcPts val="1200"/>
              </a:spcAft>
              <a:buFont typeface="Arial" panose="020B0604020202020204" pitchFamily="34" charset="0"/>
              <a:buChar char="•"/>
            </a:pPr>
            <a:r>
              <a:rPr lang="en-ZA" sz="1800" dirty="0" smtClean="0"/>
              <a:t>CMs </a:t>
            </a:r>
            <a:r>
              <a:rPr lang="en-ZA" sz="1800" dirty="0"/>
              <a:t>can set a more conservative threshold for their TM’s clients</a:t>
            </a:r>
          </a:p>
          <a:p>
            <a:pPr>
              <a:spcBef>
                <a:spcPts val="1200"/>
              </a:spcBef>
              <a:spcAft>
                <a:spcPts val="1200"/>
              </a:spcAft>
              <a:buFont typeface="Arial" panose="020B0604020202020204" pitchFamily="34" charset="0"/>
              <a:buChar char="•"/>
            </a:pPr>
            <a:r>
              <a:rPr lang="en-ZA" sz="1800" dirty="0" smtClean="0"/>
              <a:t>TMs </a:t>
            </a:r>
            <a:r>
              <a:rPr lang="en-ZA" sz="1800" dirty="0"/>
              <a:t>can set a more conservative threshold for their </a:t>
            </a:r>
            <a:r>
              <a:rPr lang="en-ZA" sz="1800" dirty="0" smtClean="0"/>
              <a:t>clients</a:t>
            </a:r>
          </a:p>
        </p:txBody>
      </p:sp>
      <p:sp>
        <p:nvSpPr>
          <p:cNvPr id="6" name="Title 1"/>
          <p:cNvSpPr>
            <a:spLocks noGrp="1"/>
          </p:cNvSpPr>
          <p:nvPr>
            <p:ph type="title"/>
          </p:nvPr>
        </p:nvSpPr>
        <p:spPr>
          <a:xfrm>
            <a:off x="457200" y="307200"/>
            <a:ext cx="5760000" cy="531000"/>
          </a:xfrm>
        </p:spPr>
        <p:txBody>
          <a:bodyPr/>
          <a:lstStyle/>
          <a:p>
            <a:r>
              <a:rPr lang="en-ZA" dirty="0" smtClean="0"/>
              <a:t>Intraday risk monitoring (cont.)</a:t>
            </a:r>
            <a:endParaRPr lang="en-ZA" dirty="0"/>
          </a:p>
        </p:txBody>
      </p:sp>
    </p:spTree>
    <p:extLst>
      <p:ext uri="{BB962C8B-B14F-4D97-AF65-F5344CB8AC3E}">
        <p14:creationId xmlns:p14="http://schemas.microsoft.com/office/powerpoint/2010/main" val="2926093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42" y="1628800"/>
            <a:ext cx="8449716" cy="4939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152400"/>
            <a:ext cx="5760000" cy="838200"/>
          </a:xfrm>
        </p:spPr>
        <p:txBody>
          <a:bodyPr>
            <a:normAutofit fontScale="90000"/>
          </a:bodyPr>
          <a:lstStyle/>
          <a:p>
            <a:r>
              <a:rPr lang="en-ZA" dirty="0" smtClean="0"/>
              <a:t>Intraday risk monitoring (cont.)</a:t>
            </a:r>
            <a:br>
              <a:rPr lang="en-ZA" dirty="0" smtClean="0"/>
            </a:br>
            <a:r>
              <a:rPr lang="en-ZA" b="0" dirty="0" smtClean="0"/>
              <a:t>Example</a:t>
            </a:r>
            <a:endParaRPr lang="en-ZA" b="0" dirty="0"/>
          </a:p>
        </p:txBody>
      </p:sp>
    </p:spTree>
    <p:extLst>
      <p:ext uri="{BB962C8B-B14F-4D97-AF65-F5344CB8AC3E}">
        <p14:creationId xmlns:p14="http://schemas.microsoft.com/office/powerpoint/2010/main" val="2033562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Table 63"/>
          <p:cNvGraphicFramePr>
            <a:graphicFrameLocks noGrp="1"/>
          </p:cNvGraphicFramePr>
          <p:nvPr>
            <p:extLst>
              <p:ext uri="{D42A27DB-BD31-4B8C-83A1-F6EECF244321}">
                <p14:modId xmlns:p14="http://schemas.microsoft.com/office/powerpoint/2010/main" val="253872783"/>
              </p:ext>
            </p:extLst>
          </p:nvPr>
        </p:nvGraphicFramePr>
        <p:xfrm>
          <a:off x="991502" y="4495800"/>
          <a:ext cx="7009498" cy="2111617"/>
        </p:xfrm>
        <a:graphic>
          <a:graphicData uri="http://schemas.openxmlformats.org/drawingml/2006/table">
            <a:tbl>
              <a:tblPr firstRow="1" bandRow="1">
                <a:tableStyleId>{5FD0F851-EC5A-4D38-B0AD-8093EC10F338}</a:tableStyleId>
              </a:tblPr>
              <a:tblGrid>
                <a:gridCol w="484509"/>
                <a:gridCol w="707305"/>
                <a:gridCol w="484807"/>
                <a:gridCol w="484807"/>
                <a:gridCol w="484807"/>
                <a:gridCol w="484807"/>
                <a:gridCol w="484807"/>
                <a:gridCol w="484807"/>
                <a:gridCol w="484807"/>
                <a:gridCol w="484807"/>
                <a:gridCol w="484807"/>
                <a:gridCol w="484807"/>
                <a:gridCol w="484807"/>
                <a:gridCol w="484807"/>
              </a:tblGrid>
              <a:tr h="180000">
                <a:tc>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a:effectLst/>
                        </a:rPr>
                        <a:t>Prices</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8">
                  <a:txBody>
                    <a:bodyPr/>
                    <a:lstStyle/>
                    <a:p>
                      <a:pPr algn="ctr" fontAlgn="b"/>
                      <a:r>
                        <a:rPr lang="en-ZA" sz="1000" b="0" u="none" strike="noStrike" dirty="0">
                          <a:effectLst/>
                        </a:rPr>
                        <a:t> </a:t>
                      </a:r>
                      <a:r>
                        <a:rPr lang="en-ZA" sz="1000" u="none" strike="noStrike" dirty="0" smtClean="0">
                          <a:effectLst/>
                        </a:rPr>
                        <a:t>Risk Values</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81016">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ZA" sz="1000" b="1" u="none" strike="noStrike" dirty="0">
                          <a:effectLst/>
                        </a:rPr>
                        <a:t>Instrument</a:t>
                      </a:r>
                      <a:endParaRPr lang="en-ZA" sz="1000" b="1"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Notional</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JSPAN</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err="1">
                          <a:effectLst/>
                        </a:rPr>
                        <a:t>Liq</a:t>
                      </a:r>
                      <a:r>
                        <a:rPr lang="en-ZA" sz="1000" u="none" strike="noStrike" dirty="0">
                          <a:effectLst/>
                        </a:rPr>
                        <a:t> Per AO</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Lar </a:t>
                      </a:r>
                      <a:r>
                        <a:rPr lang="en-ZA" sz="1000" u="none" strike="noStrike" dirty="0" err="1">
                          <a:effectLst/>
                        </a:rPr>
                        <a:t>Pos</a:t>
                      </a:r>
                      <a:r>
                        <a:rPr lang="en-ZA" sz="1000" u="none" strike="noStrike" dirty="0">
                          <a:effectLst/>
                        </a:rPr>
                        <a:t> AO</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IM</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VM</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Collateral Value</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Indicative Call</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r>
              <a:tr h="180525">
                <a:tc rowSpan="3">
                  <a:txBody>
                    <a:bodyPr/>
                    <a:lstStyle/>
                    <a:p>
                      <a:pPr algn="l" rtl="0" fontAlgn="ctr"/>
                      <a:r>
                        <a:rPr lang="en-ZA" sz="1000" b="1" i="0" u="none" strike="noStrike" dirty="0" smtClean="0">
                          <a:solidFill>
                            <a:srgbClr val="000000"/>
                          </a:solidFill>
                          <a:effectLst/>
                          <a:latin typeface="Calibri"/>
                        </a:rPr>
                        <a:t>Clients</a:t>
                      </a:r>
                      <a:endParaRPr lang="en-ZA" sz="1000" b="1"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0525">
                <a:tc vMerge="1">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51">
                <a:tc vMerge="1">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3215520539"/>
              </p:ext>
            </p:extLst>
          </p:nvPr>
        </p:nvGraphicFramePr>
        <p:xfrm>
          <a:off x="991502" y="4495800"/>
          <a:ext cx="7009498" cy="2112142"/>
        </p:xfrm>
        <a:graphic>
          <a:graphicData uri="http://schemas.openxmlformats.org/drawingml/2006/table">
            <a:tbl>
              <a:tblPr firstRow="1" bandRow="1">
                <a:tableStyleId>{5FD0F851-EC5A-4D38-B0AD-8093EC10F338}</a:tableStyleId>
              </a:tblPr>
              <a:tblGrid>
                <a:gridCol w="484509"/>
                <a:gridCol w="707305"/>
                <a:gridCol w="484807"/>
                <a:gridCol w="484807"/>
                <a:gridCol w="484807"/>
                <a:gridCol w="484807"/>
                <a:gridCol w="484807"/>
                <a:gridCol w="484807"/>
                <a:gridCol w="484807"/>
                <a:gridCol w="484807"/>
                <a:gridCol w="484807"/>
                <a:gridCol w="484807"/>
                <a:gridCol w="484807"/>
                <a:gridCol w="484807"/>
              </a:tblGrid>
              <a:tr h="180525">
                <a:tc>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a:effectLst/>
                        </a:rPr>
                        <a:t>Prices</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8">
                  <a:txBody>
                    <a:bodyPr/>
                    <a:lstStyle/>
                    <a:p>
                      <a:pPr algn="ctr" fontAlgn="b"/>
                      <a:r>
                        <a:rPr lang="en-ZA" sz="1000" u="none" strike="noStrike" dirty="0" smtClean="0">
                          <a:effectLst/>
                        </a:rPr>
                        <a:t>Risk Values</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81016">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ZA" sz="1000" b="1" u="none" strike="noStrike" dirty="0">
                          <a:effectLst/>
                        </a:rPr>
                        <a:t>Instrument</a:t>
                      </a:r>
                      <a:endParaRPr lang="en-ZA" sz="1000" b="1"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Notional</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JSPAN</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err="1">
                          <a:effectLst/>
                        </a:rPr>
                        <a:t>Liq</a:t>
                      </a:r>
                      <a:r>
                        <a:rPr lang="en-ZA" sz="1000" u="none" strike="noStrike" dirty="0">
                          <a:effectLst/>
                        </a:rPr>
                        <a:t> Per AO</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Lar </a:t>
                      </a:r>
                      <a:r>
                        <a:rPr lang="en-ZA" sz="1000" u="none" strike="noStrike" dirty="0" err="1">
                          <a:effectLst/>
                        </a:rPr>
                        <a:t>Pos</a:t>
                      </a:r>
                      <a:r>
                        <a:rPr lang="en-ZA" sz="1000" u="none" strike="noStrike" dirty="0">
                          <a:effectLst/>
                        </a:rPr>
                        <a:t> AO</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IM</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VM</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Collateral Value</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Indicative Call</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r>
              <a:tr h="180525">
                <a:tc rowSpan="3">
                  <a:txBody>
                    <a:bodyPr/>
                    <a:lstStyle/>
                    <a:p>
                      <a:pPr algn="l" rtl="0" fontAlgn="ctr"/>
                      <a:r>
                        <a:rPr lang="en-ZA" sz="1000" b="1" i="0" u="none" strike="noStrike" dirty="0" smtClean="0">
                          <a:solidFill>
                            <a:srgbClr val="000000"/>
                          </a:solidFill>
                          <a:effectLst/>
                          <a:latin typeface="Calibri"/>
                        </a:rPr>
                        <a:t>Clients</a:t>
                      </a:r>
                      <a:endParaRPr lang="en-ZA" sz="1000" b="1"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smtClean="0">
                          <a:effectLst/>
                        </a:rPr>
                        <a:t>Client 1</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0525">
                <a:tc vMerge="1">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rtl="0" fontAlgn="ctr"/>
                      <a:r>
                        <a:rPr lang="en-ZA" sz="1000" u="none" strike="noStrike" dirty="0">
                          <a:effectLst/>
                        </a:rPr>
                        <a:t>Client 2</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51">
                <a:tc vMerge="1">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a:effectLst/>
                        </a:rPr>
                        <a:t>Client 3</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3477357578"/>
              </p:ext>
            </p:extLst>
          </p:nvPr>
        </p:nvGraphicFramePr>
        <p:xfrm>
          <a:off x="990600" y="4495800"/>
          <a:ext cx="7009498" cy="2112142"/>
        </p:xfrm>
        <a:graphic>
          <a:graphicData uri="http://schemas.openxmlformats.org/drawingml/2006/table">
            <a:tbl>
              <a:tblPr firstRow="1" bandRow="1">
                <a:tableStyleId>{5FD0F851-EC5A-4D38-B0AD-8093EC10F338}</a:tableStyleId>
              </a:tblPr>
              <a:tblGrid>
                <a:gridCol w="484509"/>
                <a:gridCol w="707305"/>
                <a:gridCol w="484807"/>
                <a:gridCol w="484807"/>
                <a:gridCol w="484807"/>
                <a:gridCol w="484807"/>
                <a:gridCol w="484807"/>
                <a:gridCol w="484807"/>
                <a:gridCol w="484807"/>
                <a:gridCol w="484807"/>
                <a:gridCol w="484807"/>
                <a:gridCol w="484807"/>
                <a:gridCol w="484807"/>
                <a:gridCol w="484807"/>
              </a:tblGrid>
              <a:tr h="180525">
                <a:tc>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a:effectLst/>
                        </a:rPr>
                        <a:t>Prices</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8">
                  <a:txBody>
                    <a:bodyPr/>
                    <a:lstStyle/>
                    <a:p>
                      <a:pPr algn="ctr" fontAlgn="b"/>
                      <a:r>
                        <a:rPr lang="en-ZA" sz="1000" u="none" strike="noStrike" dirty="0" smtClean="0">
                          <a:effectLst/>
                        </a:rPr>
                        <a:t>Risk Values</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81016">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ZA" sz="1000" b="1" u="none" strike="noStrike" dirty="0">
                          <a:effectLst/>
                        </a:rPr>
                        <a:t>Instrument</a:t>
                      </a:r>
                      <a:endParaRPr lang="en-ZA" sz="1000" b="1"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smtClean="0">
                          <a:effectLst/>
                        </a:rPr>
                        <a:t>15DEC16 AGL CSH</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fontAlgn="b"/>
                      <a:r>
                        <a:rPr lang="en-ZA" sz="1000" u="none" strike="noStrike" dirty="0" smtClean="0">
                          <a:effectLst/>
                        </a:rPr>
                        <a:t>19DEC16 USD/ZAR</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fontAlgn="b"/>
                      <a:r>
                        <a:rPr lang="en-ZA" sz="1000" u="none" strike="noStrike" dirty="0">
                          <a:effectLst/>
                        </a:rPr>
                        <a:t>15DEC16 J200</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fontAlgn="b"/>
                      <a:r>
                        <a:rPr lang="en-ZA" sz="1000" u="none" strike="noStrike" dirty="0" smtClean="0">
                          <a:effectLst/>
                        </a:rPr>
                        <a:t>15DEC16 J200 46338C</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ZA" sz="1000" u="none" strike="noStrike" dirty="0">
                          <a:effectLst/>
                        </a:rPr>
                        <a:t>Notional</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JSPAN</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err="1">
                          <a:effectLst/>
                        </a:rPr>
                        <a:t>Liq</a:t>
                      </a:r>
                      <a:r>
                        <a:rPr lang="en-ZA" sz="1000" u="none" strike="noStrike" dirty="0">
                          <a:effectLst/>
                        </a:rPr>
                        <a:t> Per AO</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Lar </a:t>
                      </a:r>
                      <a:r>
                        <a:rPr lang="en-ZA" sz="1000" u="none" strike="noStrike" dirty="0" err="1">
                          <a:effectLst/>
                        </a:rPr>
                        <a:t>Pos</a:t>
                      </a:r>
                      <a:r>
                        <a:rPr lang="en-ZA" sz="1000" u="none" strike="noStrike" dirty="0">
                          <a:effectLst/>
                        </a:rPr>
                        <a:t> AO</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IM</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VM</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Collateral Value</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Indicative Call</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r>
              <a:tr h="180525">
                <a:tc rowSpan="3">
                  <a:txBody>
                    <a:bodyPr/>
                    <a:lstStyle/>
                    <a:p>
                      <a:pPr algn="l" rtl="0" fontAlgn="ctr"/>
                      <a:r>
                        <a:rPr lang="en-ZA" sz="1000" b="1" i="0" u="none" strike="noStrike" dirty="0" smtClean="0">
                          <a:solidFill>
                            <a:srgbClr val="000000"/>
                          </a:solidFill>
                          <a:effectLst/>
                          <a:latin typeface="Calibri"/>
                        </a:rPr>
                        <a:t>Clients</a:t>
                      </a:r>
                      <a:endParaRPr lang="en-ZA" sz="1000" b="1"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smtClean="0">
                          <a:effectLst/>
                        </a:rPr>
                        <a:t>Client 1</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0525">
                <a:tc vMerge="1">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rtl="0" fontAlgn="ctr"/>
                      <a:r>
                        <a:rPr lang="en-ZA" sz="1000" u="none" strike="noStrike" dirty="0">
                          <a:effectLst/>
                        </a:rPr>
                        <a:t>Client 2</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51">
                <a:tc vMerge="1">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a:effectLst/>
                        </a:rPr>
                        <a:t>Client 3</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7" name="Table 66"/>
          <p:cNvGraphicFramePr>
            <a:graphicFrameLocks noGrp="1"/>
          </p:cNvGraphicFramePr>
          <p:nvPr>
            <p:extLst>
              <p:ext uri="{D42A27DB-BD31-4B8C-83A1-F6EECF244321}">
                <p14:modId xmlns:p14="http://schemas.microsoft.com/office/powerpoint/2010/main" val="756952396"/>
              </p:ext>
            </p:extLst>
          </p:nvPr>
        </p:nvGraphicFramePr>
        <p:xfrm>
          <a:off x="991502" y="4495800"/>
          <a:ext cx="7009498" cy="2112142"/>
        </p:xfrm>
        <a:graphic>
          <a:graphicData uri="http://schemas.openxmlformats.org/drawingml/2006/table">
            <a:tbl>
              <a:tblPr firstRow="1" bandRow="1">
                <a:tableStyleId>{5FD0F851-EC5A-4D38-B0AD-8093EC10F338}</a:tableStyleId>
              </a:tblPr>
              <a:tblGrid>
                <a:gridCol w="484509"/>
                <a:gridCol w="707305"/>
                <a:gridCol w="484807"/>
                <a:gridCol w="484807"/>
                <a:gridCol w="484807"/>
                <a:gridCol w="484807"/>
                <a:gridCol w="484807"/>
                <a:gridCol w="484807"/>
                <a:gridCol w="484807"/>
                <a:gridCol w="484807"/>
                <a:gridCol w="484807"/>
                <a:gridCol w="484807"/>
                <a:gridCol w="484807"/>
                <a:gridCol w="484807"/>
              </a:tblGrid>
              <a:tr h="180525">
                <a:tc>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a:effectLst/>
                        </a:rPr>
                        <a:t>Prices</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a:effectLst/>
                        </a:rPr>
                        <a:t>138</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ZA" sz="1000" b="0" u="none" strike="noStrike" dirty="0">
                          <a:effectLst/>
                        </a:rPr>
                        <a:t>14.32</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ZA" sz="1000" b="0" u="none" strike="noStrike" dirty="0">
                          <a:effectLst/>
                        </a:rPr>
                        <a:t>45 234</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ZA" sz="1000" b="0" u="none" strike="noStrike" dirty="0">
                          <a:effectLst/>
                        </a:rPr>
                        <a:t>15.33</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gridSpan="8">
                  <a:txBody>
                    <a:bodyPr/>
                    <a:lstStyle/>
                    <a:p>
                      <a:pPr algn="ctr" fontAlgn="b"/>
                      <a:r>
                        <a:rPr lang="en-ZA" sz="1000" u="none" strike="noStrike" dirty="0" smtClean="0">
                          <a:effectLst/>
                        </a:rPr>
                        <a:t>Risk Values</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81016">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ZA" sz="1000" b="1" u="none" strike="noStrike" dirty="0">
                          <a:effectLst/>
                        </a:rPr>
                        <a:t>Instrument</a:t>
                      </a:r>
                      <a:endParaRPr lang="en-ZA" sz="1000" b="1"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smtClean="0">
                          <a:effectLst/>
                        </a:rPr>
                        <a:t>15DEC16 AGL CSH</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smtClean="0">
                          <a:effectLst/>
                        </a:rPr>
                        <a:t>19DEC16 USD/ZAR</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a:effectLst/>
                        </a:rPr>
                        <a:t>15DEC16 J200</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smtClean="0">
                          <a:effectLst/>
                        </a:rPr>
                        <a:t>15DEC16 J200 46338C</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Notional</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JSPAN</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err="1">
                          <a:effectLst/>
                        </a:rPr>
                        <a:t>Liq</a:t>
                      </a:r>
                      <a:r>
                        <a:rPr lang="en-ZA" sz="1000" u="none" strike="noStrike" dirty="0">
                          <a:effectLst/>
                        </a:rPr>
                        <a:t> Per AO</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Lar </a:t>
                      </a:r>
                      <a:r>
                        <a:rPr lang="en-ZA" sz="1000" u="none" strike="noStrike" dirty="0" err="1">
                          <a:effectLst/>
                        </a:rPr>
                        <a:t>Pos</a:t>
                      </a:r>
                      <a:r>
                        <a:rPr lang="en-ZA" sz="1000" u="none" strike="noStrike" dirty="0">
                          <a:effectLst/>
                        </a:rPr>
                        <a:t> AO</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IM</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VM</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Collateral Value</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Indicative Call</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r>
              <a:tr h="180525">
                <a:tc rowSpan="3">
                  <a:txBody>
                    <a:bodyPr/>
                    <a:lstStyle/>
                    <a:p>
                      <a:pPr algn="l" rtl="0" fontAlgn="ctr"/>
                      <a:r>
                        <a:rPr lang="en-ZA" sz="1000" b="1" i="0" u="none" strike="noStrike" dirty="0" smtClean="0">
                          <a:solidFill>
                            <a:srgbClr val="000000"/>
                          </a:solidFill>
                          <a:effectLst/>
                          <a:latin typeface="Calibri"/>
                        </a:rPr>
                        <a:t>Clients</a:t>
                      </a:r>
                      <a:endParaRPr lang="en-ZA" sz="1000" b="1"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smtClean="0">
                          <a:effectLst/>
                        </a:rPr>
                        <a:t>Client 1</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0525">
                <a:tc vMerge="1">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rtl="0" fontAlgn="ctr"/>
                      <a:r>
                        <a:rPr lang="en-ZA" sz="1000" u="none" strike="noStrike" dirty="0">
                          <a:effectLst/>
                        </a:rPr>
                        <a:t>Client 2</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51">
                <a:tc vMerge="1">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a:effectLst/>
                        </a:rPr>
                        <a:t>Client 3</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4159483028"/>
              </p:ext>
            </p:extLst>
          </p:nvPr>
        </p:nvGraphicFramePr>
        <p:xfrm>
          <a:off x="990600" y="4495800"/>
          <a:ext cx="7009498" cy="2112142"/>
        </p:xfrm>
        <a:graphic>
          <a:graphicData uri="http://schemas.openxmlformats.org/drawingml/2006/table">
            <a:tbl>
              <a:tblPr firstRow="1" bandRow="1">
                <a:tableStyleId>{5FD0F851-EC5A-4D38-B0AD-8093EC10F338}</a:tableStyleId>
              </a:tblPr>
              <a:tblGrid>
                <a:gridCol w="484509"/>
                <a:gridCol w="707305"/>
                <a:gridCol w="484807"/>
                <a:gridCol w="484807"/>
                <a:gridCol w="484807"/>
                <a:gridCol w="484807"/>
                <a:gridCol w="484807"/>
                <a:gridCol w="484807"/>
                <a:gridCol w="484807"/>
                <a:gridCol w="484807"/>
                <a:gridCol w="484807"/>
                <a:gridCol w="484807"/>
                <a:gridCol w="484807"/>
                <a:gridCol w="484807"/>
              </a:tblGrid>
              <a:tr h="180525">
                <a:tc>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a:effectLst/>
                        </a:rPr>
                        <a:t>Prices</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a:effectLst/>
                        </a:rPr>
                        <a:t>138</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a:effectLst/>
                        </a:rPr>
                        <a:t>14.32</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a:effectLst/>
                        </a:rPr>
                        <a:t>45 234</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a:effectLst/>
                        </a:rPr>
                        <a:t>15.33</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8">
                  <a:txBody>
                    <a:bodyPr/>
                    <a:lstStyle/>
                    <a:p>
                      <a:pPr algn="ctr" fontAlgn="b"/>
                      <a:r>
                        <a:rPr lang="en-ZA" sz="1000" b="1" u="none" strike="noStrike" dirty="0" smtClean="0">
                          <a:effectLst/>
                        </a:rPr>
                        <a:t>Risk Values</a:t>
                      </a:r>
                      <a:endParaRPr lang="en-ZA" sz="1000" b="1"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81016">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ZA" sz="1000" b="1" u="none" strike="noStrike" dirty="0">
                          <a:effectLst/>
                        </a:rPr>
                        <a:t>Instrument</a:t>
                      </a:r>
                      <a:endParaRPr lang="en-ZA" sz="1000" b="1"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smtClean="0">
                          <a:effectLst/>
                        </a:rPr>
                        <a:t>15DEC16 AGL CSH</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smtClean="0">
                          <a:effectLst/>
                        </a:rPr>
                        <a:t>19DEC16 USD/ZAR</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a:effectLst/>
                        </a:rPr>
                        <a:t>15DEC16 J200</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smtClean="0">
                          <a:effectLst/>
                        </a:rPr>
                        <a:t>15DEC16 J200 46338C</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Notional</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JSPAN</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err="1">
                          <a:effectLst/>
                        </a:rPr>
                        <a:t>Liq</a:t>
                      </a:r>
                      <a:r>
                        <a:rPr lang="en-ZA" sz="1000" u="none" strike="noStrike" dirty="0">
                          <a:effectLst/>
                        </a:rPr>
                        <a:t> Per AO</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Lar </a:t>
                      </a:r>
                      <a:r>
                        <a:rPr lang="en-ZA" sz="1000" u="none" strike="noStrike" dirty="0" err="1">
                          <a:effectLst/>
                        </a:rPr>
                        <a:t>Pos</a:t>
                      </a:r>
                      <a:r>
                        <a:rPr lang="en-ZA" sz="1000" u="none" strike="noStrike" dirty="0">
                          <a:effectLst/>
                        </a:rPr>
                        <a:t> AO</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IM</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VM</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Collateral Value</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Indicative Call</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r>
              <a:tr h="180525">
                <a:tc rowSpan="3">
                  <a:txBody>
                    <a:bodyPr/>
                    <a:lstStyle/>
                    <a:p>
                      <a:pPr algn="l" rtl="0" fontAlgn="ctr"/>
                      <a:r>
                        <a:rPr lang="en-ZA" sz="1000" b="1" i="0" u="none" strike="noStrike" dirty="0" smtClean="0">
                          <a:solidFill>
                            <a:srgbClr val="000000"/>
                          </a:solidFill>
                          <a:effectLst/>
                          <a:latin typeface="Calibri"/>
                        </a:rPr>
                        <a:t>Clients</a:t>
                      </a:r>
                      <a:endParaRPr lang="en-ZA" sz="1000" b="1"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smtClean="0">
                          <a:effectLst/>
                        </a:rPr>
                        <a:t>Client 1</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10</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ZA" sz="1000" u="none" strike="noStrike" dirty="0" smtClean="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0525">
                <a:tc vMerge="1">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rtl="0" fontAlgn="ctr"/>
                      <a:r>
                        <a:rPr lang="en-ZA" sz="1000" u="none" strike="noStrike" dirty="0">
                          <a:effectLst/>
                        </a:rPr>
                        <a:t>Client 2</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14</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ZA" sz="1000" u="none" strike="noStrike" dirty="0">
                          <a:effectLst/>
                        </a:rPr>
                        <a:t>3</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51">
                <a:tc vMerge="1">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a:effectLst/>
                        </a:rPr>
                        <a:t>Client 3</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4</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ZA" sz="1000" u="none" strike="noStrike" dirty="0">
                          <a:effectLst/>
                        </a:rPr>
                        <a:t>-5</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9" name="Table 68"/>
          <p:cNvGraphicFramePr>
            <a:graphicFrameLocks noGrp="1"/>
          </p:cNvGraphicFramePr>
          <p:nvPr>
            <p:extLst>
              <p:ext uri="{D42A27DB-BD31-4B8C-83A1-F6EECF244321}">
                <p14:modId xmlns:p14="http://schemas.microsoft.com/office/powerpoint/2010/main" val="1398862804"/>
              </p:ext>
            </p:extLst>
          </p:nvPr>
        </p:nvGraphicFramePr>
        <p:xfrm>
          <a:off x="990600" y="4495800"/>
          <a:ext cx="7009498" cy="2112142"/>
        </p:xfrm>
        <a:graphic>
          <a:graphicData uri="http://schemas.openxmlformats.org/drawingml/2006/table">
            <a:tbl>
              <a:tblPr firstRow="1" bandRow="1">
                <a:tableStyleId>{5FD0F851-EC5A-4D38-B0AD-8093EC10F338}</a:tableStyleId>
              </a:tblPr>
              <a:tblGrid>
                <a:gridCol w="484509"/>
                <a:gridCol w="707305"/>
                <a:gridCol w="484807"/>
                <a:gridCol w="484807"/>
                <a:gridCol w="484807"/>
                <a:gridCol w="484807"/>
                <a:gridCol w="484807"/>
                <a:gridCol w="484807"/>
                <a:gridCol w="484807"/>
                <a:gridCol w="484807"/>
                <a:gridCol w="484807"/>
                <a:gridCol w="484807"/>
                <a:gridCol w="484807"/>
                <a:gridCol w="484807"/>
              </a:tblGrid>
              <a:tr h="180525">
                <a:tc>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a:effectLst/>
                        </a:rPr>
                        <a:t>Prices</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a:effectLst/>
                        </a:rPr>
                        <a:t>138</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a:effectLst/>
                        </a:rPr>
                        <a:t>14.32</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a:effectLst/>
                        </a:rPr>
                        <a:t>45 234</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a:effectLst/>
                        </a:rPr>
                        <a:t>15.33</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8">
                  <a:txBody>
                    <a:bodyPr/>
                    <a:lstStyle/>
                    <a:p>
                      <a:pPr algn="ctr" fontAlgn="b"/>
                      <a:r>
                        <a:rPr lang="en-ZA" sz="1000" u="none" strike="noStrike" dirty="0" smtClean="0">
                          <a:effectLst/>
                        </a:rPr>
                        <a:t>Risk Values</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81016">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ZA" sz="1000" b="1" u="none" strike="noStrike" dirty="0">
                          <a:effectLst/>
                        </a:rPr>
                        <a:t>Instrument</a:t>
                      </a:r>
                      <a:endParaRPr lang="en-ZA" sz="1000" b="1"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smtClean="0">
                          <a:effectLst/>
                        </a:rPr>
                        <a:t>15DEC16 AGL CSH</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smtClean="0">
                          <a:effectLst/>
                        </a:rPr>
                        <a:t>19DEC16 USD/ZAR</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a:effectLst/>
                        </a:rPr>
                        <a:t>15DEC16 J200</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smtClean="0">
                          <a:effectLst/>
                        </a:rPr>
                        <a:t>15DEC16 J200 46338C</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Notional</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JSPAN</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err="1">
                          <a:effectLst/>
                        </a:rPr>
                        <a:t>Liq</a:t>
                      </a:r>
                      <a:r>
                        <a:rPr lang="en-ZA" sz="1000" u="none" strike="noStrike" dirty="0">
                          <a:effectLst/>
                        </a:rPr>
                        <a:t> Per AO</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Lar </a:t>
                      </a:r>
                      <a:r>
                        <a:rPr lang="en-ZA" sz="1000" u="none" strike="noStrike" dirty="0" err="1">
                          <a:effectLst/>
                        </a:rPr>
                        <a:t>Pos</a:t>
                      </a:r>
                      <a:r>
                        <a:rPr lang="en-ZA" sz="1000" u="none" strike="noStrike" dirty="0">
                          <a:effectLst/>
                        </a:rPr>
                        <a:t> AO</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IM</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VM</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Collateral Value</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Indicative Call</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r>
              <a:tr h="180525">
                <a:tc rowSpan="3">
                  <a:txBody>
                    <a:bodyPr/>
                    <a:lstStyle/>
                    <a:p>
                      <a:pPr algn="l" rtl="0" fontAlgn="ctr"/>
                      <a:r>
                        <a:rPr lang="en-ZA" sz="1000" b="1" i="0" u="none" strike="noStrike" dirty="0" smtClean="0">
                          <a:solidFill>
                            <a:srgbClr val="000000"/>
                          </a:solidFill>
                          <a:effectLst/>
                          <a:latin typeface="Calibri"/>
                        </a:rPr>
                        <a:t>Clients</a:t>
                      </a:r>
                      <a:endParaRPr lang="en-ZA" sz="1000" b="1"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smtClean="0">
                          <a:effectLst/>
                        </a:rPr>
                        <a:t>Client 1</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10</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ZA" sz="1000" u="none" strike="noStrike" dirty="0" smtClean="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ZA" sz="1000" u="none" strike="noStrike" dirty="0">
                          <a:effectLst/>
                        </a:rPr>
                        <a:t>1 380</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ZA" sz="1000" u="none" strike="noStrike" dirty="0" smtClean="0">
                          <a:effectLst/>
                        </a:rPr>
                        <a:t>1 063</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ZA" sz="1000" u="none" strike="noStrike" dirty="0">
                          <a:effectLst/>
                        </a:rPr>
                        <a:t>138</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ZA" sz="1000" u="none" strike="noStrike" dirty="0">
                          <a:effectLst/>
                        </a:rPr>
                        <a:t>207</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ZA" sz="1000" u="none" strike="noStrike" dirty="0">
                          <a:effectLst/>
                        </a:rPr>
                        <a:t>1 408</a:t>
                      </a:r>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ZA" sz="1000" u="none" strike="noStrike" dirty="0">
                          <a:effectLst/>
                        </a:rPr>
                        <a:t>-141</a:t>
                      </a:r>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ZA" sz="1000" u="none" strike="noStrike" dirty="0">
                          <a:effectLst/>
                        </a:rPr>
                        <a:t>1 267</a:t>
                      </a:r>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ZA" sz="1000" u="none" strike="noStrike" dirty="0">
                          <a:effectLst/>
                        </a:rPr>
                        <a:t>0</a:t>
                      </a:r>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r>
              <a:tr h="180525">
                <a:tc vMerge="1">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rtl="0" fontAlgn="ctr"/>
                      <a:r>
                        <a:rPr lang="en-ZA" sz="1000" u="none" strike="noStrike" dirty="0">
                          <a:effectLst/>
                        </a:rPr>
                        <a:t>Client 2</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14</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ZA" sz="1000" u="none" strike="noStrike" dirty="0">
                          <a:effectLst/>
                        </a:rPr>
                        <a:t>3</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ZA" sz="1000" u="none" strike="noStrike" dirty="0">
                          <a:effectLst/>
                        </a:rPr>
                        <a:t>135 902</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ZA" sz="1000" u="none" strike="noStrike" dirty="0">
                          <a:effectLst/>
                        </a:rPr>
                        <a:t>104 645</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ZA" sz="1000" u="none" strike="noStrike" dirty="0" smtClean="0">
                          <a:effectLst/>
                        </a:rPr>
                        <a:t>13 590</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algn="r" defTabSz="457200" rtl="0" eaLnBrk="1" fontAlgn="ctr" latinLnBrk="0" hangingPunct="1"/>
                      <a:r>
                        <a:rPr lang="en-ZA" sz="1000" u="none" strike="noStrike" kern="1200" dirty="0" smtClean="0">
                          <a:solidFill>
                            <a:schemeClr val="tx1"/>
                          </a:solidFill>
                          <a:effectLst/>
                          <a:latin typeface="+mn-lt"/>
                          <a:ea typeface="+mn-ea"/>
                          <a:cs typeface="+mn-cs"/>
                        </a:rPr>
                        <a:t>20 385</a:t>
                      </a:r>
                      <a:endParaRPr lang="en-ZA" sz="1000" u="none" strike="noStrike" kern="1200" dirty="0">
                        <a:solidFill>
                          <a:schemeClr val="tx1"/>
                        </a:solidFill>
                        <a:effectLst/>
                        <a:latin typeface="+mn-lt"/>
                        <a:ea typeface="+mn-ea"/>
                        <a:cs typeface="+mn-cs"/>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algn="r" defTabSz="457200" rtl="0" eaLnBrk="1" fontAlgn="ctr" latinLnBrk="0" hangingPunct="1"/>
                      <a:r>
                        <a:rPr lang="en-ZA" sz="1000" u="none" strike="noStrike" kern="1200" dirty="0">
                          <a:solidFill>
                            <a:schemeClr val="tx1"/>
                          </a:solidFill>
                          <a:effectLst/>
                          <a:latin typeface="+mn-lt"/>
                          <a:ea typeface="+mn-ea"/>
                          <a:cs typeface="+mn-cs"/>
                        </a:rPr>
                        <a:t>138 621</a:t>
                      </a: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algn="r" defTabSz="457200" rtl="0" eaLnBrk="1" fontAlgn="ctr" latinLnBrk="0" hangingPunct="1"/>
                      <a:r>
                        <a:rPr lang="en-ZA" sz="1000" u="none" strike="noStrike" kern="1200" dirty="0">
                          <a:solidFill>
                            <a:schemeClr val="tx1"/>
                          </a:solidFill>
                          <a:effectLst/>
                          <a:latin typeface="+mn-lt"/>
                          <a:ea typeface="+mn-ea"/>
                          <a:cs typeface="+mn-cs"/>
                        </a:rPr>
                        <a:t>27 724</a:t>
                      </a: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algn="r" defTabSz="457200" rtl="0" eaLnBrk="1" fontAlgn="ctr" latinLnBrk="0" hangingPunct="1"/>
                      <a:r>
                        <a:rPr lang="en-ZA" sz="1000" u="none" strike="noStrike" kern="1200" dirty="0">
                          <a:solidFill>
                            <a:schemeClr val="tx1"/>
                          </a:solidFill>
                          <a:effectLst/>
                          <a:latin typeface="+mn-lt"/>
                          <a:ea typeface="+mn-ea"/>
                          <a:cs typeface="+mn-cs"/>
                        </a:rPr>
                        <a:t>152 483</a:t>
                      </a: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algn="r" defTabSz="457200" rtl="0" eaLnBrk="1" fontAlgn="ctr" latinLnBrk="0" hangingPunct="1"/>
                      <a:r>
                        <a:rPr lang="en-ZA" sz="1000" u="none" strike="noStrike" kern="1200" dirty="0">
                          <a:solidFill>
                            <a:schemeClr val="tx1"/>
                          </a:solidFill>
                          <a:effectLst/>
                          <a:latin typeface="+mn-lt"/>
                          <a:ea typeface="+mn-ea"/>
                          <a:cs typeface="+mn-cs"/>
                        </a:rPr>
                        <a:t>13 862</a:t>
                      </a: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r>
              <a:tr h="189551">
                <a:tc vMerge="1">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a:effectLst/>
                        </a:rPr>
                        <a:t>Client 3</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4</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ZA" sz="1000" u="none" strike="noStrike" dirty="0">
                          <a:effectLst/>
                        </a:rPr>
                        <a:t>-5</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ZA" sz="1000" u="none" strike="noStrike" dirty="0">
                          <a:effectLst/>
                        </a:rPr>
                        <a:t>180 859</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ZA" sz="1000" u="none" strike="noStrike" dirty="0">
                          <a:effectLst/>
                        </a:rPr>
                        <a:t>139 262</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ZA" sz="1000" u="none" strike="noStrike" dirty="0">
                          <a:effectLst/>
                        </a:rPr>
                        <a:t>18 086</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ZA" sz="1000" u="none" strike="noStrike" dirty="0">
                          <a:effectLst/>
                        </a:rPr>
                        <a:t>27 129</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ZA" sz="1000" u="none" strike="noStrike" dirty="0">
                          <a:effectLst/>
                        </a:rPr>
                        <a:t>184 477</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ZA" sz="1000" u="none" strike="noStrike" dirty="0">
                          <a:effectLst/>
                        </a:rPr>
                        <a:t>-55 343</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ZA" sz="1000" u="none" strike="noStrike" dirty="0">
                          <a:effectLst/>
                        </a:rPr>
                        <a:t>92 238</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algn="r" fontAlgn="b"/>
                      <a:r>
                        <a:rPr lang="en-ZA" sz="1000" u="none" strike="noStrike" dirty="0">
                          <a:effectLst/>
                        </a:rPr>
                        <a:t>36 895</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70" name="Table 69"/>
          <p:cNvGraphicFramePr>
            <a:graphicFrameLocks noGrp="1"/>
          </p:cNvGraphicFramePr>
          <p:nvPr>
            <p:extLst>
              <p:ext uri="{D42A27DB-BD31-4B8C-83A1-F6EECF244321}">
                <p14:modId xmlns:p14="http://schemas.microsoft.com/office/powerpoint/2010/main" val="240163575"/>
              </p:ext>
            </p:extLst>
          </p:nvPr>
        </p:nvGraphicFramePr>
        <p:xfrm>
          <a:off x="990600" y="4495800"/>
          <a:ext cx="7009498" cy="2112142"/>
        </p:xfrm>
        <a:graphic>
          <a:graphicData uri="http://schemas.openxmlformats.org/drawingml/2006/table">
            <a:tbl>
              <a:tblPr firstRow="1" bandRow="1">
                <a:tableStyleId>{5FD0F851-EC5A-4D38-B0AD-8093EC10F338}</a:tableStyleId>
              </a:tblPr>
              <a:tblGrid>
                <a:gridCol w="484509"/>
                <a:gridCol w="707305"/>
                <a:gridCol w="484807"/>
                <a:gridCol w="484807"/>
                <a:gridCol w="484807"/>
                <a:gridCol w="484807"/>
                <a:gridCol w="484807"/>
                <a:gridCol w="484807"/>
                <a:gridCol w="484807"/>
                <a:gridCol w="484807"/>
                <a:gridCol w="484807"/>
                <a:gridCol w="484807"/>
                <a:gridCol w="484807"/>
                <a:gridCol w="484807"/>
              </a:tblGrid>
              <a:tr h="180525">
                <a:tc>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a:effectLst/>
                        </a:rPr>
                        <a:t>Prices</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a:effectLst/>
                        </a:rPr>
                        <a:t>138</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a:effectLst/>
                        </a:rPr>
                        <a:t>14.32</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a:effectLst/>
                        </a:rPr>
                        <a:t>45 234</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a:effectLst/>
                        </a:rPr>
                        <a:t>15.33</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8">
                  <a:txBody>
                    <a:bodyPr/>
                    <a:lstStyle/>
                    <a:p>
                      <a:pPr algn="ctr" fontAlgn="b"/>
                      <a:r>
                        <a:rPr lang="en-ZA" sz="1000" u="none" strike="noStrike" dirty="0" smtClean="0">
                          <a:effectLst/>
                        </a:rPr>
                        <a:t>Risk Values</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81016">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ZA" sz="1000" b="1" u="none" strike="noStrike" dirty="0">
                          <a:effectLst/>
                        </a:rPr>
                        <a:t>Instrument</a:t>
                      </a:r>
                      <a:endParaRPr lang="en-ZA" sz="1000" b="1"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smtClean="0">
                          <a:effectLst/>
                        </a:rPr>
                        <a:t>15DEC16 AGL CSH</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smtClean="0">
                          <a:effectLst/>
                        </a:rPr>
                        <a:t>19DEC16 USD/ZAR</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a:effectLst/>
                        </a:rPr>
                        <a:t>15DEC16 J200</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smtClean="0">
                          <a:effectLst/>
                        </a:rPr>
                        <a:t>15DEC16 J200 46338C</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Notional</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JSPAN</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err="1">
                          <a:effectLst/>
                        </a:rPr>
                        <a:t>Liq</a:t>
                      </a:r>
                      <a:r>
                        <a:rPr lang="en-ZA" sz="1000" u="none" strike="noStrike" dirty="0">
                          <a:effectLst/>
                        </a:rPr>
                        <a:t> Per AO</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Lar </a:t>
                      </a:r>
                      <a:r>
                        <a:rPr lang="en-ZA" sz="1000" u="none" strike="noStrike" dirty="0" err="1">
                          <a:effectLst/>
                        </a:rPr>
                        <a:t>Pos</a:t>
                      </a:r>
                      <a:r>
                        <a:rPr lang="en-ZA" sz="1000" u="none" strike="noStrike" dirty="0">
                          <a:effectLst/>
                        </a:rPr>
                        <a:t> AO</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IM</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VM</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Collateral Value</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Indicative Call</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r>
              <a:tr h="180525">
                <a:tc rowSpan="3">
                  <a:txBody>
                    <a:bodyPr/>
                    <a:lstStyle/>
                    <a:p>
                      <a:pPr algn="l" rtl="0" fontAlgn="ctr"/>
                      <a:r>
                        <a:rPr lang="en-ZA" sz="1000" b="1" i="0" u="none" strike="noStrike" dirty="0" smtClean="0">
                          <a:solidFill>
                            <a:srgbClr val="000000"/>
                          </a:solidFill>
                          <a:effectLst/>
                          <a:latin typeface="Calibri"/>
                        </a:rPr>
                        <a:t>Clients</a:t>
                      </a:r>
                      <a:endParaRPr lang="en-ZA" sz="1000" b="1"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smtClean="0">
                          <a:effectLst/>
                        </a:rPr>
                        <a:t>Client 1</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10</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smtClean="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ZA" sz="1000" b="0" u="none" strike="noStrike" dirty="0">
                          <a:effectLst/>
                        </a:rPr>
                        <a:t>1 380</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ZA" sz="1000" b="0" u="none" strike="noStrike" dirty="0">
                          <a:effectLst/>
                        </a:rPr>
                        <a:t>1 063</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ZA" sz="1000" b="0" u="none" strike="noStrike" dirty="0">
                          <a:effectLst/>
                        </a:rPr>
                        <a:t>138</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ZA" sz="1000" b="0" u="none" strike="noStrike" dirty="0">
                          <a:effectLst/>
                        </a:rPr>
                        <a:t>207</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ZA" sz="1000" b="0" u="none" strike="noStrike" dirty="0">
                          <a:effectLst/>
                        </a:rPr>
                        <a:t>1 408</a:t>
                      </a:r>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ZA" sz="1000" b="0" u="none" strike="noStrike" dirty="0">
                          <a:effectLst/>
                        </a:rPr>
                        <a:t>-141</a:t>
                      </a:r>
                      <a:endParaRPr lang="en-ZA" sz="1000" b="0" i="0" u="none" strike="noStrike" dirty="0">
                        <a:solidFill>
                          <a:srgbClr val="000000"/>
                        </a:solidFill>
                        <a:effectLst/>
                        <a:latin typeface="Calibri"/>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ZA" sz="1000" b="0" u="none" strike="noStrike" dirty="0">
                          <a:effectLst/>
                          <a:latin typeface="+mn-lt"/>
                        </a:rPr>
                        <a:t>1 267</a:t>
                      </a:r>
                      <a:endParaRPr lang="en-ZA" sz="1000" b="0" i="0" u="none" strike="noStrike" dirty="0">
                        <a:solidFill>
                          <a:srgbClr val="000000"/>
                        </a:solidFill>
                        <a:effectLst/>
                        <a:latin typeface="+mn-lt"/>
                      </a:endParaRPr>
                    </a:p>
                  </a:txBody>
                  <a:tcPr marL="9026" marR="9026" marT="9026"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ZA" sz="1000" b="0" i="0" u="none" strike="noStrike">
                          <a:solidFill>
                            <a:srgbClr val="000000"/>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0525">
                <a:tc vMerge="1">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rtl="0" fontAlgn="ctr"/>
                      <a:r>
                        <a:rPr lang="en-ZA" sz="1000" u="none" strike="noStrike" dirty="0">
                          <a:effectLst/>
                        </a:rPr>
                        <a:t>Client 2</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14</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smtClean="0">
                          <a:solidFill>
                            <a:srgbClr val="000000"/>
                          </a:solidFill>
                          <a:effectLst/>
                          <a:latin typeface="Calibri"/>
                        </a:rPr>
                        <a:t>2</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ctr" rtl="0" fontAlgn="ctr"/>
                      <a:r>
                        <a:rPr lang="en-ZA" sz="1000" b="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ZA" sz="1000" b="0" i="0" u="none" strike="noStrike" dirty="0">
                          <a:solidFill>
                            <a:srgbClr val="000000"/>
                          </a:solidFill>
                          <a:effectLst/>
                          <a:latin typeface="Calibri"/>
                        </a:rPr>
                        <a:t>90 668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en-ZA" sz="1000" b="0" i="0" u="none" strike="noStrike" dirty="0">
                          <a:solidFill>
                            <a:srgbClr val="000000"/>
                          </a:solidFill>
                          <a:effectLst/>
                          <a:latin typeface="Calibri"/>
                        </a:rPr>
                        <a:t>69 815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en-ZA" sz="1000" b="0" i="0" u="none" strike="noStrike" dirty="0">
                          <a:solidFill>
                            <a:srgbClr val="000000"/>
                          </a:solidFill>
                          <a:effectLst/>
                          <a:latin typeface="Calibri"/>
                        </a:rPr>
                        <a:t>9 067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en-ZA" sz="1000" b="0" i="0" u="none" strike="noStrike" dirty="0">
                          <a:solidFill>
                            <a:srgbClr val="000000"/>
                          </a:solidFill>
                          <a:effectLst/>
                          <a:latin typeface="Calibri"/>
                        </a:rPr>
                        <a:t>20 385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ZA" sz="1000" b="0" i="0" u="none" strike="noStrike" dirty="0">
                          <a:solidFill>
                            <a:srgbClr val="000000"/>
                          </a:solidFill>
                          <a:effectLst/>
                          <a:latin typeface="Calibri"/>
                        </a:rPr>
                        <a:t>99 267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en-ZA" sz="1000" b="0" i="0" u="none" strike="noStrike" dirty="0">
                          <a:solidFill>
                            <a:srgbClr val="000000"/>
                          </a:solidFill>
                          <a:effectLst/>
                          <a:latin typeface="Calibri"/>
                        </a:rPr>
                        <a:t>19 853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en-ZA" sz="1000" b="0" i="0" u="none" strike="noStrike" dirty="0" smtClean="0">
                          <a:solidFill>
                            <a:srgbClr val="000000"/>
                          </a:solidFill>
                          <a:effectLst/>
                          <a:latin typeface="+mn-lt"/>
                        </a:rPr>
                        <a:t>152 483</a:t>
                      </a:r>
                      <a:endParaRPr lang="en-ZA"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en-ZA" sz="1000" b="0" i="0" u="none" strike="noStrike" dirty="0">
                          <a:solidFill>
                            <a:srgbClr val="000000"/>
                          </a:solidFill>
                          <a:effectLst/>
                          <a:latin typeface="+mn-lt"/>
                        </a:rPr>
                        <a:t>-33 362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r>
              <a:tr h="189551">
                <a:tc vMerge="1">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a:effectLst/>
                        </a:rPr>
                        <a:t>Client 3</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a:effectLst/>
                        </a:rPr>
                        <a:t>4</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smtClean="0">
                          <a:effectLst/>
                        </a:rPr>
                        <a:t>-7</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en-ZA" sz="1000" b="0" i="0" u="none" strike="noStrike" dirty="0">
                          <a:solidFill>
                            <a:srgbClr val="000000"/>
                          </a:solidFill>
                          <a:effectLst/>
                          <a:latin typeface="Calibri"/>
                        </a:rPr>
                        <a:t>180 829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en-ZA" sz="1000" b="0" i="0" u="none" strike="noStrike" dirty="0">
                          <a:solidFill>
                            <a:srgbClr val="000000"/>
                          </a:solidFill>
                          <a:effectLst/>
                          <a:latin typeface="Calibri"/>
                        </a:rPr>
                        <a:t>139 238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en-ZA" sz="1000" b="0" i="0" u="none" strike="noStrike">
                          <a:solidFill>
                            <a:srgbClr val="000000"/>
                          </a:solidFill>
                          <a:effectLst/>
                          <a:latin typeface="Calibri"/>
                        </a:rPr>
                        <a:t>18 086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ZA" sz="1000" b="0" i="0" u="none" strike="noStrike" dirty="0">
                          <a:solidFill>
                            <a:srgbClr val="000000"/>
                          </a:solidFill>
                          <a:effectLst/>
                          <a:latin typeface="Calibri"/>
                        </a:rPr>
                        <a:t>27 124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en-ZA" sz="1000" b="0" i="0" u="none" strike="noStrike" dirty="0">
                          <a:solidFill>
                            <a:srgbClr val="000000"/>
                          </a:solidFill>
                          <a:effectLst/>
                          <a:latin typeface="Calibri"/>
                        </a:rPr>
                        <a:t>184 448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en-ZA" sz="1000" b="0" i="0" u="none" strike="noStrike" dirty="0">
                          <a:solidFill>
                            <a:srgbClr val="000000"/>
                          </a:solidFill>
                          <a:effectLst/>
                          <a:latin typeface="Calibri"/>
                        </a:rPr>
                        <a:t>-55 334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en-ZA" sz="1000" b="0" i="0" u="none" strike="noStrike" dirty="0">
                          <a:solidFill>
                            <a:srgbClr val="000000"/>
                          </a:solidFill>
                          <a:effectLst/>
                          <a:latin typeface="+mn-lt"/>
                        </a:rPr>
                        <a:t>92 238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ZA" sz="1000" b="0" i="0" u="none" strike="noStrike" dirty="0">
                          <a:solidFill>
                            <a:srgbClr val="000000"/>
                          </a:solidFill>
                          <a:effectLst/>
                          <a:latin typeface="+mn-lt"/>
                        </a:rPr>
                        <a:t>36 876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1874418122"/>
              </p:ext>
            </p:extLst>
          </p:nvPr>
        </p:nvGraphicFramePr>
        <p:xfrm>
          <a:off x="990600" y="4495800"/>
          <a:ext cx="7009498" cy="2112142"/>
        </p:xfrm>
        <a:graphic>
          <a:graphicData uri="http://schemas.openxmlformats.org/drawingml/2006/table">
            <a:tbl>
              <a:tblPr firstRow="1" bandRow="1">
                <a:tableStyleId>{5FD0F851-EC5A-4D38-B0AD-8093EC10F338}</a:tableStyleId>
              </a:tblPr>
              <a:tblGrid>
                <a:gridCol w="484509"/>
                <a:gridCol w="707305"/>
                <a:gridCol w="484807"/>
                <a:gridCol w="484807"/>
                <a:gridCol w="484807"/>
                <a:gridCol w="484807"/>
                <a:gridCol w="484807"/>
                <a:gridCol w="484807"/>
                <a:gridCol w="484807"/>
                <a:gridCol w="484807"/>
                <a:gridCol w="484807"/>
                <a:gridCol w="484807"/>
                <a:gridCol w="484807"/>
                <a:gridCol w="484807"/>
              </a:tblGrid>
              <a:tr h="180525">
                <a:tc>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a:effectLst/>
                        </a:rPr>
                        <a:t>Prices</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1" i="0" u="none" strike="noStrike" dirty="0">
                          <a:solidFill>
                            <a:srgbClr val="000000"/>
                          </a:solidFill>
                          <a:effectLst/>
                          <a:latin typeface="Calibri"/>
                        </a:rPr>
                        <a:t>140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0" fontAlgn="ctr"/>
                      <a:r>
                        <a:rPr lang="en-ZA" sz="1000" b="0" i="0" u="none" strike="noStrike">
                          <a:solidFill>
                            <a:srgbClr val="000000"/>
                          </a:solidFill>
                          <a:effectLst/>
                          <a:latin typeface="Calibri"/>
                        </a:rPr>
                        <a:t>14.32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1" i="0" u="none" strike="noStrike" dirty="0">
                          <a:solidFill>
                            <a:srgbClr val="000000"/>
                          </a:solidFill>
                          <a:effectLst/>
                          <a:latin typeface="Calibri"/>
                        </a:rPr>
                        <a:t>45 300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0" fontAlgn="ctr"/>
                      <a:r>
                        <a:rPr lang="en-ZA" sz="1000" b="0" u="none" strike="noStrike" dirty="0">
                          <a:effectLst/>
                        </a:rPr>
                        <a:t>15.33</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8">
                  <a:txBody>
                    <a:bodyPr/>
                    <a:lstStyle/>
                    <a:p>
                      <a:pPr algn="ctr" fontAlgn="b"/>
                      <a:r>
                        <a:rPr lang="en-ZA" sz="1000" u="none" strike="noStrike" dirty="0" smtClean="0">
                          <a:effectLst/>
                        </a:rPr>
                        <a:t>Risk Values</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ZA" sz="1000" b="0" i="0" u="none" strike="noStrike" dirty="0">
                        <a:solidFill>
                          <a:srgbClr val="000000"/>
                        </a:solidFill>
                        <a:effectLst/>
                        <a:latin typeface="Calibri"/>
                      </a:endParaRPr>
                    </a:p>
                  </a:txBody>
                  <a:tcPr marL="9026" marR="9026" marT="9026" marB="0" anchor="b">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81016">
                <a:tc>
                  <a:txBody>
                    <a:bodyPr/>
                    <a:lstStyle/>
                    <a:p>
                      <a:pPr algn="ctr" rtl="0" fontAlgn="ct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ZA" sz="1000" b="1" u="none" strike="noStrike" dirty="0">
                          <a:effectLst/>
                        </a:rPr>
                        <a:t>Instrument</a:t>
                      </a:r>
                      <a:endParaRPr lang="en-ZA" sz="1000" b="1"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smtClean="0">
                          <a:effectLst/>
                        </a:rPr>
                        <a:t>15DEC16 AGL CSH</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smtClean="0">
                          <a:effectLst/>
                        </a:rPr>
                        <a:t>19DEC16 USD/ZAR</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a:effectLst/>
                        </a:rPr>
                        <a:t>15DEC16 J200</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ZA" sz="1000" u="none" strike="noStrike" dirty="0" smtClean="0">
                          <a:effectLst/>
                        </a:rPr>
                        <a:t>15DEC16 J200 46338C</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Notional</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JSPAN</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err="1">
                          <a:effectLst/>
                        </a:rPr>
                        <a:t>Liq</a:t>
                      </a:r>
                      <a:r>
                        <a:rPr lang="en-ZA" sz="1000" u="none" strike="noStrike" dirty="0">
                          <a:effectLst/>
                        </a:rPr>
                        <a:t> Per AO</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Lar </a:t>
                      </a:r>
                      <a:r>
                        <a:rPr lang="en-ZA" sz="1000" u="none" strike="noStrike" dirty="0" err="1">
                          <a:effectLst/>
                        </a:rPr>
                        <a:t>Pos</a:t>
                      </a:r>
                      <a:r>
                        <a:rPr lang="en-ZA" sz="1000" u="none" strike="noStrike" dirty="0">
                          <a:effectLst/>
                        </a:rPr>
                        <a:t> AO</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IM</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VM</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Collateral Value</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ZA" sz="1000" u="none" strike="noStrike" dirty="0">
                          <a:effectLst/>
                        </a:rPr>
                        <a:t>Indicative Call</a:t>
                      </a:r>
                      <a:endParaRPr lang="en-ZA" sz="1000" b="0" i="0" u="none" strike="noStrike" dirty="0">
                        <a:solidFill>
                          <a:srgbClr val="000000"/>
                        </a:solidFill>
                        <a:effectLst/>
                        <a:latin typeface="Calibri"/>
                      </a:endParaRPr>
                    </a:p>
                  </a:txBody>
                  <a:tcPr marL="9026" marR="9026" marT="9026"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20000"/>
                        <a:lumOff val="80000"/>
                      </a:schemeClr>
                    </a:solidFill>
                  </a:tcPr>
                </a:tc>
              </a:tr>
              <a:tr h="180525">
                <a:tc rowSpan="3">
                  <a:txBody>
                    <a:bodyPr/>
                    <a:lstStyle/>
                    <a:p>
                      <a:pPr algn="l" rtl="0" fontAlgn="ctr"/>
                      <a:r>
                        <a:rPr lang="en-ZA" sz="1000" b="1" i="0" u="none" strike="noStrike" dirty="0" smtClean="0">
                          <a:solidFill>
                            <a:srgbClr val="000000"/>
                          </a:solidFill>
                          <a:effectLst/>
                          <a:latin typeface="Calibri"/>
                        </a:rPr>
                        <a:t>Clients</a:t>
                      </a:r>
                      <a:endParaRPr lang="en-ZA" sz="1000" b="1"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smtClean="0">
                          <a:effectLst/>
                        </a:rPr>
                        <a:t>Client 1</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10</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smtClean="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ZA" sz="1000" b="0" i="0" u="none" strike="noStrike" dirty="0">
                          <a:solidFill>
                            <a:srgbClr val="000000"/>
                          </a:solidFill>
                          <a:effectLst/>
                          <a:latin typeface="Calibri"/>
                        </a:rPr>
                        <a:t>1 400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dirty="0">
                          <a:solidFill>
                            <a:srgbClr val="000000"/>
                          </a:solidFill>
                          <a:effectLst/>
                          <a:latin typeface="Calibri"/>
                        </a:rPr>
                        <a:t>1 078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dirty="0">
                          <a:solidFill>
                            <a:srgbClr val="000000"/>
                          </a:solidFill>
                          <a:effectLst/>
                          <a:latin typeface="Calibri"/>
                        </a:rPr>
                        <a:t>140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dirty="0">
                          <a:solidFill>
                            <a:srgbClr val="000000"/>
                          </a:solidFill>
                          <a:effectLst/>
                          <a:latin typeface="Calibri"/>
                        </a:rPr>
                        <a:t>210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dirty="0">
                          <a:solidFill>
                            <a:srgbClr val="000000"/>
                          </a:solidFill>
                          <a:effectLst/>
                          <a:latin typeface="Calibri"/>
                        </a:rPr>
                        <a:t>1 428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dirty="0">
                          <a:solidFill>
                            <a:srgbClr val="000000"/>
                          </a:solidFill>
                          <a:effectLst/>
                          <a:latin typeface="Calibri"/>
                        </a:rPr>
                        <a:t>-143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kern="1200" dirty="0">
                          <a:solidFill>
                            <a:srgbClr val="000000"/>
                          </a:solidFill>
                          <a:effectLst/>
                          <a:latin typeface="Calibri"/>
                          <a:ea typeface="+mn-ea"/>
                          <a:cs typeface="+mn-cs"/>
                        </a:rPr>
                        <a:t>1 200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kern="1200" dirty="0">
                          <a:solidFill>
                            <a:srgbClr val="000000"/>
                          </a:solidFill>
                          <a:effectLst/>
                          <a:latin typeface="Calibri"/>
                          <a:ea typeface="+mn-ea"/>
                          <a:cs typeface="+mn-cs"/>
                        </a:rPr>
                        <a:t>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r>
              <a:tr h="180525">
                <a:tc vMerge="1">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rtl="0" fontAlgn="ctr"/>
                      <a:r>
                        <a:rPr lang="en-ZA" sz="1000" u="none" strike="noStrike" dirty="0">
                          <a:effectLst/>
                        </a:rPr>
                        <a:t>Client 2</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14</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i="0" u="none" strike="noStrike" dirty="0" smtClean="0">
                          <a:solidFill>
                            <a:srgbClr val="000000"/>
                          </a:solidFill>
                          <a:effectLst/>
                          <a:latin typeface="Calibri"/>
                        </a:rPr>
                        <a:t>2</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ZA" sz="1000" b="0" i="0" u="none" strike="noStrike" dirty="0">
                          <a:solidFill>
                            <a:srgbClr val="000000"/>
                          </a:solidFill>
                          <a:effectLst/>
                          <a:latin typeface="Calibri"/>
                        </a:rPr>
                        <a:t>90 800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dirty="0">
                          <a:solidFill>
                            <a:srgbClr val="000000"/>
                          </a:solidFill>
                          <a:effectLst/>
                          <a:latin typeface="Calibri"/>
                        </a:rPr>
                        <a:t>69 916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dirty="0">
                          <a:solidFill>
                            <a:srgbClr val="000000"/>
                          </a:solidFill>
                          <a:effectLst/>
                          <a:latin typeface="Calibri"/>
                        </a:rPr>
                        <a:t>9 080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dirty="0">
                          <a:solidFill>
                            <a:srgbClr val="000000"/>
                          </a:solidFill>
                          <a:effectLst/>
                          <a:latin typeface="Calibri"/>
                        </a:rPr>
                        <a:t>20 385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ZA" sz="1000" b="0" i="0" u="none" strike="noStrike" dirty="0">
                          <a:solidFill>
                            <a:srgbClr val="000000"/>
                          </a:solidFill>
                          <a:effectLst/>
                          <a:latin typeface="Calibri"/>
                        </a:rPr>
                        <a:t>99 382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dirty="0">
                          <a:solidFill>
                            <a:srgbClr val="000000"/>
                          </a:solidFill>
                          <a:effectLst/>
                          <a:latin typeface="Calibri"/>
                        </a:rPr>
                        <a:t>19 876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kern="1200" dirty="0">
                          <a:solidFill>
                            <a:srgbClr val="000000"/>
                          </a:solidFill>
                          <a:effectLst/>
                          <a:latin typeface="Calibri"/>
                          <a:ea typeface="+mn-ea"/>
                          <a:cs typeface="+mn-cs"/>
                        </a:rPr>
                        <a:t>109 320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kern="1200" dirty="0">
                          <a:solidFill>
                            <a:srgbClr val="000000"/>
                          </a:solidFill>
                          <a:effectLst/>
                          <a:latin typeface="Calibri"/>
                          <a:ea typeface="+mn-ea"/>
                          <a:cs typeface="+mn-cs"/>
                        </a:rPr>
                        <a:t>9 938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r>
              <a:tr h="189551">
                <a:tc vMerge="1">
                  <a:txBody>
                    <a:bodyPr/>
                    <a:lstStyle/>
                    <a:p>
                      <a:pPr algn="l" rtl="0" fontAlgn="ct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ZA" sz="1000" u="none" strike="noStrike" dirty="0">
                          <a:effectLst/>
                        </a:rPr>
                        <a:t>Client 3</a:t>
                      </a:r>
                      <a:endParaRPr lang="en-ZA" sz="1000" b="0" i="0" u="none" strike="noStrike" dirty="0">
                        <a:solidFill>
                          <a:srgbClr val="000000"/>
                        </a:solidFill>
                        <a:effectLst/>
                        <a:latin typeface="Calibri"/>
                      </a:endParaRPr>
                    </a:p>
                  </a:txBody>
                  <a:tcPr marL="8123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u="none" strike="noStrike" dirty="0">
                          <a:effectLst/>
                        </a:rPr>
                        <a:t> </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a:effectLst/>
                        </a:rPr>
                        <a:t>4</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ZA" sz="1000" b="0" u="none" strike="noStrike" dirty="0" smtClean="0">
                          <a:effectLst/>
                        </a:rPr>
                        <a:t>-7</a:t>
                      </a:r>
                      <a:endParaRPr lang="en-ZA" sz="1000" b="0" i="0" u="none" strike="noStrike" dirty="0">
                        <a:solidFill>
                          <a:srgbClr val="000000"/>
                        </a:solidFill>
                        <a:effectLst/>
                        <a:latin typeface="Calibri"/>
                      </a:endParaRPr>
                    </a:p>
                  </a:txBody>
                  <a:tcPr marL="9026" marR="9026" marT="9026"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ZA" sz="1000" b="0" i="0" u="none" strike="noStrike" dirty="0">
                          <a:solidFill>
                            <a:srgbClr val="000000"/>
                          </a:solidFill>
                          <a:effectLst/>
                          <a:latin typeface="Calibri"/>
                        </a:rPr>
                        <a:t>181 093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dirty="0">
                          <a:solidFill>
                            <a:srgbClr val="000000"/>
                          </a:solidFill>
                          <a:effectLst/>
                          <a:latin typeface="Calibri"/>
                        </a:rPr>
                        <a:t>139 441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dirty="0">
                          <a:solidFill>
                            <a:srgbClr val="000000"/>
                          </a:solidFill>
                          <a:effectLst/>
                          <a:latin typeface="Calibri"/>
                        </a:rPr>
                        <a:t>18 086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n-ZA" sz="1000" b="0" i="0" u="none" strike="noStrike" dirty="0">
                          <a:solidFill>
                            <a:srgbClr val="000000"/>
                          </a:solidFill>
                          <a:effectLst/>
                          <a:latin typeface="Calibri"/>
                        </a:rPr>
                        <a:t>27 164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dirty="0">
                          <a:solidFill>
                            <a:srgbClr val="000000"/>
                          </a:solidFill>
                          <a:effectLst/>
                          <a:latin typeface="Calibri"/>
                        </a:rPr>
                        <a:t>184 691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dirty="0">
                          <a:solidFill>
                            <a:srgbClr val="000000"/>
                          </a:solidFill>
                          <a:effectLst/>
                          <a:latin typeface="Calibri"/>
                        </a:rPr>
                        <a:t>-55 407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kern="1200" dirty="0">
                          <a:solidFill>
                            <a:srgbClr val="000000"/>
                          </a:solidFill>
                          <a:effectLst/>
                          <a:latin typeface="Calibri"/>
                          <a:ea typeface="+mn-ea"/>
                          <a:cs typeface="+mn-cs"/>
                        </a:rPr>
                        <a:t>92 346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0" fontAlgn="ctr"/>
                      <a:r>
                        <a:rPr lang="en-ZA" sz="1000" b="0" i="0" u="none" strike="noStrike" kern="1200" dirty="0">
                          <a:solidFill>
                            <a:srgbClr val="000000"/>
                          </a:solidFill>
                          <a:effectLst/>
                          <a:latin typeface="Calibri"/>
                          <a:ea typeface="+mn-ea"/>
                          <a:cs typeface="+mn-cs"/>
                        </a:rPr>
                        <a:t>36 938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grpSp>
        <p:nvGrpSpPr>
          <p:cNvPr id="72" name="Group 71"/>
          <p:cNvGrpSpPr/>
          <p:nvPr/>
        </p:nvGrpSpPr>
        <p:grpSpPr>
          <a:xfrm>
            <a:off x="3471810" y="2088496"/>
            <a:ext cx="1557390" cy="1193959"/>
            <a:chOff x="4233810" y="4292441"/>
            <a:chExt cx="1557390" cy="1193959"/>
          </a:xfrm>
        </p:grpSpPr>
        <p:grpSp>
          <p:nvGrpSpPr>
            <p:cNvPr id="73" name="Group 72"/>
            <p:cNvGrpSpPr/>
            <p:nvPr/>
          </p:nvGrpSpPr>
          <p:grpSpPr>
            <a:xfrm>
              <a:off x="4233813" y="4292441"/>
              <a:ext cx="1557387" cy="239383"/>
              <a:chOff x="2557412" y="2012296"/>
              <a:chExt cx="1557387" cy="239383"/>
            </a:xfrm>
          </p:grpSpPr>
          <p:sp>
            <p:nvSpPr>
              <p:cNvPr id="86" name="Rectangle 85"/>
              <p:cNvSpPr/>
              <p:nvPr/>
            </p:nvSpPr>
            <p:spPr>
              <a:xfrm>
                <a:off x="2557412" y="2012296"/>
                <a:ext cx="1328787" cy="235769"/>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200" b="1" dirty="0">
                    <a:solidFill>
                      <a:prstClr val="black"/>
                    </a:solidFill>
                  </a:rPr>
                  <a:t>Clients</a:t>
                </a:r>
                <a:endParaRPr lang="en-US" sz="1200" b="1" dirty="0">
                  <a:solidFill>
                    <a:prstClr val="black"/>
                  </a:solidFill>
                </a:endParaRPr>
              </a:p>
            </p:txBody>
          </p:sp>
          <p:sp>
            <p:nvSpPr>
              <p:cNvPr id="87" name="Rectangle 86"/>
              <p:cNvSpPr/>
              <p:nvPr/>
            </p:nvSpPr>
            <p:spPr>
              <a:xfrm>
                <a:off x="3886200" y="2012296"/>
                <a:ext cx="228599" cy="239383"/>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grpSp>
        <p:grpSp>
          <p:nvGrpSpPr>
            <p:cNvPr id="74" name="Group 73"/>
            <p:cNvGrpSpPr/>
            <p:nvPr/>
          </p:nvGrpSpPr>
          <p:grpSpPr>
            <a:xfrm>
              <a:off x="4233813" y="4528210"/>
              <a:ext cx="1557384" cy="239383"/>
              <a:chOff x="2557412" y="2248065"/>
              <a:chExt cx="1557384" cy="239383"/>
            </a:xfrm>
          </p:grpSpPr>
          <p:sp>
            <p:nvSpPr>
              <p:cNvPr id="84" name="Rectangle 83"/>
              <p:cNvSpPr/>
              <p:nvPr/>
            </p:nvSpPr>
            <p:spPr>
              <a:xfrm>
                <a:off x="2557412" y="2248065"/>
                <a:ext cx="1328785" cy="239383"/>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200" b="1" dirty="0">
                    <a:solidFill>
                      <a:prstClr val="black"/>
                    </a:solidFill>
                  </a:rPr>
                  <a:t>Instruments</a:t>
                </a:r>
                <a:endParaRPr lang="en-US" sz="1200" b="1" dirty="0">
                  <a:solidFill>
                    <a:prstClr val="black"/>
                  </a:solidFill>
                </a:endParaRPr>
              </a:p>
            </p:txBody>
          </p:sp>
          <p:sp>
            <p:nvSpPr>
              <p:cNvPr id="85" name="Rectangle 84"/>
              <p:cNvSpPr/>
              <p:nvPr/>
            </p:nvSpPr>
            <p:spPr>
              <a:xfrm>
                <a:off x="3886197" y="2248065"/>
                <a:ext cx="228599" cy="239383"/>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grpSp>
        <p:grpSp>
          <p:nvGrpSpPr>
            <p:cNvPr id="75" name="Group 74"/>
            <p:cNvGrpSpPr/>
            <p:nvPr/>
          </p:nvGrpSpPr>
          <p:grpSpPr>
            <a:xfrm>
              <a:off x="4233810" y="4767593"/>
              <a:ext cx="1557390" cy="239383"/>
              <a:chOff x="2557409" y="2487448"/>
              <a:chExt cx="1557390" cy="239383"/>
            </a:xfrm>
          </p:grpSpPr>
          <p:sp>
            <p:nvSpPr>
              <p:cNvPr id="82" name="Rectangle 81"/>
              <p:cNvSpPr/>
              <p:nvPr/>
            </p:nvSpPr>
            <p:spPr>
              <a:xfrm>
                <a:off x="2557409" y="2487448"/>
                <a:ext cx="1328787" cy="239383"/>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200" b="1" dirty="0">
                    <a:solidFill>
                      <a:prstClr val="black"/>
                    </a:solidFill>
                  </a:rPr>
                  <a:t>Prices</a:t>
                </a:r>
                <a:endParaRPr lang="en-US" sz="1200" b="1" dirty="0">
                  <a:solidFill>
                    <a:prstClr val="black"/>
                  </a:solidFill>
                </a:endParaRPr>
              </a:p>
            </p:txBody>
          </p:sp>
          <p:sp>
            <p:nvSpPr>
              <p:cNvPr id="83" name="Rectangle 82"/>
              <p:cNvSpPr/>
              <p:nvPr/>
            </p:nvSpPr>
            <p:spPr>
              <a:xfrm>
                <a:off x="3886200" y="2487448"/>
                <a:ext cx="228599" cy="239383"/>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grpSp>
        <p:grpSp>
          <p:nvGrpSpPr>
            <p:cNvPr id="76" name="Group 75"/>
            <p:cNvGrpSpPr/>
            <p:nvPr/>
          </p:nvGrpSpPr>
          <p:grpSpPr>
            <a:xfrm>
              <a:off x="4233814" y="5006300"/>
              <a:ext cx="1557386" cy="239384"/>
              <a:chOff x="2557413" y="2726155"/>
              <a:chExt cx="1557386" cy="239384"/>
            </a:xfrm>
          </p:grpSpPr>
          <p:sp>
            <p:nvSpPr>
              <p:cNvPr id="80" name="Rectangle 79"/>
              <p:cNvSpPr/>
              <p:nvPr/>
            </p:nvSpPr>
            <p:spPr>
              <a:xfrm>
                <a:off x="2557413" y="2726156"/>
                <a:ext cx="1328787" cy="239383"/>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200" b="1" dirty="0">
                    <a:solidFill>
                      <a:prstClr val="black"/>
                    </a:solidFill>
                  </a:rPr>
                  <a:t>Positions</a:t>
                </a:r>
                <a:endParaRPr lang="en-US" sz="1200" b="1" dirty="0">
                  <a:solidFill>
                    <a:prstClr val="black"/>
                  </a:solidFill>
                </a:endParaRPr>
              </a:p>
            </p:txBody>
          </p:sp>
          <p:sp>
            <p:nvSpPr>
              <p:cNvPr id="81" name="Rectangle 80"/>
              <p:cNvSpPr/>
              <p:nvPr/>
            </p:nvSpPr>
            <p:spPr>
              <a:xfrm>
                <a:off x="3886200" y="2726155"/>
                <a:ext cx="228599" cy="239383"/>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grpSp>
        <p:grpSp>
          <p:nvGrpSpPr>
            <p:cNvPr id="77" name="Group 76"/>
            <p:cNvGrpSpPr/>
            <p:nvPr/>
          </p:nvGrpSpPr>
          <p:grpSpPr>
            <a:xfrm>
              <a:off x="4233814" y="5245683"/>
              <a:ext cx="1557382" cy="240717"/>
              <a:chOff x="2557413" y="2965538"/>
              <a:chExt cx="1557382" cy="240717"/>
            </a:xfrm>
          </p:grpSpPr>
          <p:sp>
            <p:nvSpPr>
              <p:cNvPr id="78" name="Rectangle 77"/>
              <p:cNvSpPr/>
              <p:nvPr/>
            </p:nvSpPr>
            <p:spPr>
              <a:xfrm>
                <a:off x="2557413" y="2965538"/>
                <a:ext cx="1328787" cy="240717"/>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200" b="1" dirty="0">
                    <a:solidFill>
                      <a:prstClr val="black"/>
                    </a:solidFill>
                  </a:rPr>
                  <a:t>Risk Values</a:t>
                </a:r>
                <a:endParaRPr lang="en-US" sz="1200" b="1" dirty="0">
                  <a:solidFill>
                    <a:prstClr val="black"/>
                  </a:solidFill>
                </a:endParaRPr>
              </a:p>
            </p:txBody>
          </p:sp>
          <p:sp>
            <p:nvSpPr>
              <p:cNvPr id="79" name="Rectangle 78"/>
              <p:cNvSpPr/>
              <p:nvPr/>
            </p:nvSpPr>
            <p:spPr>
              <a:xfrm>
                <a:off x="3886196" y="2965538"/>
                <a:ext cx="228599" cy="240717"/>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grpSp>
      </p:grpSp>
      <p:grpSp>
        <p:nvGrpSpPr>
          <p:cNvPr id="43" name="Group 42"/>
          <p:cNvGrpSpPr/>
          <p:nvPr/>
        </p:nvGrpSpPr>
        <p:grpSpPr>
          <a:xfrm>
            <a:off x="3471812" y="2088496"/>
            <a:ext cx="1557387" cy="239383"/>
            <a:chOff x="2557412" y="2012296"/>
            <a:chExt cx="1557387" cy="239383"/>
          </a:xfrm>
        </p:grpSpPr>
        <p:sp>
          <p:nvSpPr>
            <p:cNvPr id="21" name="Rectangle 20"/>
            <p:cNvSpPr/>
            <p:nvPr/>
          </p:nvSpPr>
          <p:spPr>
            <a:xfrm>
              <a:off x="2557412" y="2012296"/>
              <a:ext cx="1328787" cy="235769"/>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200" b="1" dirty="0">
                  <a:solidFill>
                    <a:prstClr val="black"/>
                  </a:solidFill>
                </a:rPr>
                <a:t>Clients</a:t>
              </a:r>
              <a:endParaRPr lang="en-US" sz="1200" b="1" dirty="0">
                <a:solidFill>
                  <a:prstClr val="black"/>
                </a:solidFill>
              </a:endParaRPr>
            </a:p>
          </p:txBody>
        </p:sp>
        <p:sp>
          <p:nvSpPr>
            <p:cNvPr id="22" name="Rectangle 21"/>
            <p:cNvSpPr/>
            <p:nvPr/>
          </p:nvSpPr>
          <p:spPr>
            <a:xfrm>
              <a:off x="3886200" y="2012296"/>
              <a:ext cx="228599" cy="239383"/>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grpSp>
      <p:pic>
        <p:nvPicPr>
          <p:cNvPr id="24" name="Picture 6" descr="Image result for updating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9448" y="2131988"/>
            <a:ext cx="149238" cy="152400"/>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44" name="Group 43"/>
          <p:cNvGrpSpPr/>
          <p:nvPr/>
        </p:nvGrpSpPr>
        <p:grpSpPr>
          <a:xfrm>
            <a:off x="3471812" y="2324265"/>
            <a:ext cx="1557384" cy="239383"/>
            <a:chOff x="2557412" y="2248065"/>
            <a:chExt cx="1557384" cy="239383"/>
          </a:xfrm>
        </p:grpSpPr>
        <p:sp>
          <p:nvSpPr>
            <p:cNvPr id="4" name="Rectangle 3"/>
            <p:cNvSpPr/>
            <p:nvPr/>
          </p:nvSpPr>
          <p:spPr>
            <a:xfrm>
              <a:off x="2557412" y="2248065"/>
              <a:ext cx="1328785" cy="239383"/>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200" b="1" dirty="0">
                  <a:solidFill>
                    <a:prstClr val="black"/>
                  </a:solidFill>
                </a:rPr>
                <a:t>Instruments</a:t>
              </a:r>
              <a:endParaRPr lang="en-US" sz="1200" b="1" dirty="0">
                <a:solidFill>
                  <a:prstClr val="black"/>
                </a:solidFill>
              </a:endParaRPr>
            </a:p>
          </p:txBody>
        </p:sp>
        <p:sp>
          <p:nvSpPr>
            <p:cNvPr id="29" name="Rectangle 28"/>
            <p:cNvSpPr/>
            <p:nvPr/>
          </p:nvSpPr>
          <p:spPr>
            <a:xfrm>
              <a:off x="3886197" y="2248065"/>
              <a:ext cx="228599" cy="239383"/>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grpSp>
      <p:grpSp>
        <p:nvGrpSpPr>
          <p:cNvPr id="57" name="Group 56"/>
          <p:cNvGrpSpPr/>
          <p:nvPr/>
        </p:nvGrpSpPr>
        <p:grpSpPr>
          <a:xfrm>
            <a:off x="3471809" y="2563648"/>
            <a:ext cx="1557390" cy="239383"/>
            <a:chOff x="2557409" y="2487448"/>
            <a:chExt cx="1557390" cy="239383"/>
          </a:xfrm>
        </p:grpSpPr>
        <p:sp>
          <p:nvSpPr>
            <p:cNvPr id="5" name="Rectangle 4"/>
            <p:cNvSpPr/>
            <p:nvPr/>
          </p:nvSpPr>
          <p:spPr>
            <a:xfrm>
              <a:off x="2557409" y="2487448"/>
              <a:ext cx="1328787" cy="239383"/>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200" b="1" dirty="0">
                  <a:solidFill>
                    <a:prstClr val="black"/>
                  </a:solidFill>
                </a:rPr>
                <a:t>Prices</a:t>
              </a:r>
              <a:endParaRPr lang="en-US" sz="1200" b="1" dirty="0">
                <a:solidFill>
                  <a:prstClr val="black"/>
                </a:solidFill>
              </a:endParaRPr>
            </a:p>
          </p:txBody>
        </p:sp>
        <p:sp>
          <p:nvSpPr>
            <p:cNvPr id="30" name="Rectangle 29"/>
            <p:cNvSpPr/>
            <p:nvPr/>
          </p:nvSpPr>
          <p:spPr>
            <a:xfrm>
              <a:off x="3886200" y="2487448"/>
              <a:ext cx="228599" cy="239383"/>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grpSp>
      <p:grpSp>
        <p:nvGrpSpPr>
          <p:cNvPr id="58" name="Group 57"/>
          <p:cNvGrpSpPr/>
          <p:nvPr/>
        </p:nvGrpSpPr>
        <p:grpSpPr>
          <a:xfrm>
            <a:off x="3471813" y="2802355"/>
            <a:ext cx="1557386" cy="239384"/>
            <a:chOff x="2557413" y="2726155"/>
            <a:chExt cx="1557386" cy="239384"/>
          </a:xfrm>
        </p:grpSpPr>
        <p:sp>
          <p:nvSpPr>
            <p:cNvPr id="6" name="Rectangle 5"/>
            <p:cNvSpPr/>
            <p:nvPr/>
          </p:nvSpPr>
          <p:spPr>
            <a:xfrm>
              <a:off x="2557413" y="2726156"/>
              <a:ext cx="1328787" cy="239383"/>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200" b="1" dirty="0">
                  <a:solidFill>
                    <a:prstClr val="black"/>
                  </a:solidFill>
                </a:rPr>
                <a:t>Positions</a:t>
              </a:r>
              <a:endParaRPr lang="en-US" sz="1200" b="1" dirty="0">
                <a:solidFill>
                  <a:prstClr val="black"/>
                </a:solidFill>
              </a:endParaRPr>
            </a:p>
          </p:txBody>
        </p:sp>
        <p:sp>
          <p:nvSpPr>
            <p:cNvPr id="31" name="Rectangle 30"/>
            <p:cNvSpPr/>
            <p:nvPr/>
          </p:nvSpPr>
          <p:spPr>
            <a:xfrm>
              <a:off x="3886200" y="2726155"/>
              <a:ext cx="228599" cy="239383"/>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grpSp>
      <p:grpSp>
        <p:nvGrpSpPr>
          <p:cNvPr id="59" name="Group 58"/>
          <p:cNvGrpSpPr/>
          <p:nvPr/>
        </p:nvGrpSpPr>
        <p:grpSpPr>
          <a:xfrm>
            <a:off x="3471813" y="3041738"/>
            <a:ext cx="1557382" cy="240717"/>
            <a:chOff x="2557413" y="2965538"/>
            <a:chExt cx="1557382" cy="240717"/>
          </a:xfrm>
        </p:grpSpPr>
        <p:sp>
          <p:nvSpPr>
            <p:cNvPr id="7" name="Rectangle 6"/>
            <p:cNvSpPr/>
            <p:nvPr/>
          </p:nvSpPr>
          <p:spPr>
            <a:xfrm>
              <a:off x="2557413" y="2965538"/>
              <a:ext cx="1328787" cy="240717"/>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200" b="1" dirty="0">
                  <a:solidFill>
                    <a:prstClr val="black"/>
                  </a:solidFill>
                </a:rPr>
                <a:t>Risk Values</a:t>
              </a:r>
              <a:endParaRPr lang="en-US" sz="1200" b="1" dirty="0">
                <a:solidFill>
                  <a:prstClr val="black"/>
                </a:solidFill>
              </a:endParaRPr>
            </a:p>
          </p:txBody>
        </p:sp>
        <p:sp>
          <p:nvSpPr>
            <p:cNvPr id="32" name="Rectangle 31"/>
            <p:cNvSpPr/>
            <p:nvPr/>
          </p:nvSpPr>
          <p:spPr>
            <a:xfrm>
              <a:off x="3886196" y="2965538"/>
              <a:ext cx="228599" cy="240717"/>
            </a:xfrm>
            <a:prstGeom prst="rect">
              <a:avLst/>
            </a:prstGeom>
            <a:ln w="3175"/>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prstClr val="black"/>
                </a:solidFill>
              </a:endParaRPr>
            </a:p>
          </p:txBody>
        </p:sp>
      </p:grpSp>
      <p:pic>
        <p:nvPicPr>
          <p:cNvPr id="1030" name="Picture 6" descr="Image result for updating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9448" y="2367756"/>
            <a:ext cx="150902" cy="1524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6" name="Picture 6" descr="Image result for updating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0366" y="2607329"/>
            <a:ext cx="149984" cy="15202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8" name="Picture 6" descr="Image result for updating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9448" y="2846310"/>
            <a:ext cx="149984" cy="15147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 name="Picture 6" descr="Image result for updating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700" y="3087026"/>
            <a:ext cx="149986" cy="1514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1066800" y="1219200"/>
            <a:ext cx="4495800" cy="2331463"/>
          </a:xfrm>
          <a:prstGeom prst="rect">
            <a:avLst/>
          </a:prstGeom>
          <a:noFill/>
          <a:ln>
            <a:solidFill>
              <a:schemeClr val="tx1"/>
            </a:solidFill>
            <a:prstDash val="solid"/>
          </a:ln>
          <a:effectLst/>
        </p:spPr>
        <p:style>
          <a:lnRef idx="1">
            <a:schemeClr val="accent2"/>
          </a:lnRef>
          <a:fillRef idx="2">
            <a:schemeClr val="accent2"/>
          </a:fillRef>
          <a:effectRef idx="1">
            <a:schemeClr val="accent2"/>
          </a:effectRef>
          <a:fontRef idx="minor">
            <a:schemeClr val="dk1"/>
          </a:fontRef>
        </p:style>
        <p:txBody>
          <a:bodyPr rtlCol="0" anchor="t"/>
          <a:lstStyle/>
          <a:p>
            <a:pPr algn="ctr"/>
            <a:r>
              <a:rPr lang="en-ZA" b="1" dirty="0" smtClean="0">
                <a:solidFill>
                  <a:prstClr val="black"/>
                </a:solidFill>
              </a:rPr>
              <a:t>JSE</a:t>
            </a:r>
          </a:p>
        </p:txBody>
      </p:sp>
      <p:sp>
        <p:nvSpPr>
          <p:cNvPr id="34" name="Rectangle 33"/>
          <p:cNvSpPr/>
          <p:nvPr/>
        </p:nvSpPr>
        <p:spPr>
          <a:xfrm>
            <a:off x="1219200" y="1986756"/>
            <a:ext cx="12954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ZA" sz="1400" b="1" dirty="0" smtClean="0">
                <a:solidFill>
                  <a:prstClr val="black"/>
                </a:solidFill>
              </a:rPr>
              <a:t>Instrument reference Data</a:t>
            </a:r>
            <a:endParaRPr lang="en-ZA" sz="1400" b="1" dirty="0">
              <a:solidFill>
                <a:prstClr val="black"/>
              </a:solidFill>
            </a:endParaRPr>
          </a:p>
        </p:txBody>
      </p:sp>
      <p:cxnSp>
        <p:nvCxnSpPr>
          <p:cNvPr id="35" name="Straight Arrow Connector 34"/>
          <p:cNvCxnSpPr>
            <a:stCxn id="34" idx="3"/>
          </p:cNvCxnSpPr>
          <p:nvPr/>
        </p:nvCxnSpPr>
        <p:spPr>
          <a:xfrm>
            <a:off x="2514600" y="2253456"/>
            <a:ext cx="60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1219200" y="2710656"/>
            <a:ext cx="1295400" cy="533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b="1" dirty="0" smtClean="0">
                <a:solidFill>
                  <a:prstClr val="black"/>
                </a:solidFill>
              </a:rPr>
              <a:t>Instrument Prices</a:t>
            </a:r>
            <a:endParaRPr lang="en-ZA" sz="1400" b="1" dirty="0">
              <a:solidFill>
                <a:prstClr val="black"/>
              </a:solidFill>
            </a:endParaRPr>
          </a:p>
        </p:txBody>
      </p:sp>
      <p:cxnSp>
        <p:nvCxnSpPr>
          <p:cNvPr id="37" name="Straight Arrow Connector 36"/>
          <p:cNvCxnSpPr>
            <a:stCxn id="36" idx="3"/>
          </p:cNvCxnSpPr>
          <p:nvPr/>
        </p:nvCxnSpPr>
        <p:spPr>
          <a:xfrm>
            <a:off x="2514600" y="2977356"/>
            <a:ext cx="60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2743200" y="3657600"/>
            <a:ext cx="1087882"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ZA" sz="1400" b="1" dirty="0" smtClean="0">
                <a:solidFill>
                  <a:prstClr val="black"/>
                </a:solidFill>
              </a:rPr>
              <a:t>Trades</a:t>
            </a:r>
            <a:endParaRPr lang="en-ZA" sz="1400" b="1" dirty="0">
              <a:solidFill>
                <a:prstClr val="black"/>
              </a:solidFill>
            </a:endParaRPr>
          </a:p>
        </p:txBody>
      </p:sp>
      <p:cxnSp>
        <p:nvCxnSpPr>
          <p:cNvPr id="40" name="Straight Arrow Connector 39"/>
          <p:cNvCxnSpPr>
            <a:stCxn id="39" idx="0"/>
          </p:cNvCxnSpPr>
          <p:nvPr/>
        </p:nvCxnSpPr>
        <p:spPr>
          <a:xfrm flipV="1">
            <a:off x="3287141" y="3493770"/>
            <a:ext cx="0" cy="1638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3124200" y="1676400"/>
            <a:ext cx="2286000" cy="1817370"/>
          </a:xfrm>
          <a:prstGeom prst="rect">
            <a:avLst/>
          </a:prstGeom>
          <a:noFill/>
          <a:ln>
            <a:solidFill>
              <a:schemeClr val="tx1"/>
            </a:solidFill>
            <a:prstDash val="dash"/>
          </a:ln>
          <a:effectLst/>
        </p:spPr>
        <p:style>
          <a:lnRef idx="1">
            <a:schemeClr val="accent2"/>
          </a:lnRef>
          <a:fillRef idx="2">
            <a:schemeClr val="accent2"/>
          </a:fillRef>
          <a:effectRef idx="1">
            <a:schemeClr val="accent2"/>
          </a:effectRef>
          <a:fontRef idx="minor">
            <a:schemeClr val="dk1"/>
          </a:fontRef>
        </p:style>
        <p:txBody>
          <a:bodyPr rtlCol="0" anchor="t"/>
          <a:lstStyle/>
          <a:p>
            <a:pPr algn="ctr"/>
            <a:r>
              <a:rPr lang="en-ZA" b="1" dirty="0" smtClean="0">
                <a:solidFill>
                  <a:prstClr val="black"/>
                </a:solidFill>
              </a:rPr>
              <a:t>RTC Clearing</a:t>
            </a:r>
          </a:p>
        </p:txBody>
      </p:sp>
      <p:sp>
        <p:nvSpPr>
          <p:cNvPr id="46" name="Rectangle 45"/>
          <p:cNvSpPr/>
          <p:nvPr/>
        </p:nvSpPr>
        <p:spPr>
          <a:xfrm>
            <a:off x="8001000" y="1516190"/>
            <a:ext cx="381000" cy="187833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en-ZA" b="1" dirty="0" smtClean="0">
                <a:solidFill>
                  <a:prstClr val="black"/>
                </a:solidFill>
              </a:rPr>
              <a:t>TM\CM</a:t>
            </a:r>
            <a:endParaRPr lang="en-ZA" dirty="0">
              <a:solidFill>
                <a:prstClr val="black"/>
              </a:solidFill>
            </a:endParaRPr>
          </a:p>
        </p:txBody>
      </p:sp>
      <p:cxnSp>
        <p:nvCxnSpPr>
          <p:cNvPr id="47" name="Straight Arrow Connector 46"/>
          <p:cNvCxnSpPr/>
          <p:nvPr/>
        </p:nvCxnSpPr>
        <p:spPr>
          <a:xfrm>
            <a:off x="5029200" y="2445763"/>
            <a:ext cx="2971800"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5562600" y="2179063"/>
            <a:ext cx="1676400" cy="3429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r>
              <a:rPr lang="en-ZA" sz="1200" b="1" dirty="0">
                <a:solidFill>
                  <a:prstClr val="black"/>
                </a:solidFill>
              </a:rPr>
              <a:t>Message: </a:t>
            </a:r>
            <a:r>
              <a:rPr lang="en-ZA" sz="1200" b="1" dirty="0" smtClean="0">
                <a:solidFill>
                  <a:prstClr val="black"/>
                </a:solidFill>
              </a:rPr>
              <a:t>Instrument</a:t>
            </a:r>
            <a:endParaRPr lang="en-ZA" sz="1200" b="1" dirty="0">
              <a:solidFill>
                <a:prstClr val="black"/>
              </a:solidFill>
            </a:endParaRPr>
          </a:p>
        </p:txBody>
      </p:sp>
      <p:cxnSp>
        <p:nvCxnSpPr>
          <p:cNvPr id="49" name="Straight Arrow Connector 48"/>
          <p:cNvCxnSpPr/>
          <p:nvPr/>
        </p:nvCxnSpPr>
        <p:spPr>
          <a:xfrm>
            <a:off x="5029195" y="2922376"/>
            <a:ext cx="2971800"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5562595" y="2655676"/>
            <a:ext cx="2209800" cy="3429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r>
              <a:rPr lang="en-ZA" sz="1200" b="1" dirty="0">
                <a:solidFill>
                  <a:prstClr val="black"/>
                </a:solidFill>
              </a:rPr>
              <a:t>Message: </a:t>
            </a:r>
            <a:r>
              <a:rPr lang="en-ZA" sz="1200" b="1" dirty="0" err="1" smtClean="0">
                <a:solidFill>
                  <a:prstClr val="black"/>
                </a:solidFill>
              </a:rPr>
              <a:t>AccountPositionEvent</a:t>
            </a:r>
            <a:endParaRPr lang="en-ZA" sz="1200" b="1" dirty="0">
              <a:solidFill>
                <a:prstClr val="black"/>
              </a:solidFill>
            </a:endParaRPr>
          </a:p>
        </p:txBody>
      </p:sp>
      <p:cxnSp>
        <p:nvCxnSpPr>
          <p:cNvPr id="51" name="Straight Arrow Connector 50"/>
          <p:cNvCxnSpPr/>
          <p:nvPr/>
        </p:nvCxnSpPr>
        <p:spPr>
          <a:xfrm>
            <a:off x="5029200" y="3157308"/>
            <a:ext cx="2971800"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5562600" y="2890608"/>
            <a:ext cx="2209800" cy="3429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r>
              <a:rPr lang="en-ZA" sz="1200" b="1" dirty="0">
                <a:solidFill>
                  <a:prstClr val="black"/>
                </a:solidFill>
              </a:rPr>
              <a:t>Message: </a:t>
            </a:r>
            <a:r>
              <a:rPr lang="en-ZA" sz="1200" b="1" dirty="0" err="1" smtClean="0">
                <a:solidFill>
                  <a:prstClr val="black"/>
                </a:solidFill>
              </a:rPr>
              <a:t>RiskNodeEvent</a:t>
            </a:r>
            <a:endParaRPr lang="en-ZA" sz="1200" b="1" dirty="0">
              <a:solidFill>
                <a:prstClr val="black"/>
              </a:solidFill>
            </a:endParaRPr>
          </a:p>
        </p:txBody>
      </p:sp>
      <p:cxnSp>
        <p:nvCxnSpPr>
          <p:cNvPr id="53" name="Straight Arrow Connector 52"/>
          <p:cNvCxnSpPr/>
          <p:nvPr/>
        </p:nvCxnSpPr>
        <p:spPr>
          <a:xfrm>
            <a:off x="5029200" y="2208188"/>
            <a:ext cx="2971800" cy="0"/>
          </a:xfrm>
          <a:prstGeom prst="straightConnector1">
            <a:avLst/>
          </a:prstGeom>
          <a:ln>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5562600" y="1941488"/>
            <a:ext cx="1676400" cy="3429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r>
              <a:rPr lang="en-ZA" sz="1200" b="1" dirty="0">
                <a:solidFill>
                  <a:prstClr val="black"/>
                </a:solidFill>
              </a:rPr>
              <a:t>Message: </a:t>
            </a:r>
            <a:r>
              <a:rPr lang="en-ZA" sz="1200" b="1" dirty="0" smtClean="0">
                <a:solidFill>
                  <a:prstClr val="black"/>
                </a:solidFill>
              </a:rPr>
              <a:t>Clients</a:t>
            </a:r>
            <a:endParaRPr lang="en-ZA" sz="1200" b="1" dirty="0">
              <a:solidFill>
                <a:prstClr val="black"/>
              </a:solidFill>
            </a:endParaRPr>
          </a:p>
        </p:txBody>
      </p:sp>
      <p:cxnSp>
        <p:nvCxnSpPr>
          <p:cNvPr id="55" name="Straight Arrow Connector 54"/>
          <p:cNvCxnSpPr/>
          <p:nvPr/>
        </p:nvCxnSpPr>
        <p:spPr>
          <a:xfrm>
            <a:off x="5029200" y="2683612"/>
            <a:ext cx="2971800"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5562600" y="2416912"/>
            <a:ext cx="2209800" cy="3429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r>
              <a:rPr lang="en-ZA" sz="1200" b="1" dirty="0">
                <a:solidFill>
                  <a:prstClr val="black"/>
                </a:solidFill>
              </a:rPr>
              <a:t>Message: </a:t>
            </a:r>
            <a:r>
              <a:rPr lang="en-ZA" sz="1200" b="1" dirty="0" err="1">
                <a:solidFill>
                  <a:prstClr val="black"/>
                </a:solidFill>
              </a:rPr>
              <a:t>PriceEvent</a:t>
            </a:r>
            <a:endParaRPr lang="en-ZA" sz="1200" b="1" dirty="0">
              <a:solidFill>
                <a:prstClr val="black"/>
              </a:solidFill>
            </a:endParaRPr>
          </a:p>
        </p:txBody>
      </p:sp>
      <p:pic>
        <p:nvPicPr>
          <p:cNvPr id="27" name="Picture 6" descr="Image result for updating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0366" y="2607876"/>
            <a:ext cx="149984" cy="15147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5" name="Picture 6" descr="Image result for updating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0366" y="2846309"/>
            <a:ext cx="149984" cy="15147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8" name="Picture 6" descr="Image result for updating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3250" y="3081571"/>
            <a:ext cx="149986" cy="15147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6" name="Picture 6" descr="Image result for updating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700" y="3084512"/>
            <a:ext cx="149986" cy="1514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90" name="Rectangle 89"/>
          <p:cNvSpPr/>
          <p:nvPr/>
        </p:nvSpPr>
        <p:spPr>
          <a:xfrm>
            <a:off x="990600" y="4191000"/>
            <a:ext cx="7010400" cy="304800"/>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en-ZA" sz="1400" b="1" dirty="0" smtClean="0">
                <a:solidFill>
                  <a:prstClr val="black"/>
                </a:solidFill>
              </a:rPr>
              <a:t>Depiction of API data updates</a:t>
            </a:r>
            <a:endParaRPr lang="en-ZA" sz="1400" b="1" dirty="0">
              <a:solidFill>
                <a:prstClr val="black"/>
              </a:solidFill>
            </a:endParaRPr>
          </a:p>
        </p:txBody>
      </p:sp>
      <p:sp>
        <p:nvSpPr>
          <p:cNvPr id="91" name="Rectangle 90"/>
          <p:cNvSpPr/>
          <p:nvPr/>
        </p:nvSpPr>
        <p:spPr>
          <a:xfrm>
            <a:off x="1219200" y="2710656"/>
            <a:ext cx="1295400" cy="522852"/>
          </a:xfrm>
          <a:prstGeom prst="rect">
            <a:avLst/>
          </a:prstGeom>
          <a:solidFill>
            <a:schemeClr val="bg1">
              <a:lumMod val="95000"/>
            </a:schemeClr>
          </a:solidFill>
          <a:ln>
            <a:solidFill>
              <a:schemeClr val="bg1">
                <a:lumMod val="75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400" b="1" dirty="0" smtClean="0">
                <a:solidFill>
                  <a:prstClr val="white">
                    <a:lumMod val="75000"/>
                  </a:prstClr>
                </a:solidFill>
              </a:rPr>
              <a:t>Instrument Prices</a:t>
            </a:r>
            <a:endParaRPr lang="en-ZA" sz="1400" b="1" dirty="0">
              <a:solidFill>
                <a:prstClr val="white">
                  <a:lumMod val="75000"/>
                </a:prstClr>
              </a:solidFill>
            </a:endParaRPr>
          </a:p>
        </p:txBody>
      </p:sp>
      <p:sp>
        <p:nvSpPr>
          <p:cNvPr id="38" name="Rectangle 37"/>
          <p:cNvSpPr/>
          <p:nvPr/>
        </p:nvSpPr>
        <p:spPr>
          <a:xfrm>
            <a:off x="1143000" y="2824956"/>
            <a:ext cx="1295400" cy="533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b="1" dirty="0" smtClean="0">
                <a:solidFill>
                  <a:prstClr val="black"/>
                </a:solidFill>
              </a:rPr>
              <a:t>Instrument Prices</a:t>
            </a:r>
            <a:endParaRPr lang="en-ZA" sz="1400" b="1" dirty="0">
              <a:solidFill>
                <a:prstClr val="black"/>
              </a:solidFill>
            </a:endParaRPr>
          </a:p>
        </p:txBody>
      </p:sp>
      <p:sp>
        <p:nvSpPr>
          <p:cNvPr id="92" name="Rectangle 91"/>
          <p:cNvSpPr/>
          <p:nvPr/>
        </p:nvSpPr>
        <p:spPr>
          <a:xfrm>
            <a:off x="2743200" y="3657600"/>
            <a:ext cx="1087882" cy="304800"/>
          </a:xfrm>
          <a:prstGeom prst="rect">
            <a:avLst/>
          </a:prstGeom>
          <a:solidFill>
            <a:schemeClr val="bg1">
              <a:lumMod val="95000"/>
            </a:schemeClr>
          </a:solidFill>
          <a:ln>
            <a:solidFill>
              <a:schemeClr val="bg1">
                <a:lumMod val="75000"/>
              </a:schemeClr>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ZA" sz="1400" b="1" dirty="0">
                <a:solidFill>
                  <a:prstClr val="white">
                    <a:lumMod val="75000"/>
                  </a:prstClr>
                </a:solidFill>
              </a:rPr>
              <a:t>Trades</a:t>
            </a:r>
          </a:p>
        </p:txBody>
      </p:sp>
      <p:sp>
        <p:nvSpPr>
          <p:cNvPr id="41" name="Rectangle 40"/>
          <p:cNvSpPr/>
          <p:nvPr/>
        </p:nvSpPr>
        <p:spPr>
          <a:xfrm>
            <a:off x="2819400" y="3733800"/>
            <a:ext cx="1087882"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ZA" sz="1400" b="1" dirty="0" smtClean="0">
                <a:solidFill>
                  <a:prstClr val="black"/>
                </a:solidFill>
              </a:rPr>
              <a:t>Trades</a:t>
            </a:r>
            <a:endParaRPr lang="en-ZA" sz="1400" b="1" dirty="0">
              <a:solidFill>
                <a:prstClr val="black"/>
              </a:solidFill>
            </a:endParaRPr>
          </a:p>
        </p:txBody>
      </p:sp>
      <p:sp>
        <p:nvSpPr>
          <p:cNvPr id="88" name="Title 1"/>
          <p:cNvSpPr>
            <a:spLocks noGrp="1"/>
          </p:cNvSpPr>
          <p:nvPr>
            <p:ph type="title"/>
          </p:nvPr>
        </p:nvSpPr>
        <p:spPr>
          <a:xfrm>
            <a:off x="457200" y="76200"/>
            <a:ext cx="5760000" cy="944744"/>
          </a:xfrm>
        </p:spPr>
        <p:txBody>
          <a:bodyPr>
            <a:noAutofit/>
          </a:bodyPr>
          <a:lstStyle/>
          <a:p>
            <a:r>
              <a:rPr lang="en-US" dirty="0"/>
              <a:t>Intraday Risk </a:t>
            </a:r>
            <a:r>
              <a:rPr lang="en-US" dirty="0" smtClean="0"/>
              <a:t>Monitoring</a:t>
            </a:r>
            <a:r>
              <a:rPr lang="en-US" sz="2800" dirty="0" smtClean="0"/>
              <a:t/>
            </a:r>
            <a:br>
              <a:rPr lang="en-US" sz="2800" dirty="0" smtClean="0"/>
            </a:br>
            <a:r>
              <a:rPr lang="en-US" sz="2300" b="0" dirty="0" smtClean="0"/>
              <a:t>Information Flow</a:t>
            </a:r>
            <a:endParaRPr lang="en-US" sz="2300" b="0" dirty="0"/>
          </a:p>
        </p:txBody>
      </p:sp>
      <p:sp>
        <p:nvSpPr>
          <p:cNvPr id="2" name="Rectangle 1"/>
          <p:cNvSpPr/>
          <p:nvPr/>
        </p:nvSpPr>
        <p:spPr>
          <a:xfrm>
            <a:off x="2171700" y="6019800"/>
            <a:ext cx="1964502" cy="609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 name="Rectangle 92"/>
          <p:cNvSpPr/>
          <p:nvPr/>
        </p:nvSpPr>
        <p:spPr>
          <a:xfrm>
            <a:off x="4136202" y="6019800"/>
            <a:ext cx="3864798" cy="609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 name="Rectangle 93"/>
          <p:cNvSpPr/>
          <p:nvPr/>
        </p:nvSpPr>
        <p:spPr>
          <a:xfrm>
            <a:off x="1456149" y="6019800"/>
            <a:ext cx="715551" cy="609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5" name="Rectangle 94"/>
          <p:cNvSpPr/>
          <p:nvPr/>
        </p:nvSpPr>
        <p:spPr>
          <a:xfrm>
            <a:off x="2150293" y="4648200"/>
            <a:ext cx="1964507" cy="1371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6" name="Rectangle 95"/>
          <p:cNvSpPr/>
          <p:nvPr/>
        </p:nvSpPr>
        <p:spPr>
          <a:xfrm>
            <a:off x="2156824" y="4495800"/>
            <a:ext cx="1979378" cy="1524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7" name="Rectangle 96"/>
          <p:cNvSpPr/>
          <p:nvPr/>
        </p:nvSpPr>
        <p:spPr>
          <a:xfrm>
            <a:off x="2133600" y="4495800"/>
            <a:ext cx="1979378" cy="1524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8" name="Rectangle 97"/>
          <p:cNvSpPr/>
          <p:nvPr/>
        </p:nvSpPr>
        <p:spPr>
          <a:xfrm>
            <a:off x="4114800" y="6019800"/>
            <a:ext cx="3864798" cy="609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9" name="Rectangle 98"/>
          <p:cNvSpPr/>
          <p:nvPr/>
        </p:nvSpPr>
        <p:spPr>
          <a:xfrm>
            <a:off x="4114800" y="6019800"/>
            <a:ext cx="3864798" cy="609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 name="Rectangle 99"/>
          <p:cNvSpPr/>
          <p:nvPr/>
        </p:nvSpPr>
        <p:spPr>
          <a:xfrm>
            <a:off x="2150298" y="6019800"/>
            <a:ext cx="1964502" cy="609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550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1000"/>
                                        <p:tgtEl>
                                          <p:spTgt spid="6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500"/>
                                        <p:tgtEl>
                                          <p:spTgt spid="9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0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fade">
                                      <p:cBhvr>
                                        <p:cTn id="41" dur="500"/>
                                        <p:tgtEl>
                                          <p:spTgt spid="1030"/>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1000"/>
                                        <p:tgtEl>
                                          <p:spTgt spid="44"/>
                                        </p:tgtEl>
                                      </p:cBhvr>
                                    </p:animEffect>
                                  </p:childTnLst>
                                </p:cTn>
                              </p:par>
                              <p:par>
                                <p:cTn id="46" presetID="10" presetClass="exit" presetSubtype="0" fill="hold" grpId="1" nodeType="withEffect">
                                  <p:stCondLst>
                                    <p:cond delay="0"/>
                                  </p:stCondLst>
                                  <p:childTnLst>
                                    <p:animEffect transition="out" filter="fade">
                                      <p:cBhvr>
                                        <p:cTn id="47" dur="500"/>
                                        <p:tgtEl>
                                          <p:spTgt spid="94"/>
                                        </p:tgtEl>
                                      </p:cBhvr>
                                    </p:animEffect>
                                    <p:set>
                                      <p:cBhvr>
                                        <p:cTn id="48" dur="1" fill="hold">
                                          <p:stCondLst>
                                            <p:cond delay="499"/>
                                          </p:stCondLst>
                                        </p:cTn>
                                        <p:tgtEl>
                                          <p:spTgt spid="94"/>
                                        </p:tgtEl>
                                        <p:attrNameLst>
                                          <p:attrName>style.visibility</p:attrName>
                                        </p:attrNameLst>
                                      </p:cBhvr>
                                      <p:to>
                                        <p:strVal val="hidden"/>
                                      </p:to>
                                    </p:se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par>
                          <p:cTn id="56" fill="hold">
                            <p:stCondLst>
                              <p:cond delay="3000"/>
                            </p:stCondLst>
                            <p:childTnLst>
                              <p:par>
                                <p:cTn id="57" presetID="10" presetClass="entr" presetSubtype="0" fill="hold"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1000"/>
                                        <p:tgtEl>
                                          <p:spTgt spid="6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fade">
                                      <p:cBhvr>
                                        <p:cTn id="62" dur="500"/>
                                        <p:tgtEl>
                                          <p:spTgt spid="9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030"/>
                                        </p:tgtEl>
                                      </p:cBhvr>
                                    </p:animEffect>
                                    <p:set>
                                      <p:cBhvr>
                                        <p:cTn id="67" dur="1" fill="hold">
                                          <p:stCondLst>
                                            <p:cond delay="499"/>
                                          </p:stCondLst>
                                        </p:cTn>
                                        <p:tgtEl>
                                          <p:spTgt spid="1030"/>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95"/>
                                        </p:tgtEl>
                                      </p:cBhvr>
                                    </p:animEffect>
                                    <p:set>
                                      <p:cBhvr>
                                        <p:cTn id="70" dur="1" fill="hold">
                                          <p:stCondLst>
                                            <p:cond delay="499"/>
                                          </p:stCondLst>
                                        </p:cTn>
                                        <p:tgtEl>
                                          <p:spTgt spid="95"/>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500"/>
                                        <p:tgtEl>
                                          <p:spTgt spid="16"/>
                                        </p:tgtEl>
                                      </p:cBhvr>
                                    </p:animEffect>
                                  </p:childTnLst>
                                </p:cTn>
                              </p:par>
                            </p:childTnLst>
                          </p:cTn>
                        </p:par>
                        <p:par>
                          <p:cTn id="82" fill="hold">
                            <p:stCondLst>
                              <p:cond delay="1500"/>
                            </p:stCondLst>
                            <p:childTnLst>
                              <p:par>
                                <p:cTn id="83" presetID="10" presetClass="entr" presetSubtype="0" fill="hold"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500"/>
                                        <p:tgtEl>
                                          <p:spTgt spid="56"/>
                                        </p:tgtEl>
                                      </p:cBhvr>
                                    </p:animEffect>
                                  </p:childTnLst>
                                </p:cTn>
                              </p:par>
                              <p:par>
                                <p:cTn id="90" presetID="10" presetClass="entr" presetSubtype="0" fill="hold" nodeType="with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500"/>
                                        <p:tgtEl>
                                          <p:spTgt spid="55"/>
                                        </p:tgtEl>
                                      </p:cBhvr>
                                    </p:animEffect>
                                  </p:childTnLst>
                                </p:cTn>
                              </p:par>
                              <p:par>
                                <p:cTn id="93" presetID="10" presetClass="entr" presetSubtype="0" fill="hold" nodeType="with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fade">
                                      <p:cBhvr>
                                        <p:cTn id="95" dur="1000"/>
                                        <p:tgtEl>
                                          <p:spTgt spid="6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96"/>
                                        </p:tgtEl>
                                        <p:attrNameLst>
                                          <p:attrName>style.visibility</p:attrName>
                                        </p:attrNameLst>
                                      </p:cBhvr>
                                      <p:to>
                                        <p:strVal val="visible"/>
                                      </p:to>
                                    </p:set>
                                    <p:animEffect transition="in" filter="fade">
                                      <p:cBhvr>
                                        <p:cTn id="98" dur="500"/>
                                        <p:tgtEl>
                                          <p:spTgt spid="9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16"/>
                                        </p:tgtEl>
                                      </p:cBhvr>
                                    </p:animEffect>
                                    <p:set>
                                      <p:cBhvr>
                                        <p:cTn id="103" dur="1" fill="hold">
                                          <p:stCondLst>
                                            <p:cond delay="499"/>
                                          </p:stCondLst>
                                        </p:cTn>
                                        <p:tgtEl>
                                          <p:spTgt spid="16"/>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96"/>
                                        </p:tgtEl>
                                      </p:cBhvr>
                                    </p:animEffect>
                                    <p:set>
                                      <p:cBhvr>
                                        <p:cTn id="106" dur="1" fill="hold">
                                          <p:stCondLst>
                                            <p:cond delay="499"/>
                                          </p:stCondLst>
                                        </p:cTn>
                                        <p:tgtEl>
                                          <p:spTgt spid="96"/>
                                        </p:tgtEl>
                                        <p:attrNameLst>
                                          <p:attrName>style.visibility</p:attrName>
                                        </p:attrNameLst>
                                      </p:cBhvr>
                                      <p:to>
                                        <p:strVal val="hidden"/>
                                      </p:to>
                                    </p:se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500"/>
                                        <p:tgtEl>
                                          <p:spTgt spid="39"/>
                                        </p:tgtEl>
                                      </p:cBhvr>
                                    </p:animEffect>
                                  </p:childTnLst>
                                </p:cTn>
                              </p:par>
                              <p:par>
                                <p:cTn id="111" presetID="10" presetClass="entr" presetSubtype="0" fill="hold" nodeType="with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fade">
                                      <p:cBhvr>
                                        <p:cTn id="113" dur="500"/>
                                        <p:tgtEl>
                                          <p:spTgt spid="40"/>
                                        </p:tgtEl>
                                      </p:cBhvr>
                                    </p:animEffect>
                                  </p:childTnLst>
                                </p:cTn>
                              </p:par>
                            </p:childTnLst>
                          </p:cTn>
                        </p:par>
                        <p:par>
                          <p:cTn id="114" fill="hold">
                            <p:stCondLst>
                              <p:cond delay="1000"/>
                            </p:stCondLst>
                            <p:childTnLst>
                              <p:par>
                                <p:cTn id="115" presetID="10" presetClass="entr" presetSubtype="0" fill="hold" nodeType="after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fade">
                                      <p:cBhvr>
                                        <p:cTn id="117" dur="500"/>
                                        <p:tgtEl>
                                          <p:spTgt spid="18"/>
                                        </p:tgtEl>
                                      </p:cBhvr>
                                    </p:animEffect>
                                  </p:childTnLst>
                                </p:cTn>
                              </p:par>
                            </p:childTnLst>
                          </p:cTn>
                        </p:par>
                        <p:par>
                          <p:cTn id="118" fill="hold">
                            <p:stCondLst>
                              <p:cond delay="1500"/>
                            </p:stCondLst>
                            <p:childTnLst>
                              <p:par>
                                <p:cTn id="119" presetID="10" presetClass="entr" presetSubtype="0" fill="hold" nodeType="after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fade">
                                      <p:cBhvr>
                                        <p:cTn id="121" dur="1000"/>
                                        <p:tgtEl>
                                          <p:spTgt spid="58"/>
                                        </p:tgtEl>
                                      </p:cBhvr>
                                    </p:animEffect>
                                  </p:childTnLst>
                                </p:cTn>
                              </p:par>
                            </p:childTnLst>
                          </p:cTn>
                        </p:par>
                        <p:par>
                          <p:cTn id="122" fill="hold">
                            <p:stCondLst>
                              <p:cond delay="2500"/>
                            </p:stCondLst>
                            <p:childTnLst>
                              <p:par>
                                <p:cTn id="123" presetID="10" presetClass="entr" presetSubtype="0" fill="hold" grpId="0" nodeType="after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500"/>
                                        <p:tgtEl>
                                          <p:spTgt spid="50"/>
                                        </p:tgtEl>
                                      </p:cBhvr>
                                    </p:animEffect>
                                  </p:childTnLst>
                                </p:cTn>
                              </p:par>
                              <p:par>
                                <p:cTn id="126" presetID="10" presetClass="entr" presetSubtype="0" fill="hold"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500"/>
                                        <p:tgtEl>
                                          <p:spTgt spid="49"/>
                                        </p:tgtEl>
                                      </p:cBhvr>
                                    </p:animEffect>
                                  </p:childTnLst>
                                </p:cTn>
                              </p:par>
                              <p:par>
                                <p:cTn id="129" presetID="10" presetClass="entr" presetSubtype="0" fill="hold" nodeType="withEffect">
                                  <p:stCondLst>
                                    <p:cond delay="0"/>
                                  </p:stCondLst>
                                  <p:childTnLst>
                                    <p:set>
                                      <p:cBhvr>
                                        <p:cTn id="130" dur="1" fill="hold">
                                          <p:stCondLst>
                                            <p:cond delay="0"/>
                                          </p:stCondLst>
                                        </p:cTn>
                                        <p:tgtEl>
                                          <p:spTgt spid="68"/>
                                        </p:tgtEl>
                                        <p:attrNameLst>
                                          <p:attrName>style.visibility</p:attrName>
                                        </p:attrNameLst>
                                      </p:cBhvr>
                                      <p:to>
                                        <p:strVal val="visible"/>
                                      </p:to>
                                    </p:set>
                                    <p:animEffect transition="in" filter="fade">
                                      <p:cBhvr>
                                        <p:cTn id="131" dur="1000"/>
                                        <p:tgtEl>
                                          <p:spTgt spid="6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
                                        </p:tgtEl>
                                        <p:attrNameLst>
                                          <p:attrName>style.visibility</p:attrName>
                                        </p:attrNameLst>
                                      </p:cBhvr>
                                      <p:to>
                                        <p:strVal val="visible"/>
                                      </p:to>
                                    </p:set>
                                    <p:animEffect transition="in" filter="fade">
                                      <p:cBhvr>
                                        <p:cTn id="134" dur="500"/>
                                        <p:tgtEl>
                                          <p:spTgt spid="2"/>
                                        </p:tgtEl>
                                      </p:cBhvr>
                                    </p:animEffect>
                                  </p:childTnLst>
                                </p:cTn>
                              </p:par>
                            </p:childTnLst>
                          </p:cTn>
                        </p:par>
                        <p:par>
                          <p:cTn id="135" fill="hold">
                            <p:stCondLst>
                              <p:cond delay="3500"/>
                            </p:stCondLst>
                            <p:childTnLst>
                              <p:par>
                                <p:cTn id="136" presetID="10" presetClass="exit" presetSubtype="0" fill="hold" nodeType="afterEffect">
                                  <p:stCondLst>
                                    <p:cond delay="0"/>
                                  </p:stCondLst>
                                  <p:childTnLst>
                                    <p:animEffect transition="out" filter="fade">
                                      <p:cBhvr>
                                        <p:cTn id="137" dur="500"/>
                                        <p:tgtEl>
                                          <p:spTgt spid="18"/>
                                        </p:tgtEl>
                                      </p:cBhvr>
                                    </p:animEffect>
                                    <p:set>
                                      <p:cBhvr>
                                        <p:cTn id="138" dur="1" fill="hold">
                                          <p:stCondLst>
                                            <p:cond delay="499"/>
                                          </p:stCondLst>
                                        </p:cTn>
                                        <p:tgtEl>
                                          <p:spTgt spid="18"/>
                                        </p:tgtEl>
                                        <p:attrNameLst>
                                          <p:attrName>style.visibility</p:attrName>
                                        </p:attrNameLst>
                                      </p:cBhvr>
                                      <p:to>
                                        <p:strVal val="hidden"/>
                                      </p:to>
                                    </p:set>
                                  </p:childTnLst>
                                </p:cTn>
                              </p:par>
                            </p:childTnLst>
                          </p:cTn>
                        </p:par>
                        <p:par>
                          <p:cTn id="139" fill="hold">
                            <p:stCondLst>
                              <p:cond delay="4000"/>
                            </p:stCondLst>
                            <p:childTnLst>
                              <p:par>
                                <p:cTn id="140" presetID="10"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Effect transition="in" filter="fade">
                                      <p:cBhvr>
                                        <p:cTn id="142" dur="500"/>
                                        <p:tgtEl>
                                          <p:spTgt spid="20"/>
                                        </p:tgtEl>
                                      </p:cBhvr>
                                    </p:animEffect>
                                  </p:childTnLst>
                                </p:cTn>
                              </p:par>
                            </p:childTnLst>
                          </p:cTn>
                        </p:par>
                        <p:par>
                          <p:cTn id="143" fill="hold">
                            <p:stCondLst>
                              <p:cond delay="4500"/>
                            </p:stCondLst>
                            <p:childTnLst>
                              <p:par>
                                <p:cTn id="144" presetID="10" presetClass="entr" presetSubtype="0" fill="hold" nodeType="afterEffect">
                                  <p:stCondLst>
                                    <p:cond delay="0"/>
                                  </p:stCondLst>
                                  <p:childTnLst>
                                    <p:set>
                                      <p:cBhvr>
                                        <p:cTn id="145" dur="1" fill="hold">
                                          <p:stCondLst>
                                            <p:cond delay="0"/>
                                          </p:stCondLst>
                                        </p:cTn>
                                        <p:tgtEl>
                                          <p:spTgt spid="59"/>
                                        </p:tgtEl>
                                        <p:attrNameLst>
                                          <p:attrName>style.visibility</p:attrName>
                                        </p:attrNameLst>
                                      </p:cBhvr>
                                      <p:to>
                                        <p:strVal val="visible"/>
                                      </p:to>
                                    </p:set>
                                    <p:animEffect transition="in" filter="fade">
                                      <p:cBhvr>
                                        <p:cTn id="146" dur="1000"/>
                                        <p:tgtEl>
                                          <p:spTgt spid="59"/>
                                        </p:tgtEl>
                                      </p:cBhvr>
                                    </p:animEffect>
                                  </p:childTnLst>
                                </p:cTn>
                              </p:par>
                            </p:childTnLst>
                          </p:cTn>
                        </p:par>
                        <p:par>
                          <p:cTn id="147" fill="hold">
                            <p:stCondLst>
                              <p:cond delay="5500"/>
                            </p:stCondLst>
                            <p:childTnLst>
                              <p:par>
                                <p:cTn id="148" presetID="10" presetClass="entr" presetSubtype="0" fill="hold" grpId="0" nodeType="afterEffect">
                                  <p:stCondLst>
                                    <p:cond delay="0"/>
                                  </p:stCondLst>
                                  <p:childTnLst>
                                    <p:set>
                                      <p:cBhvr>
                                        <p:cTn id="149" dur="1" fill="hold">
                                          <p:stCondLst>
                                            <p:cond delay="0"/>
                                          </p:stCondLst>
                                        </p:cTn>
                                        <p:tgtEl>
                                          <p:spTgt spid="52"/>
                                        </p:tgtEl>
                                        <p:attrNameLst>
                                          <p:attrName>style.visibility</p:attrName>
                                        </p:attrNameLst>
                                      </p:cBhvr>
                                      <p:to>
                                        <p:strVal val="visible"/>
                                      </p:to>
                                    </p:set>
                                    <p:animEffect transition="in" filter="fade">
                                      <p:cBhvr>
                                        <p:cTn id="150" dur="500"/>
                                        <p:tgtEl>
                                          <p:spTgt spid="52"/>
                                        </p:tgtEl>
                                      </p:cBhvr>
                                    </p:animEffect>
                                  </p:childTnLst>
                                </p:cTn>
                              </p:par>
                              <p:par>
                                <p:cTn id="151" presetID="10" presetClass="entr" presetSubtype="0" fill="hold" nodeType="withEffect">
                                  <p:stCondLst>
                                    <p:cond delay="0"/>
                                  </p:stCondLst>
                                  <p:childTnLst>
                                    <p:set>
                                      <p:cBhvr>
                                        <p:cTn id="152" dur="1" fill="hold">
                                          <p:stCondLst>
                                            <p:cond delay="0"/>
                                          </p:stCondLst>
                                        </p:cTn>
                                        <p:tgtEl>
                                          <p:spTgt spid="51"/>
                                        </p:tgtEl>
                                        <p:attrNameLst>
                                          <p:attrName>style.visibility</p:attrName>
                                        </p:attrNameLst>
                                      </p:cBhvr>
                                      <p:to>
                                        <p:strVal val="visible"/>
                                      </p:to>
                                    </p:set>
                                    <p:animEffect transition="in" filter="fade">
                                      <p:cBhvr>
                                        <p:cTn id="153" dur="500"/>
                                        <p:tgtEl>
                                          <p:spTgt spid="51"/>
                                        </p:tgtEl>
                                      </p:cBhvr>
                                    </p:animEffect>
                                  </p:childTnLst>
                                </p:cTn>
                              </p:par>
                              <p:par>
                                <p:cTn id="154" presetID="10" presetClass="entr" presetSubtype="0" fill="hold" nodeType="withEffect">
                                  <p:stCondLst>
                                    <p:cond delay="0"/>
                                  </p:stCondLst>
                                  <p:childTnLst>
                                    <p:set>
                                      <p:cBhvr>
                                        <p:cTn id="155" dur="1" fill="hold">
                                          <p:stCondLst>
                                            <p:cond delay="0"/>
                                          </p:stCondLst>
                                        </p:cTn>
                                        <p:tgtEl>
                                          <p:spTgt spid="69"/>
                                        </p:tgtEl>
                                        <p:attrNameLst>
                                          <p:attrName>style.visibility</p:attrName>
                                        </p:attrNameLst>
                                      </p:cBhvr>
                                      <p:to>
                                        <p:strVal val="visible"/>
                                      </p:to>
                                    </p:set>
                                    <p:animEffect transition="in" filter="fade">
                                      <p:cBhvr>
                                        <p:cTn id="156" dur="1000"/>
                                        <p:tgtEl>
                                          <p:spTgt spid="69"/>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93"/>
                                        </p:tgtEl>
                                        <p:attrNameLst>
                                          <p:attrName>style.visibility</p:attrName>
                                        </p:attrNameLst>
                                      </p:cBhvr>
                                      <p:to>
                                        <p:strVal val="visible"/>
                                      </p:to>
                                    </p:set>
                                    <p:animEffect transition="in" filter="fade">
                                      <p:cBhvr>
                                        <p:cTn id="159" dur="500"/>
                                        <p:tgtEl>
                                          <p:spTgt spid="93"/>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xit" presetSubtype="0" fill="hold" nodeType="clickEffect">
                                  <p:stCondLst>
                                    <p:cond delay="0"/>
                                  </p:stCondLst>
                                  <p:childTnLst>
                                    <p:animEffect transition="out" filter="fade">
                                      <p:cBhvr>
                                        <p:cTn id="163" dur="500"/>
                                        <p:tgtEl>
                                          <p:spTgt spid="20"/>
                                        </p:tgtEl>
                                      </p:cBhvr>
                                    </p:animEffect>
                                    <p:set>
                                      <p:cBhvr>
                                        <p:cTn id="164" dur="1" fill="hold">
                                          <p:stCondLst>
                                            <p:cond delay="499"/>
                                          </p:stCondLst>
                                        </p:cTn>
                                        <p:tgtEl>
                                          <p:spTgt spid="20"/>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93"/>
                                        </p:tgtEl>
                                      </p:cBhvr>
                                    </p:animEffect>
                                    <p:set>
                                      <p:cBhvr>
                                        <p:cTn id="167" dur="1" fill="hold">
                                          <p:stCondLst>
                                            <p:cond delay="499"/>
                                          </p:stCondLst>
                                        </p:cTn>
                                        <p:tgtEl>
                                          <p:spTgt spid="93"/>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2"/>
                                        </p:tgtEl>
                                      </p:cBhvr>
                                    </p:animEffect>
                                    <p:set>
                                      <p:cBhvr>
                                        <p:cTn id="170" dur="1" fill="hold">
                                          <p:stCondLst>
                                            <p:cond delay="499"/>
                                          </p:stCondLst>
                                        </p:cTn>
                                        <p:tgtEl>
                                          <p:spTgt spid="2"/>
                                        </p:tgtEl>
                                        <p:attrNameLst>
                                          <p:attrName>style.visibility</p:attrName>
                                        </p:attrNameLst>
                                      </p:cBhvr>
                                      <p:to>
                                        <p:strVal val="hidden"/>
                                      </p:to>
                                    </p:set>
                                  </p:childTnLst>
                                </p:cTn>
                              </p:par>
                            </p:childTnLst>
                          </p:cTn>
                        </p:par>
                        <p:par>
                          <p:cTn id="171" fill="hold">
                            <p:stCondLst>
                              <p:cond delay="500"/>
                            </p:stCondLst>
                            <p:childTnLst>
                              <p:par>
                                <p:cTn id="172" presetID="10" presetClass="entr" presetSubtype="0" fill="hold" grpId="0" nodeType="afterEffect">
                                  <p:stCondLst>
                                    <p:cond delay="0"/>
                                  </p:stCondLst>
                                  <p:childTnLst>
                                    <p:set>
                                      <p:cBhvr>
                                        <p:cTn id="173" dur="1" fill="hold">
                                          <p:stCondLst>
                                            <p:cond delay="0"/>
                                          </p:stCondLst>
                                        </p:cTn>
                                        <p:tgtEl>
                                          <p:spTgt spid="41"/>
                                        </p:tgtEl>
                                        <p:attrNameLst>
                                          <p:attrName>style.visibility</p:attrName>
                                        </p:attrNameLst>
                                      </p:cBhvr>
                                      <p:to>
                                        <p:strVal val="visible"/>
                                      </p:to>
                                    </p:set>
                                    <p:animEffect transition="in" filter="fade">
                                      <p:cBhvr>
                                        <p:cTn id="174" dur="500"/>
                                        <p:tgtEl>
                                          <p:spTgt spid="41"/>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92"/>
                                        </p:tgtEl>
                                        <p:attrNameLst>
                                          <p:attrName>style.visibility</p:attrName>
                                        </p:attrNameLst>
                                      </p:cBhvr>
                                      <p:to>
                                        <p:strVal val="visible"/>
                                      </p:to>
                                    </p:set>
                                    <p:animEffect transition="in" filter="fade">
                                      <p:cBhvr>
                                        <p:cTn id="177" dur="500"/>
                                        <p:tgtEl>
                                          <p:spTgt spid="92"/>
                                        </p:tgtEl>
                                      </p:cBhvr>
                                    </p:animEffect>
                                  </p:childTnLst>
                                </p:cTn>
                              </p:par>
                            </p:childTnLst>
                          </p:cTn>
                        </p:par>
                        <p:par>
                          <p:cTn id="178" fill="hold">
                            <p:stCondLst>
                              <p:cond delay="1000"/>
                            </p:stCondLst>
                            <p:childTnLst>
                              <p:par>
                                <p:cTn id="179" presetID="10" presetClass="entr" presetSubtype="0" fill="hold" nodeType="afterEffect">
                                  <p:stCondLst>
                                    <p:cond delay="0"/>
                                  </p:stCondLst>
                                  <p:childTnLst>
                                    <p:set>
                                      <p:cBhvr>
                                        <p:cTn id="180" dur="1" fill="hold">
                                          <p:stCondLst>
                                            <p:cond delay="0"/>
                                          </p:stCondLst>
                                        </p:cTn>
                                        <p:tgtEl>
                                          <p:spTgt spid="25"/>
                                        </p:tgtEl>
                                        <p:attrNameLst>
                                          <p:attrName>style.visibility</p:attrName>
                                        </p:attrNameLst>
                                      </p:cBhvr>
                                      <p:to>
                                        <p:strVal val="visible"/>
                                      </p:to>
                                    </p:set>
                                    <p:animEffect transition="in" filter="fade">
                                      <p:cBhvr>
                                        <p:cTn id="181" dur="500"/>
                                        <p:tgtEl>
                                          <p:spTgt spid="25"/>
                                        </p:tgtEl>
                                      </p:cBhvr>
                                    </p:animEffect>
                                  </p:childTnLst>
                                </p:cTn>
                              </p:par>
                              <p:par>
                                <p:cTn id="182" presetID="10" presetClass="entr" presetSubtype="0" fill="hold" nodeType="withEffect">
                                  <p:stCondLst>
                                    <p:cond delay="0"/>
                                  </p:stCondLst>
                                  <p:childTnLst>
                                    <p:set>
                                      <p:cBhvr>
                                        <p:cTn id="183" dur="1" fill="hold">
                                          <p:stCondLst>
                                            <p:cond delay="0"/>
                                          </p:stCondLst>
                                        </p:cTn>
                                        <p:tgtEl>
                                          <p:spTgt spid="26"/>
                                        </p:tgtEl>
                                        <p:attrNameLst>
                                          <p:attrName>style.visibility</p:attrName>
                                        </p:attrNameLst>
                                      </p:cBhvr>
                                      <p:to>
                                        <p:strVal val="visible"/>
                                      </p:to>
                                    </p:set>
                                    <p:animEffect transition="in" filter="fade">
                                      <p:cBhvr>
                                        <p:cTn id="184" dur="500"/>
                                        <p:tgtEl>
                                          <p:spTgt spid="26"/>
                                        </p:tgtEl>
                                      </p:cBhvr>
                                    </p:animEffect>
                                  </p:childTnLst>
                                </p:cTn>
                              </p:par>
                              <p:par>
                                <p:cTn id="185" presetID="10" presetClass="entr" presetSubtype="0" fill="hold" nodeType="withEffect">
                                  <p:stCondLst>
                                    <p:cond delay="0"/>
                                  </p:stCondLst>
                                  <p:childTnLst>
                                    <p:set>
                                      <p:cBhvr>
                                        <p:cTn id="186" dur="1" fill="hold">
                                          <p:stCondLst>
                                            <p:cond delay="0"/>
                                          </p:stCondLst>
                                        </p:cTn>
                                        <p:tgtEl>
                                          <p:spTgt spid="70"/>
                                        </p:tgtEl>
                                        <p:attrNameLst>
                                          <p:attrName>style.visibility</p:attrName>
                                        </p:attrNameLst>
                                      </p:cBhvr>
                                      <p:to>
                                        <p:strVal val="visible"/>
                                      </p:to>
                                    </p:set>
                                    <p:animEffect transition="in" filter="fade">
                                      <p:cBhvr>
                                        <p:cTn id="187" dur="1000"/>
                                        <p:tgtEl>
                                          <p:spTgt spid="70"/>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98"/>
                                        </p:tgtEl>
                                        <p:attrNameLst>
                                          <p:attrName>style.visibility</p:attrName>
                                        </p:attrNameLst>
                                      </p:cBhvr>
                                      <p:to>
                                        <p:strVal val="visible"/>
                                      </p:to>
                                    </p:set>
                                    <p:animEffect transition="in" filter="fade">
                                      <p:cBhvr>
                                        <p:cTn id="190" dur="500"/>
                                        <p:tgtEl>
                                          <p:spTgt spid="9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00"/>
                                        </p:tgtEl>
                                        <p:attrNameLst>
                                          <p:attrName>style.visibility</p:attrName>
                                        </p:attrNameLst>
                                      </p:cBhvr>
                                      <p:to>
                                        <p:strVal val="visible"/>
                                      </p:to>
                                    </p:set>
                                    <p:animEffect transition="in" filter="fade">
                                      <p:cBhvr>
                                        <p:cTn id="193" dur="500"/>
                                        <p:tgtEl>
                                          <p:spTgt spid="100"/>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xit" presetSubtype="0" fill="hold" nodeType="clickEffect">
                                  <p:stCondLst>
                                    <p:cond delay="0"/>
                                  </p:stCondLst>
                                  <p:childTnLst>
                                    <p:animEffect transition="out" filter="fade">
                                      <p:cBhvr>
                                        <p:cTn id="197" dur="500"/>
                                        <p:tgtEl>
                                          <p:spTgt spid="25"/>
                                        </p:tgtEl>
                                      </p:cBhvr>
                                    </p:animEffect>
                                    <p:set>
                                      <p:cBhvr>
                                        <p:cTn id="198" dur="1" fill="hold">
                                          <p:stCondLst>
                                            <p:cond delay="499"/>
                                          </p:stCondLst>
                                        </p:cTn>
                                        <p:tgtEl>
                                          <p:spTgt spid="25"/>
                                        </p:tgtEl>
                                        <p:attrNameLst>
                                          <p:attrName>style.visibility</p:attrName>
                                        </p:attrNameLst>
                                      </p:cBhvr>
                                      <p:to>
                                        <p:strVal val="hidden"/>
                                      </p:to>
                                    </p:set>
                                  </p:childTnLst>
                                </p:cTn>
                              </p:par>
                              <p:par>
                                <p:cTn id="199" presetID="10" presetClass="exit" presetSubtype="0" fill="hold" nodeType="withEffect">
                                  <p:stCondLst>
                                    <p:cond delay="0"/>
                                  </p:stCondLst>
                                  <p:childTnLst>
                                    <p:animEffect transition="out" filter="fade">
                                      <p:cBhvr>
                                        <p:cTn id="200" dur="500"/>
                                        <p:tgtEl>
                                          <p:spTgt spid="26"/>
                                        </p:tgtEl>
                                      </p:cBhvr>
                                    </p:animEffect>
                                    <p:set>
                                      <p:cBhvr>
                                        <p:cTn id="201" dur="1" fill="hold">
                                          <p:stCondLst>
                                            <p:cond delay="499"/>
                                          </p:stCondLst>
                                        </p:cTn>
                                        <p:tgtEl>
                                          <p:spTgt spid="26"/>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500"/>
                                        <p:tgtEl>
                                          <p:spTgt spid="98"/>
                                        </p:tgtEl>
                                      </p:cBhvr>
                                    </p:animEffect>
                                    <p:set>
                                      <p:cBhvr>
                                        <p:cTn id="204" dur="1" fill="hold">
                                          <p:stCondLst>
                                            <p:cond delay="499"/>
                                          </p:stCondLst>
                                        </p:cTn>
                                        <p:tgtEl>
                                          <p:spTgt spid="98"/>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500"/>
                                        <p:tgtEl>
                                          <p:spTgt spid="100"/>
                                        </p:tgtEl>
                                      </p:cBhvr>
                                    </p:animEffect>
                                    <p:set>
                                      <p:cBhvr>
                                        <p:cTn id="207" dur="1" fill="hold">
                                          <p:stCondLst>
                                            <p:cond delay="499"/>
                                          </p:stCondLst>
                                        </p:cTn>
                                        <p:tgtEl>
                                          <p:spTgt spid="100"/>
                                        </p:tgtEl>
                                        <p:attrNameLst>
                                          <p:attrName>style.visibility</p:attrName>
                                        </p:attrNameLst>
                                      </p:cBhvr>
                                      <p:to>
                                        <p:strVal val="hidden"/>
                                      </p:to>
                                    </p:set>
                                  </p:childTnLst>
                                </p:cTn>
                              </p:par>
                            </p:childTnLst>
                          </p:cTn>
                        </p:par>
                        <p:par>
                          <p:cTn id="208" fill="hold">
                            <p:stCondLst>
                              <p:cond delay="500"/>
                            </p:stCondLst>
                            <p:childTnLst>
                              <p:par>
                                <p:cTn id="209" presetID="10" presetClass="entr" presetSubtype="0" fill="hold" grpId="0" nodeType="afterEffect">
                                  <p:stCondLst>
                                    <p:cond delay="0"/>
                                  </p:stCondLst>
                                  <p:childTnLst>
                                    <p:set>
                                      <p:cBhvr>
                                        <p:cTn id="210" dur="1" fill="hold">
                                          <p:stCondLst>
                                            <p:cond delay="0"/>
                                          </p:stCondLst>
                                        </p:cTn>
                                        <p:tgtEl>
                                          <p:spTgt spid="38"/>
                                        </p:tgtEl>
                                        <p:attrNameLst>
                                          <p:attrName>style.visibility</p:attrName>
                                        </p:attrNameLst>
                                      </p:cBhvr>
                                      <p:to>
                                        <p:strVal val="visible"/>
                                      </p:to>
                                    </p:set>
                                    <p:animEffect transition="in" filter="fade">
                                      <p:cBhvr>
                                        <p:cTn id="211" dur="500"/>
                                        <p:tgtEl>
                                          <p:spTgt spid="38"/>
                                        </p:tgtEl>
                                      </p:cBhvr>
                                    </p:animEffect>
                                  </p:childTnLst>
                                </p:cTn>
                              </p:par>
                            </p:childTnLst>
                          </p:cTn>
                        </p:par>
                        <p:par>
                          <p:cTn id="212" fill="hold">
                            <p:stCondLst>
                              <p:cond delay="1000"/>
                            </p:stCondLst>
                            <p:childTnLst>
                              <p:par>
                                <p:cTn id="213" presetID="10" presetClass="entr" presetSubtype="0" fill="hold" grpId="0" nodeType="afterEffect">
                                  <p:stCondLst>
                                    <p:cond delay="0"/>
                                  </p:stCondLst>
                                  <p:childTnLst>
                                    <p:set>
                                      <p:cBhvr>
                                        <p:cTn id="214" dur="1" fill="hold">
                                          <p:stCondLst>
                                            <p:cond delay="0"/>
                                          </p:stCondLst>
                                        </p:cTn>
                                        <p:tgtEl>
                                          <p:spTgt spid="91"/>
                                        </p:tgtEl>
                                        <p:attrNameLst>
                                          <p:attrName>style.visibility</p:attrName>
                                        </p:attrNameLst>
                                      </p:cBhvr>
                                      <p:to>
                                        <p:strVal val="visible"/>
                                      </p:to>
                                    </p:set>
                                    <p:animEffect transition="in" filter="fade">
                                      <p:cBhvr>
                                        <p:cTn id="215" dur="500"/>
                                        <p:tgtEl>
                                          <p:spTgt spid="91"/>
                                        </p:tgtEl>
                                      </p:cBhvr>
                                    </p:animEffect>
                                  </p:childTnLst>
                                </p:cTn>
                              </p:par>
                            </p:childTnLst>
                          </p:cTn>
                        </p:par>
                        <p:par>
                          <p:cTn id="216" fill="hold">
                            <p:stCondLst>
                              <p:cond delay="1500"/>
                            </p:stCondLst>
                            <p:childTnLst>
                              <p:par>
                                <p:cTn id="217" presetID="10" presetClass="entr" presetSubtype="0" fill="hold" nodeType="afterEffect">
                                  <p:stCondLst>
                                    <p:cond delay="0"/>
                                  </p:stCondLst>
                                  <p:childTnLst>
                                    <p:set>
                                      <p:cBhvr>
                                        <p:cTn id="218" dur="1" fill="hold">
                                          <p:stCondLst>
                                            <p:cond delay="0"/>
                                          </p:stCondLst>
                                        </p:cTn>
                                        <p:tgtEl>
                                          <p:spTgt spid="27"/>
                                        </p:tgtEl>
                                        <p:attrNameLst>
                                          <p:attrName>style.visibility</p:attrName>
                                        </p:attrNameLst>
                                      </p:cBhvr>
                                      <p:to>
                                        <p:strVal val="visible"/>
                                      </p:to>
                                    </p:set>
                                    <p:animEffect transition="in" filter="fade">
                                      <p:cBhvr>
                                        <p:cTn id="219" dur="500"/>
                                        <p:tgtEl>
                                          <p:spTgt spid="27"/>
                                        </p:tgtEl>
                                      </p:cBhvr>
                                    </p:animEffect>
                                  </p:childTnLst>
                                </p:cTn>
                              </p:par>
                              <p:par>
                                <p:cTn id="220" presetID="10" presetClass="entr" presetSubtype="0" fill="hold" nodeType="withEffect">
                                  <p:stCondLst>
                                    <p:cond delay="0"/>
                                  </p:stCondLst>
                                  <p:childTnLst>
                                    <p:set>
                                      <p:cBhvr>
                                        <p:cTn id="221" dur="1" fill="hold">
                                          <p:stCondLst>
                                            <p:cond delay="0"/>
                                          </p:stCondLst>
                                        </p:cTn>
                                        <p:tgtEl>
                                          <p:spTgt spid="28"/>
                                        </p:tgtEl>
                                        <p:attrNameLst>
                                          <p:attrName>style.visibility</p:attrName>
                                        </p:attrNameLst>
                                      </p:cBhvr>
                                      <p:to>
                                        <p:strVal val="visible"/>
                                      </p:to>
                                    </p:set>
                                    <p:animEffect transition="in" filter="fade">
                                      <p:cBhvr>
                                        <p:cTn id="222" dur="500"/>
                                        <p:tgtEl>
                                          <p:spTgt spid="28"/>
                                        </p:tgtEl>
                                      </p:cBhvr>
                                    </p:animEffect>
                                  </p:childTnLst>
                                </p:cTn>
                              </p:par>
                              <p:par>
                                <p:cTn id="223" presetID="10" presetClass="entr" presetSubtype="0" fill="hold" nodeType="withEffect">
                                  <p:stCondLst>
                                    <p:cond delay="0"/>
                                  </p:stCondLst>
                                  <p:childTnLst>
                                    <p:set>
                                      <p:cBhvr>
                                        <p:cTn id="224" dur="1" fill="hold">
                                          <p:stCondLst>
                                            <p:cond delay="0"/>
                                          </p:stCondLst>
                                        </p:cTn>
                                        <p:tgtEl>
                                          <p:spTgt spid="71"/>
                                        </p:tgtEl>
                                        <p:attrNameLst>
                                          <p:attrName>style.visibility</p:attrName>
                                        </p:attrNameLst>
                                      </p:cBhvr>
                                      <p:to>
                                        <p:strVal val="visible"/>
                                      </p:to>
                                    </p:set>
                                    <p:animEffect transition="in" filter="fade">
                                      <p:cBhvr>
                                        <p:cTn id="225" dur="1000"/>
                                        <p:tgtEl>
                                          <p:spTgt spid="71"/>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97"/>
                                        </p:tgtEl>
                                        <p:attrNameLst>
                                          <p:attrName>style.visibility</p:attrName>
                                        </p:attrNameLst>
                                      </p:cBhvr>
                                      <p:to>
                                        <p:strVal val="visible"/>
                                      </p:to>
                                    </p:set>
                                    <p:animEffect transition="in" filter="fade">
                                      <p:cBhvr>
                                        <p:cTn id="228" dur="500"/>
                                        <p:tgtEl>
                                          <p:spTgt spid="97"/>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99"/>
                                        </p:tgtEl>
                                        <p:attrNameLst>
                                          <p:attrName>style.visibility</p:attrName>
                                        </p:attrNameLst>
                                      </p:cBhvr>
                                      <p:to>
                                        <p:strVal val="visible"/>
                                      </p:to>
                                    </p:set>
                                    <p:animEffect transition="in" filter="fade">
                                      <p:cBhvr>
                                        <p:cTn id="231" dur="500"/>
                                        <p:tgtEl>
                                          <p:spTgt spid="99"/>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xit" presetSubtype="0" fill="hold" nodeType="clickEffect">
                                  <p:stCondLst>
                                    <p:cond delay="0"/>
                                  </p:stCondLst>
                                  <p:childTnLst>
                                    <p:animEffect transition="out" filter="fade">
                                      <p:cBhvr>
                                        <p:cTn id="235" dur="500"/>
                                        <p:tgtEl>
                                          <p:spTgt spid="27"/>
                                        </p:tgtEl>
                                      </p:cBhvr>
                                    </p:animEffect>
                                    <p:set>
                                      <p:cBhvr>
                                        <p:cTn id="236" dur="1" fill="hold">
                                          <p:stCondLst>
                                            <p:cond delay="499"/>
                                          </p:stCondLst>
                                        </p:cTn>
                                        <p:tgtEl>
                                          <p:spTgt spid="27"/>
                                        </p:tgtEl>
                                        <p:attrNameLst>
                                          <p:attrName>style.visibility</p:attrName>
                                        </p:attrNameLst>
                                      </p:cBhvr>
                                      <p:to>
                                        <p:strVal val="hidden"/>
                                      </p:to>
                                    </p:set>
                                  </p:childTnLst>
                                </p:cTn>
                              </p:par>
                              <p:par>
                                <p:cTn id="237" presetID="10" presetClass="exit" presetSubtype="0" fill="hold" nodeType="withEffect">
                                  <p:stCondLst>
                                    <p:cond delay="0"/>
                                  </p:stCondLst>
                                  <p:childTnLst>
                                    <p:animEffect transition="out" filter="fade">
                                      <p:cBhvr>
                                        <p:cTn id="238" dur="500"/>
                                        <p:tgtEl>
                                          <p:spTgt spid="28"/>
                                        </p:tgtEl>
                                      </p:cBhvr>
                                    </p:animEffect>
                                    <p:set>
                                      <p:cBhvr>
                                        <p:cTn id="239" dur="1" fill="hold">
                                          <p:stCondLst>
                                            <p:cond delay="499"/>
                                          </p:stCondLst>
                                        </p:cTn>
                                        <p:tgtEl>
                                          <p:spTgt spid="28"/>
                                        </p:tgtEl>
                                        <p:attrNameLst>
                                          <p:attrName>style.visibility</p:attrName>
                                        </p:attrNameLst>
                                      </p:cBhvr>
                                      <p:to>
                                        <p:strVal val="hidden"/>
                                      </p:to>
                                    </p:set>
                                  </p:childTnLst>
                                </p:cTn>
                              </p:par>
                              <p:par>
                                <p:cTn id="240" presetID="10" presetClass="exit" presetSubtype="0" fill="hold" grpId="1" nodeType="withEffect">
                                  <p:stCondLst>
                                    <p:cond delay="0"/>
                                  </p:stCondLst>
                                  <p:childTnLst>
                                    <p:animEffect transition="out" filter="fade">
                                      <p:cBhvr>
                                        <p:cTn id="241" dur="500"/>
                                        <p:tgtEl>
                                          <p:spTgt spid="97"/>
                                        </p:tgtEl>
                                      </p:cBhvr>
                                    </p:animEffect>
                                    <p:set>
                                      <p:cBhvr>
                                        <p:cTn id="242" dur="1" fill="hold">
                                          <p:stCondLst>
                                            <p:cond delay="499"/>
                                          </p:stCondLst>
                                        </p:cTn>
                                        <p:tgtEl>
                                          <p:spTgt spid="97"/>
                                        </p:tgtEl>
                                        <p:attrNameLst>
                                          <p:attrName>style.visibility</p:attrName>
                                        </p:attrNameLst>
                                      </p:cBhvr>
                                      <p:to>
                                        <p:strVal val="hidden"/>
                                      </p:to>
                                    </p:set>
                                  </p:childTnLst>
                                </p:cTn>
                              </p:par>
                              <p:par>
                                <p:cTn id="243" presetID="10" presetClass="exit" presetSubtype="0" fill="hold" grpId="1" nodeType="withEffect">
                                  <p:stCondLst>
                                    <p:cond delay="0"/>
                                  </p:stCondLst>
                                  <p:childTnLst>
                                    <p:animEffect transition="out" filter="fade">
                                      <p:cBhvr>
                                        <p:cTn id="244" dur="500"/>
                                        <p:tgtEl>
                                          <p:spTgt spid="99"/>
                                        </p:tgtEl>
                                      </p:cBhvr>
                                    </p:animEffect>
                                    <p:set>
                                      <p:cBhvr>
                                        <p:cTn id="245" dur="1" fill="hold">
                                          <p:stCondLst>
                                            <p:cond delay="499"/>
                                          </p:stCondLst>
                                        </p:cTn>
                                        <p:tgtEl>
                                          <p:spTgt spid="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9" grpId="0" animBg="1"/>
      <p:bldP spid="48" grpId="0"/>
      <p:bldP spid="50" grpId="0"/>
      <p:bldP spid="52" grpId="0"/>
      <p:bldP spid="54" grpId="0"/>
      <p:bldP spid="56" grpId="0"/>
      <p:bldP spid="91" grpId="0" animBg="1"/>
      <p:bldP spid="38" grpId="0" animBg="1"/>
      <p:bldP spid="92" grpId="0" animBg="1"/>
      <p:bldP spid="41" grpId="0" animBg="1"/>
      <p:bldP spid="2" grpId="0" animBg="1"/>
      <p:bldP spid="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300030"/>
            <a:ext cx="5334000" cy="530290"/>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a:solidFill>
                <a:prstClr val="black"/>
              </a:solidFill>
            </a:endParaRPr>
          </a:p>
        </p:txBody>
      </p:sp>
      <p:sp>
        <p:nvSpPr>
          <p:cNvPr id="2" name="Title 1"/>
          <p:cNvSpPr>
            <a:spLocks noGrp="1"/>
          </p:cNvSpPr>
          <p:nvPr>
            <p:ph type="title"/>
          </p:nvPr>
        </p:nvSpPr>
        <p:spPr>
          <a:xfrm>
            <a:off x="457200" y="307200"/>
            <a:ext cx="5760000" cy="531000"/>
          </a:xfrm>
        </p:spPr>
        <p:txBody>
          <a:bodyPr/>
          <a:lstStyle/>
          <a:p>
            <a:r>
              <a:rPr lang="en-ZA" dirty="0"/>
              <a:t>Agenda</a:t>
            </a:r>
          </a:p>
        </p:txBody>
      </p:sp>
      <p:sp>
        <p:nvSpPr>
          <p:cNvPr id="6" name="Rectangle 5"/>
          <p:cNvSpPr/>
          <p:nvPr/>
        </p:nvSpPr>
        <p:spPr>
          <a:xfrm>
            <a:off x="465256" y="1934557"/>
            <a:ext cx="8328576" cy="3247043"/>
          </a:xfrm>
          <a:prstGeom prst="rect">
            <a:avLst/>
          </a:prstGeom>
        </p:spPr>
        <p:txBody>
          <a:bodyPr wrap="square">
            <a:spAutoFit/>
          </a:bodyPr>
          <a:lstStyle/>
          <a:p>
            <a:pPr marL="285750" indent="-285750">
              <a:spcBef>
                <a:spcPts val="1800"/>
              </a:spcBef>
              <a:spcAft>
                <a:spcPts val="1800"/>
              </a:spcAft>
              <a:buFont typeface="Arial" panose="020B0604020202020204" pitchFamily="34" charset="0"/>
              <a:buChar char="•"/>
            </a:pPr>
            <a:r>
              <a:rPr lang="en-ZA" dirty="0">
                <a:solidFill>
                  <a:prstClr val="black"/>
                </a:solidFill>
              </a:rPr>
              <a:t>What is the JSE ITaC </a:t>
            </a:r>
            <a:r>
              <a:rPr lang="en-ZA" dirty="0" smtClean="0">
                <a:solidFill>
                  <a:prstClr val="black"/>
                </a:solidFill>
              </a:rPr>
              <a:t>programme?</a:t>
            </a:r>
          </a:p>
          <a:p>
            <a:pPr marL="285750" indent="-285750">
              <a:spcBef>
                <a:spcPts val="1800"/>
              </a:spcBef>
              <a:spcAft>
                <a:spcPts val="1800"/>
              </a:spcAft>
              <a:buFont typeface="Arial" panose="020B0604020202020204" pitchFamily="34" charset="0"/>
              <a:buChar char="•"/>
            </a:pPr>
            <a:r>
              <a:rPr lang="en-ZA" dirty="0" smtClean="0">
                <a:solidFill>
                  <a:prstClr val="black"/>
                </a:solidFill>
              </a:rPr>
              <a:t>Changes </a:t>
            </a:r>
            <a:r>
              <a:rPr lang="en-ZA" dirty="0">
                <a:solidFill>
                  <a:prstClr val="black"/>
                </a:solidFill>
              </a:rPr>
              <a:t>to current derivative clearing </a:t>
            </a:r>
            <a:r>
              <a:rPr lang="en-ZA" dirty="0" smtClean="0">
                <a:solidFill>
                  <a:prstClr val="black"/>
                </a:solidFill>
              </a:rPr>
              <a:t>process</a:t>
            </a:r>
            <a:endParaRPr lang="en-ZA" dirty="0">
              <a:solidFill>
                <a:prstClr val="black"/>
              </a:solidFill>
            </a:endParaRPr>
          </a:p>
          <a:p>
            <a:pPr marL="285750" indent="-285750">
              <a:spcBef>
                <a:spcPts val="1800"/>
              </a:spcBef>
              <a:spcAft>
                <a:spcPts val="1800"/>
              </a:spcAft>
              <a:buFont typeface="Arial" panose="020B0604020202020204" pitchFamily="34" charset="0"/>
              <a:buChar char="•"/>
            </a:pPr>
            <a:r>
              <a:rPr lang="en-ZA" dirty="0">
                <a:solidFill>
                  <a:prstClr val="black"/>
                </a:solidFill>
              </a:rPr>
              <a:t>New services and functions</a:t>
            </a:r>
          </a:p>
          <a:p>
            <a:pPr marL="285750" indent="-285750">
              <a:spcBef>
                <a:spcPts val="1800"/>
              </a:spcBef>
              <a:spcAft>
                <a:spcPts val="1800"/>
              </a:spcAft>
              <a:buFont typeface="Arial" panose="020B0604020202020204" pitchFamily="34" charset="0"/>
              <a:buChar char="•"/>
            </a:pPr>
            <a:r>
              <a:rPr lang="en-ZA" dirty="0">
                <a:solidFill>
                  <a:prstClr val="black"/>
                </a:solidFill>
              </a:rPr>
              <a:t>Remaining activities leading up to </a:t>
            </a:r>
            <a:r>
              <a:rPr lang="en-ZA" dirty="0" smtClean="0">
                <a:solidFill>
                  <a:prstClr val="black"/>
                </a:solidFill>
              </a:rPr>
              <a:t>go-live</a:t>
            </a:r>
            <a:endParaRPr lang="en-ZA" dirty="0">
              <a:solidFill>
                <a:prstClr val="black"/>
              </a:solidFill>
            </a:endParaRPr>
          </a:p>
          <a:p>
            <a:pPr marL="285750" indent="-285750">
              <a:spcBef>
                <a:spcPts val="1200"/>
              </a:spcBef>
              <a:spcAft>
                <a:spcPts val="1200"/>
              </a:spcAft>
              <a:buFont typeface="Arial" panose="020B0604020202020204" pitchFamily="34" charset="0"/>
              <a:buChar char="•"/>
            </a:pPr>
            <a:endParaRPr lang="en-ZA" dirty="0">
              <a:solidFill>
                <a:prstClr val="black"/>
              </a:solidFill>
            </a:endParaRPr>
          </a:p>
        </p:txBody>
      </p:sp>
      <p:sp>
        <p:nvSpPr>
          <p:cNvPr id="3" name="Rounded Rectangle 2"/>
          <p:cNvSpPr/>
          <p:nvPr/>
        </p:nvSpPr>
        <p:spPr>
          <a:xfrm>
            <a:off x="5638800" y="3296920"/>
            <a:ext cx="3276600" cy="2418080"/>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Position accounts and reference data</a:t>
            </a: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Intraday </a:t>
            </a:r>
            <a:r>
              <a:rPr lang="en-ZA" sz="1600" dirty="0">
                <a:solidFill>
                  <a:prstClr val="black"/>
                </a:solidFill>
              </a:rPr>
              <a:t>risk </a:t>
            </a:r>
            <a:r>
              <a:rPr lang="en-ZA" sz="1600" dirty="0" smtClean="0">
                <a:solidFill>
                  <a:prstClr val="black"/>
                </a:solidFill>
              </a:rPr>
              <a:t>monitoring</a:t>
            </a: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Commissions</a:t>
            </a:r>
            <a:endParaRPr lang="en-ZA" sz="1600" dirty="0">
              <a:solidFill>
                <a:prstClr val="black"/>
              </a:solidFill>
            </a:endParaRP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Securities collateral</a:t>
            </a:r>
            <a:endParaRPr lang="en-ZA" sz="1600" dirty="0">
              <a:solidFill>
                <a:prstClr val="black"/>
              </a:solidFill>
            </a:endParaRPr>
          </a:p>
          <a:p>
            <a:pPr marL="504000" lvl="1" indent="-324000">
              <a:spcBef>
                <a:spcPts val="600"/>
              </a:spcBef>
              <a:spcAft>
                <a:spcPts val="600"/>
              </a:spcAft>
              <a:buFont typeface="Wingdings" panose="05000000000000000000" pitchFamily="2" charset="2"/>
              <a:buChar char="§"/>
            </a:pPr>
            <a:r>
              <a:rPr lang="en-ZA" sz="1600" dirty="0">
                <a:solidFill>
                  <a:prstClr val="black"/>
                </a:solidFill>
              </a:rPr>
              <a:t>EoD process</a:t>
            </a:r>
          </a:p>
        </p:txBody>
      </p:sp>
      <p:sp>
        <p:nvSpPr>
          <p:cNvPr id="5" name="Rectangle 4"/>
          <p:cNvSpPr/>
          <p:nvPr/>
        </p:nvSpPr>
        <p:spPr>
          <a:xfrm>
            <a:off x="5715000" y="4439920"/>
            <a:ext cx="3147412" cy="37785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marL="406400" lvl="1" indent="-292100">
              <a:spcBef>
                <a:spcPts val="600"/>
              </a:spcBef>
              <a:spcAft>
                <a:spcPts val="600"/>
              </a:spcAft>
              <a:buFont typeface="Wingdings" panose="05000000000000000000" pitchFamily="2" charset="2"/>
              <a:buChar char="§"/>
            </a:pPr>
            <a:r>
              <a:rPr lang="en-ZA" sz="1600" dirty="0">
                <a:solidFill>
                  <a:prstClr val="black"/>
                </a:solidFill>
              </a:rPr>
              <a:t>Commissions</a:t>
            </a:r>
          </a:p>
        </p:txBody>
      </p:sp>
      <p:sp>
        <p:nvSpPr>
          <p:cNvPr id="7" name="Rectangle 6"/>
          <p:cNvSpPr/>
          <p:nvPr/>
        </p:nvSpPr>
        <p:spPr>
          <a:xfrm>
            <a:off x="6549689" y="2753360"/>
            <a:ext cx="1766830" cy="369332"/>
          </a:xfrm>
          <a:prstGeom prst="rect">
            <a:avLst/>
          </a:prstGeom>
        </p:spPr>
        <p:txBody>
          <a:bodyPr wrap="none">
            <a:spAutoFit/>
          </a:bodyPr>
          <a:lstStyle/>
          <a:p>
            <a:pPr>
              <a:spcBef>
                <a:spcPts val="1200"/>
              </a:spcBef>
              <a:spcAft>
                <a:spcPts val="1200"/>
              </a:spcAft>
            </a:pPr>
            <a:r>
              <a:rPr lang="en-ZA" i="1" dirty="0" smtClean="0"/>
              <a:t>(Haseena Asmal)</a:t>
            </a:r>
            <a:endParaRPr lang="en-ZA" i="1" dirty="0"/>
          </a:p>
        </p:txBody>
      </p:sp>
    </p:spTree>
    <p:extLst>
      <p:ext uri="{BB962C8B-B14F-4D97-AF65-F5344CB8AC3E}">
        <p14:creationId xmlns:p14="http://schemas.microsoft.com/office/powerpoint/2010/main" val="363886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08" y="117864"/>
            <a:ext cx="7488192" cy="872736"/>
          </a:xfrm>
        </p:spPr>
        <p:txBody>
          <a:bodyPr>
            <a:normAutofit/>
          </a:bodyPr>
          <a:lstStyle/>
          <a:p>
            <a:pPr lvl="0"/>
            <a:r>
              <a:rPr lang="en-ZA" dirty="0" smtClean="0"/>
              <a:t>Commissions</a:t>
            </a:r>
            <a:r>
              <a:rPr lang="en-ZA" sz="2800" dirty="0" smtClean="0"/>
              <a:t/>
            </a:r>
            <a:br>
              <a:rPr lang="en-ZA" sz="2800" dirty="0" smtClean="0"/>
            </a:br>
            <a:r>
              <a:rPr lang="en-ZA" sz="2300" b="0" dirty="0" smtClean="0"/>
              <a:t>Summary of JSE commissions </a:t>
            </a:r>
            <a:r>
              <a:rPr lang="en-ZA" sz="2300" b="0" dirty="0"/>
              <a:t>s</a:t>
            </a:r>
            <a:r>
              <a:rPr lang="en-ZA" sz="2300" b="0" dirty="0" smtClean="0"/>
              <a:t>ervice</a:t>
            </a:r>
            <a:endParaRPr lang="en-US" sz="2300" b="0" dirty="0"/>
          </a:p>
        </p:txBody>
      </p:sp>
      <p:sp>
        <p:nvSpPr>
          <p:cNvPr id="18" name="Content Placeholder 2"/>
          <p:cNvSpPr>
            <a:spLocks noGrp="1"/>
          </p:cNvSpPr>
          <p:nvPr>
            <p:ph idx="1"/>
          </p:nvPr>
        </p:nvSpPr>
        <p:spPr>
          <a:xfrm>
            <a:off x="323528" y="1712027"/>
            <a:ext cx="8439472" cy="3621973"/>
          </a:xfrm>
        </p:spPr>
        <p:txBody>
          <a:bodyPr>
            <a:noAutofit/>
          </a:bodyPr>
          <a:lstStyle/>
          <a:p>
            <a:pPr lvl="0" algn="just">
              <a:spcBef>
                <a:spcPts val="1200"/>
              </a:spcBef>
              <a:spcAft>
                <a:spcPts val="1200"/>
              </a:spcAft>
              <a:buFont typeface="Arial" panose="020B0604020202020204" pitchFamily="34" charset="0"/>
              <a:buChar char="•"/>
            </a:pPr>
            <a:r>
              <a:rPr lang="en-US" sz="1600" dirty="0" smtClean="0"/>
              <a:t>Trading members to capture commissions for transactions concluded in an agency capacity</a:t>
            </a:r>
          </a:p>
          <a:p>
            <a:pPr lvl="0" algn="just">
              <a:spcBef>
                <a:spcPts val="1200"/>
              </a:spcBef>
              <a:spcAft>
                <a:spcPts val="1200"/>
              </a:spcAft>
              <a:buFont typeface="Arial" panose="020B0604020202020204" pitchFamily="34" charset="0"/>
              <a:buChar char="•"/>
            </a:pPr>
            <a:r>
              <a:rPr lang="en-US" sz="1600" dirty="0" smtClean="0"/>
              <a:t>Primary role </a:t>
            </a:r>
            <a:r>
              <a:rPr lang="en-US" sz="1600" dirty="0"/>
              <a:t>of </a:t>
            </a:r>
            <a:r>
              <a:rPr lang="en-US" sz="1600" dirty="0" smtClean="0"/>
              <a:t>JSE Clear will be to act as a </a:t>
            </a:r>
            <a:r>
              <a:rPr lang="en-US" sz="1600" dirty="0"/>
              <a:t>payment </a:t>
            </a:r>
            <a:r>
              <a:rPr lang="en-US" sz="1600" dirty="0" smtClean="0"/>
              <a:t>clearinghouse to ensure settlement of net commission amounts across Clearing Members on T+1</a:t>
            </a:r>
          </a:p>
          <a:p>
            <a:pPr lvl="1" algn="just">
              <a:spcBef>
                <a:spcPts val="1200"/>
              </a:spcBef>
              <a:spcAft>
                <a:spcPts val="1200"/>
              </a:spcAft>
            </a:pPr>
            <a:r>
              <a:rPr lang="en-ZA" sz="1400" dirty="0" smtClean="0"/>
              <a:t>Commissions will be rolled up to the Clearing Member level at EOD and </a:t>
            </a:r>
            <a:r>
              <a:rPr lang="en-ZA" sz="1400" b="1" u="sng" dirty="0" smtClean="0"/>
              <a:t>net</a:t>
            </a:r>
            <a:r>
              <a:rPr lang="en-ZA" sz="1400" b="1" dirty="0" smtClean="0"/>
              <a:t> </a:t>
            </a:r>
            <a:r>
              <a:rPr lang="en-ZA" sz="1400" dirty="0" smtClean="0"/>
              <a:t>amounts per Clearing Member will be settled on T+1</a:t>
            </a:r>
          </a:p>
          <a:p>
            <a:pPr lvl="0" algn="just">
              <a:spcBef>
                <a:spcPts val="1200"/>
              </a:spcBef>
              <a:spcAft>
                <a:spcPts val="1200"/>
              </a:spcAft>
              <a:buFont typeface="Arial" panose="020B0604020202020204" pitchFamily="34" charset="0"/>
              <a:buChar char="•"/>
            </a:pPr>
            <a:r>
              <a:rPr lang="en-ZA" sz="1600" dirty="0" smtClean="0"/>
              <a:t>Commissions data entered into the Clearing system will be provided back to Trading and Clearing Members</a:t>
            </a:r>
            <a:r>
              <a:rPr lang="en-US" sz="1600" dirty="0"/>
              <a:t> </a:t>
            </a:r>
            <a:r>
              <a:rPr lang="en-US" sz="1600" dirty="0" smtClean="0"/>
              <a:t>to support</a:t>
            </a:r>
          </a:p>
          <a:p>
            <a:pPr lvl="1" algn="just">
              <a:spcBef>
                <a:spcPts val="1200"/>
              </a:spcBef>
              <a:spcAft>
                <a:spcPts val="1200"/>
              </a:spcAft>
            </a:pPr>
            <a:r>
              <a:rPr lang="en-US" sz="1400" dirty="0" smtClean="0"/>
              <a:t>Cash collections and payments from/to trading </a:t>
            </a:r>
            <a:r>
              <a:rPr lang="en-US" sz="1400" dirty="0"/>
              <a:t>member and </a:t>
            </a:r>
            <a:r>
              <a:rPr lang="en-US" sz="1400" dirty="0" smtClean="0"/>
              <a:t>clients</a:t>
            </a:r>
          </a:p>
          <a:p>
            <a:pPr lvl="1" algn="just">
              <a:spcBef>
                <a:spcPts val="1200"/>
              </a:spcBef>
              <a:spcAft>
                <a:spcPts val="1200"/>
              </a:spcAft>
            </a:pPr>
            <a:r>
              <a:rPr lang="en-US" sz="1400" dirty="0" smtClean="0"/>
              <a:t>Reporting, reconciliations and VAT invoicing</a:t>
            </a:r>
            <a:endParaRPr lang="en-US" sz="1400" dirty="0"/>
          </a:p>
        </p:txBody>
      </p:sp>
    </p:spTree>
    <p:extLst>
      <p:ext uri="{BB962C8B-B14F-4D97-AF65-F5344CB8AC3E}">
        <p14:creationId xmlns:p14="http://schemas.microsoft.com/office/powerpoint/2010/main" val="541095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878850"/>
            <a:ext cx="5334000" cy="530290"/>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dirty="0"/>
          </a:p>
        </p:txBody>
      </p:sp>
      <p:sp>
        <p:nvSpPr>
          <p:cNvPr id="2" name="Title 1"/>
          <p:cNvSpPr>
            <a:spLocks noGrp="1"/>
          </p:cNvSpPr>
          <p:nvPr>
            <p:ph type="title"/>
          </p:nvPr>
        </p:nvSpPr>
        <p:spPr>
          <a:xfrm>
            <a:off x="457200" y="307200"/>
            <a:ext cx="5760000" cy="531000"/>
          </a:xfrm>
        </p:spPr>
        <p:txBody>
          <a:bodyPr/>
          <a:lstStyle/>
          <a:p>
            <a:r>
              <a:rPr lang="en-ZA" dirty="0"/>
              <a:t>Agenda</a:t>
            </a:r>
          </a:p>
        </p:txBody>
      </p:sp>
      <p:sp>
        <p:nvSpPr>
          <p:cNvPr id="6" name="Rectangle 5"/>
          <p:cNvSpPr/>
          <p:nvPr/>
        </p:nvSpPr>
        <p:spPr>
          <a:xfrm>
            <a:off x="465256" y="1934557"/>
            <a:ext cx="8328576" cy="3247043"/>
          </a:xfrm>
          <a:prstGeom prst="rect">
            <a:avLst/>
          </a:prstGeom>
        </p:spPr>
        <p:txBody>
          <a:bodyPr wrap="square">
            <a:spAutoFit/>
          </a:bodyPr>
          <a:lstStyle/>
          <a:p>
            <a:pPr marL="285750" lvl="0" indent="-285750">
              <a:spcBef>
                <a:spcPts val="1800"/>
              </a:spcBef>
              <a:spcAft>
                <a:spcPts val="1800"/>
              </a:spcAft>
              <a:buFont typeface="Arial" panose="020B0604020202020204" pitchFamily="34" charset="0"/>
              <a:buChar char="•"/>
            </a:pPr>
            <a:r>
              <a:rPr lang="en-ZA" dirty="0"/>
              <a:t>What is the JSE ITaC </a:t>
            </a:r>
            <a:r>
              <a:rPr lang="en-ZA" dirty="0" smtClean="0"/>
              <a:t>programme?</a:t>
            </a:r>
          </a:p>
          <a:p>
            <a:pPr marL="285750" indent="-285750">
              <a:spcBef>
                <a:spcPts val="1800"/>
              </a:spcBef>
              <a:spcAft>
                <a:spcPts val="1800"/>
              </a:spcAft>
              <a:buFont typeface="Arial" panose="020B0604020202020204" pitchFamily="34" charset="0"/>
              <a:buChar char="•"/>
            </a:pPr>
            <a:r>
              <a:rPr lang="en-ZA" dirty="0" smtClean="0"/>
              <a:t>Changes </a:t>
            </a:r>
            <a:r>
              <a:rPr lang="en-ZA" dirty="0"/>
              <a:t>to current derivative clearing </a:t>
            </a:r>
            <a:r>
              <a:rPr lang="en-ZA" dirty="0" smtClean="0"/>
              <a:t>process</a:t>
            </a:r>
            <a:endParaRPr lang="en-ZA" dirty="0"/>
          </a:p>
          <a:p>
            <a:pPr marL="285750" indent="-285750">
              <a:spcBef>
                <a:spcPts val="1800"/>
              </a:spcBef>
              <a:spcAft>
                <a:spcPts val="1800"/>
              </a:spcAft>
              <a:buFont typeface="Arial" panose="020B0604020202020204" pitchFamily="34" charset="0"/>
              <a:buChar char="•"/>
            </a:pPr>
            <a:r>
              <a:rPr lang="en-ZA" dirty="0"/>
              <a:t>New services and functions</a:t>
            </a:r>
          </a:p>
          <a:p>
            <a:pPr marL="285750" indent="-285750">
              <a:spcBef>
                <a:spcPts val="1800"/>
              </a:spcBef>
              <a:spcAft>
                <a:spcPts val="1800"/>
              </a:spcAft>
              <a:buFont typeface="Arial" panose="020B0604020202020204" pitchFamily="34" charset="0"/>
              <a:buChar char="•"/>
            </a:pPr>
            <a:r>
              <a:rPr lang="en-ZA" dirty="0"/>
              <a:t>Remaining activities leading up to </a:t>
            </a:r>
            <a:r>
              <a:rPr lang="en-ZA" dirty="0" smtClean="0"/>
              <a:t>go-live</a:t>
            </a:r>
            <a:endParaRPr lang="en-ZA" dirty="0"/>
          </a:p>
          <a:p>
            <a:pPr marL="285750" lvl="0" indent="-285750">
              <a:spcBef>
                <a:spcPts val="1200"/>
              </a:spcBef>
              <a:spcAft>
                <a:spcPts val="1200"/>
              </a:spcAft>
              <a:buFont typeface="Arial" panose="020B0604020202020204" pitchFamily="34" charset="0"/>
              <a:buChar char="•"/>
            </a:pPr>
            <a:endParaRPr lang="en-ZA" dirty="0"/>
          </a:p>
        </p:txBody>
      </p:sp>
      <p:sp>
        <p:nvSpPr>
          <p:cNvPr id="5" name="Rectangle 4"/>
          <p:cNvSpPr/>
          <p:nvPr/>
        </p:nvSpPr>
        <p:spPr>
          <a:xfrm>
            <a:off x="6172200" y="1945574"/>
            <a:ext cx="1401666" cy="369332"/>
          </a:xfrm>
          <a:prstGeom prst="rect">
            <a:avLst/>
          </a:prstGeom>
        </p:spPr>
        <p:txBody>
          <a:bodyPr wrap="none">
            <a:spAutoFit/>
          </a:bodyPr>
          <a:lstStyle/>
          <a:p>
            <a:pPr lvl="0">
              <a:spcBef>
                <a:spcPts val="1200"/>
              </a:spcBef>
              <a:spcAft>
                <a:spcPts val="1200"/>
              </a:spcAft>
            </a:pPr>
            <a:r>
              <a:rPr lang="en-ZA" i="1" dirty="0"/>
              <a:t>(Andre Koen)</a:t>
            </a:r>
          </a:p>
        </p:txBody>
      </p:sp>
    </p:spTree>
    <p:extLst>
      <p:ext uri="{BB962C8B-B14F-4D97-AF65-F5344CB8AC3E}">
        <p14:creationId xmlns:p14="http://schemas.microsoft.com/office/powerpoint/2010/main" val="36506559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08" y="117864"/>
            <a:ext cx="7488192" cy="872736"/>
          </a:xfrm>
        </p:spPr>
        <p:txBody>
          <a:bodyPr>
            <a:normAutofit/>
          </a:bodyPr>
          <a:lstStyle/>
          <a:p>
            <a:pPr lvl="0"/>
            <a:r>
              <a:rPr lang="en-ZA" dirty="0" smtClean="0"/>
              <a:t>Commissions</a:t>
            </a:r>
            <a:r>
              <a:rPr lang="en-ZA" sz="2800" dirty="0" smtClean="0"/>
              <a:t/>
            </a:r>
            <a:br>
              <a:rPr lang="en-ZA" sz="2800" dirty="0" smtClean="0"/>
            </a:br>
            <a:r>
              <a:rPr lang="en-ZA" sz="2300" b="0" dirty="0" smtClean="0"/>
              <a:t>Summary of JSE commissions service (cont.)</a:t>
            </a:r>
            <a:endParaRPr lang="en-US" sz="2300" b="0" dirty="0"/>
          </a:p>
        </p:txBody>
      </p:sp>
      <p:sp>
        <p:nvSpPr>
          <p:cNvPr id="18" name="Content Placeholder 2"/>
          <p:cNvSpPr>
            <a:spLocks noGrp="1"/>
          </p:cNvSpPr>
          <p:nvPr>
            <p:ph idx="1"/>
          </p:nvPr>
        </p:nvSpPr>
        <p:spPr>
          <a:xfrm>
            <a:off x="323528" y="1484783"/>
            <a:ext cx="8439472" cy="3621973"/>
          </a:xfrm>
        </p:spPr>
        <p:txBody>
          <a:bodyPr>
            <a:noAutofit/>
          </a:bodyPr>
          <a:lstStyle/>
          <a:p>
            <a:pPr lvl="0" algn="just">
              <a:spcBef>
                <a:spcPts val="600"/>
              </a:spcBef>
              <a:spcAft>
                <a:spcPts val="600"/>
              </a:spcAft>
            </a:pPr>
            <a:r>
              <a:rPr lang="en-US" sz="1600" dirty="0" smtClean="0"/>
              <a:t>Trading Members </a:t>
            </a:r>
            <a:r>
              <a:rPr lang="en-US" sz="1600" dirty="0"/>
              <a:t>and Clearing Members </a:t>
            </a:r>
            <a:r>
              <a:rPr lang="en-US" sz="1600" dirty="0" smtClean="0"/>
              <a:t>will need to have relevant front-end capabilities to utilise the new JSE commission service</a:t>
            </a:r>
          </a:p>
          <a:p>
            <a:pPr lvl="1" algn="just">
              <a:spcBef>
                <a:spcPts val="600"/>
              </a:spcBef>
              <a:spcAft>
                <a:spcPts val="600"/>
              </a:spcAft>
            </a:pPr>
            <a:r>
              <a:rPr lang="en-US" sz="1600" dirty="0" smtClean="0"/>
              <a:t>Commission entries submitted to JSE Clearing system to contain </a:t>
            </a:r>
            <a:r>
              <a:rPr lang="en-ZA" sz="1600" dirty="0" smtClean="0"/>
              <a:t>the </a:t>
            </a:r>
            <a:r>
              <a:rPr lang="en-US" sz="1600" dirty="0" smtClean="0"/>
              <a:t>commission as a </a:t>
            </a:r>
            <a:r>
              <a:rPr lang="en-US" sz="1600" dirty="0"/>
              <a:t>ZAR </a:t>
            </a:r>
            <a:r>
              <a:rPr lang="en-US" sz="1600" dirty="0" smtClean="0"/>
              <a:t>cash amount inclusive of VAT ---&gt; </a:t>
            </a:r>
          </a:p>
          <a:p>
            <a:pPr lvl="2" algn="just">
              <a:spcBef>
                <a:spcPts val="600"/>
              </a:spcBef>
              <a:spcAft>
                <a:spcPts val="600"/>
              </a:spcAft>
              <a:buClrTx/>
            </a:pPr>
            <a:r>
              <a:rPr lang="en-US" sz="1400" dirty="0"/>
              <a:t>Commission fee </a:t>
            </a:r>
            <a:r>
              <a:rPr lang="en-US" sz="1400" dirty="0" smtClean="0"/>
              <a:t>structures and models </a:t>
            </a:r>
            <a:r>
              <a:rPr lang="en-US" sz="1400" dirty="0"/>
              <a:t>to be built into participants’ front end solutions</a:t>
            </a:r>
          </a:p>
          <a:p>
            <a:pPr lvl="1" algn="just">
              <a:spcBef>
                <a:spcPts val="600"/>
              </a:spcBef>
              <a:spcAft>
                <a:spcPts val="600"/>
              </a:spcAft>
            </a:pPr>
            <a:r>
              <a:rPr lang="en-US" sz="1600" dirty="0" smtClean="0"/>
              <a:t>Other information to be included in commission entries</a:t>
            </a:r>
          </a:p>
          <a:p>
            <a:pPr lvl="2" algn="just">
              <a:spcBef>
                <a:spcPts val="600"/>
              </a:spcBef>
              <a:spcAft>
                <a:spcPts val="600"/>
              </a:spcAft>
              <a:buClrTx/>
            </a:pPr>
            <a:r>
              <a:rPr lang="en-US" sz="1400" dirty="0" smtClean="0"/>
              <a:t>Market and Recipient </a:t>
            </a:r>
            <a:r>
              <a:rPr lang="en-US" sz="1400" dirty="0"/>
              <a:t>Trading Member </a:t>
            </a:r>
            <a:r>
              <a:rPr lang="en-US" sz="1400" dirty="0" smtClean="0"/>
              <a:t>(mandatory)</a:t>
            </a:r>
            <a:endParaRPr lang="en-US" sz="1400" dirty="0"/>
          </a:p>
          <a:p>
            <a:pPr lvl="2" algn="just">
              <a:spcBef>
                <a:spcPts val="600"/>
              </a:spcBef>
              <a:spcAft>
                <a:spcPts val="600"/>
              </a:spcAft>
              <a:buClrTx/>
            </a:pPr>
            <a:r>
              <a:rPr lang="en-US" sz="1400" dirty="0"/>
              <a:t>Reference fields (optional) to assist </a:t>
            </a:r>
            <a:r>
              <a:rPr lang="en-US" sz="1400" dirty="0" smtClean="0"/>
              <a:t>in </a:t>
            </a:r>
            <a:r>
              <a:rPr lang="en-US" sz="1400" dirty="0"/>
              <a:t>identifying the </a:t>
            </a:r>
            <a:r>
              <a:rPr lang="en-US" sz="1400" dirty="0" smtClean="0"/>
              <a:t>trade or trades for which the commission is being charged (commissions entries can be captured per trade or bulked)</a:t>
            </a:r>
            <a:endParaRPr lang="en-ZA" sz="1600" dirty="0" smtClean="0"/>
          </a:p>
          <a:p>
            <a:pPr lvl="0" algn="just">
              <a:spcBef>
                <a:spcPts val="600"/>
              </a:spcBef>
              <a:spcAft>
                <a:spcPts val="600"/>
              </a:spcAft>
              <a:buFont typeface="Arial" panose="020B0604020202020204" pitchFamily="34" charset="0"/>
              <a:buChar char="•"/>
            </a:pPr>
            <a:r>
              <a:rPr lang="en-ZA" sz="1600" dirty="0" smtClean="0"/>
              <a:t>Trading members will be required to actively monitor and manage their commission entries</a:t>
            </a:r>
          </a:p>
          <a:p>
            <a:pPr lvl="1" algn="just">
              <a:spcBef>
                <a:spcPts val="600"/>
              </a:spcBef>
              <a:spcAft>
                <a:spcPts val="600"/>
              </a:spcAft>
            </a:pPr>
            <a:r>
              <a:rPr lang="en-ZA" sz="1600" dirty="0" smtClean="0"/>
              <a:t>Executing trading members may cancel a submitted commission entry</a:t>
            </a:r>
          </a:p>
          <a:p>
            <a:pPr lvl="1" algn="just">
              <a:spcBef>
                <a:spcPts val="600"/>
              </a:spcBef>
              <a:spcAft>
                <a:spcPts val="600"/>
              </a:spcAft>
            </a:pPr>
            <a:r>
              <a:rPr lang="en-ZA" sz="1600" dirty="0" smtClean="0"/>
              <a:t>Recipient trading members may reject a commission entry</a:t>
            </a:r>
          </a:p>
          <a:p>
            <a:pPr lvl="1" algn="just">
              <a:spcBef>
                <a:spcPts val="600"/>
              </a:spcBef>
              <a:spcAft>
                <a:spcPts val="600"/>
              </a:spcAft>
            </a:pPr>
            <a:r>
              <a:rPr lang="en-ZA" sz="1600" dirty="0" smtClean="0"/>
              <a:t>If not cancelled/rejected the commission entry will be processed at EOD</a:t>
            </a:r>
          </a:p>
          <a:p>
            <a:pPr marL="0" lvl="0" indent="0" algn="just">
              <a:spcBef>
                <a:spcPts val="600"/>
              </a:spcBef>
              <a:spcAft>
                <a:spcPts val="600"/>
              </a:spcAft>
            </a:pPr>
            <a:endParaRPr lang="en-ZA" sz="1600" dirty="0" smtClean="0"/>
          </a:p>
        </p:txBody>
      </p:sp>
    </p:spTree>
    <p:extLst>
      <p:ext uri="{BB962C8B-B14F-4D97-AF65-F5344CB8AC3E}">
        <p14:creationId xmlns:p14="http://schemas.microsoft.com/office/powerpoint/2010/main" val="33408283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itle 1"/>
          <p:cNvSpPr>
            <a:spLocks noGrp="1"/>
          </p:cNvSpPr>
          <p:nvPr>
            <p:ph type="title"/>
          </p:nvPr>
        </p:nvSpPr>
        <p:spPr>
          <a:xfrm>
            <a:off x="381000" y="117864"/>
            <a:ext cx="6835001" cy="872736"/>
          </a:xfrm>
        </p:spPr>
        <p:txBody>
          <a:bodyPr>
            <a:normAutofit/>
          </a:bodyPr>
          <a:lstStyle/>
          <a:p>
            <a:r>
              <a:rPr lang="en-ZA" dirty="0" smtClean="0"/>
              <a:t>Commissions</a:t>
            </a:r>
            <a:br>
              <a:rPr lang="en-ZA" dirty="0" smtClean="0"/>
            </a:br>
            <a:r>
              <a:rPr lang="en-ZA" sz="2300" b="0" dirty="0" smtClean="0"/>
              <a:t>Key </a:t>
            </a:r>
            <a:r>
              <a:rPr lang="en-ZA" sz="2300" b="0" dirty="0"/>
              <a:t>s</a:t>
            </a:r>
            <a:r>
              <a:rPr lang="en-ZA" sz="2300" b="0" dirty="0" smtClean="0"/>
              <a:t>takeholders and responsibilities</a:t>
            </a:r>
            <a:endParaRPr lang="en-US" sz="2300" b="0" dirty="0"/>
          </a:p>
        </p:txBody>
      </p:sp>
      <p:grpSp>
        <p:nvGrpSpPr>
          <p:cNvPr id="76" name="Group 75"/>
          <p:cNvGrpSpPr/>
          <p:nvPr/>
        </p:nvGrpSpPr>
        <p:grpSpPr>
          <a:xfrm>
            <a:off x="1005439" y="1342944"/>
            <a:ext cx="6992102" cy="2583758"/>
            <a:chOff x="1005439" y="1533202"/>
            <a:chExt cx="6992102" cy="2583758"/>
          </a:xfrm>
        </p:grpSpPr>
        <p:grpSp>
          <p:nvGrpSpPr>
            <p:cNvPr id="75" name="Group 74"/>
            <p:cNvGrpSpPr/>
            <p:nvPr/>
          </p:nvGrpSpPr>
          <p:grpSpPr>
            <a:xfrm>
              <a:off x="1005439" y="1533202"/>
              <a:ext cx="6992102" cy="2583758"/>
              <a:chOff x="1005439" y="1533202"/>
              <a:chExt cx="6992102" cy="2583758"/>
            </a:xfrm>
          </p:grpSpPr>
          <p:sp>
            <p:nvSpPr>
              <p:cNvPr id="4124" name="Rounded Rectangle 4123"/>
              <p:cNvSpPr/>
              <p:nvPr/>
            </p:nvSpPr>
            <p:spPr>
              <a:xfrm>
                <a:off x="1005439" y="1689079"/>
                <a:ext cx="6992102" cy="2427881"/>
              </a:xfrm>
              <a:prstGeom prst="roundRect">
                <a:avLst>
                  <a:gd name="adj" fmla="val 4800"/>
                </a:avLst>
              </a:prstGeom>
              <a:solidFill>
                <a:schemeClr val="bg1"/>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8" name="Rectangle 47"/>
              <p:cNvSpPr/>
              <p:nvPr/>
            </p:nvSpPr>
            <p:spPr>
              <a:xfrm>
                <a:off x="1216250" y="1533202"/>
                <a:ext cx="1454885" cy="307777"/>
              </a:xfrm>
              <a:prstGeom prst="rect">
                <a:avLst/>
              </a:prstGeom>
              <a:solidFill>
                <a:schemeClr val="bg1"/>
              </a:solidFill>
              <a:ln>
                <a:solidFill>
                  <a:schemeClr val="tx2"/>
                </a:solidFill>
              </a:ln>
            </p:spPr>
            <p:txBody>
              <a:bodyPr wrap="none">
                <a:spAutoFit/>
              </a:bodyPr>
              <a:lstStyle/>
              <a:p>
                <a:pPr algn="ctr">
                  <a:spcBef>
                    <a:spcPts val="600"/>
                  </a:spcBef>
                </a:pPr>
                <a:r>
                  <a:rPr lang="en-ZA" sz="1400" b="1" dirty="0" smtClean="0">
                    <a:solidFill>
                      <a:prstClr val="black"/>
                    </a:solidFill>
                  </a:rPr>
                  <a:t>Key Stakeholders</a:t>
                </a:r>
                <a:endParaRPr lang="en-ZA" sz="1400" b="1" dirty="0">
                  <a:solidFill>
                    <a:prstClr val="black"/>
                  </a:solidFill>
                </a:endParaRPr>
              </a:p>
            </p:txBody>
          </p:sp>
        </p:grpSp>
        <p:grpSp>
          <p:nvGrpSpPr>
            <p:cNvPr id="3" name="Group 2"/>
            <p:cNvGrpSpPr/>
            <p:nvPr/>
          </p:nvGrpSpPr>
          <p:grpSpPr>
            <a:xfrm>
              <a:off x="1187345" y="1938109"/>
              <a:ext cx="1170649" cy="900729"/>
              <a:chOff x="788497" y="2599123"/>
              <a:chExt cx="1170649" cy="900729"/>
            </a:xfrm>
          </p:grpSpPr>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171420" y="2599123"/>
                <a:ext cx="373425" cy="60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88497" y="3099742"/>
                <a:ext cx="1170649" cy="400110"/>
              </a:xfrm>
              <a:prstGeom prst="rect">
                <a:avLst/>
              </a:prstGeom>
              <a:noFill/>
            </p:spPr>
            <p:txBody>
              <a:bodyPr wrap="square" rtlCol="0">
                <a:spAutoFit/>
              </a:bodyPr>
              <a:lstStyle/>
              <a:p>
                <a:pPr algn="ctr"/>
                <a:r>
                  <a:rPr lang="en-ZA" sz="1000" b="1" dirty="0" smtClean="0">
                    <a:solidFill>
                      <a:prstClr val="black"/>
                    </a:solidFill>
                  </a:rPr>
                  <a:t>Initiating </a:t>
                </a:r>
              </a:p>
              <a:p>
                <a:pPr algn="ctr"/>
                <a:r>
                  <a:rPr lang="en-ZA" sz="1000" b="1" dirty="0" smtClean="0">
                    <a:solidFill>
                      <a:prstClr val="black"/>
                    </a:solidFill>
                  </a:rPr>
                  <a:t>Trading Member</a:t>
                </a:r>
                <a:endParaRPr lang="en-US" sz="1000" b="1" dirty="0">
                  <a:solidFill>
                    <a:prstClr val="black"/>
                  </a:solidFill>
                </a:endParaRPr>
              </a:p>
            </p:txBody>
          </p:sp>
        </p:grpSp>
        <p:grpSp>
          <p:nvGrpSpPr>
            <p:cNvPr id="8" name="Group 7"/>
            <p:cNvGrpSpPr/>
            <p:nvPr/>
          </p:nvGrpSpPr>
          <p:grpSpPr>
            <a:xfrm>
              <a:off x="6683430" y="2012215"/>
              <a:ext cx="1170649" cy="886963"/>
              <a:chOff x="788497" y="2482996"/>
              <a:chExt cx="1170649" cy="886963"/>
            </a:xfrm>
          </p:grpSpPr>
          <p:pic>
            <p:nvPicPr>
              <p:cNvPr id="9"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1421" y="2482996"/>
                <a:ext cx="364929" cy="59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88497" y="2969849"/>
                <a:ext cx="1170649" cy="400110"/>
              </a:xfrm>
              <a:prstGeom prst="rect">
                <a:avLst/>
              </a:prstGeom>
              <a:noFill/>
            </p:spPr>
            <p:txBody>
              <a:bodyPr wrap="square" rtlCol="0">
                <a:spAutoFit/>
              </a:bodyPr>
              <a:lstStyle/>
              <a:p>
                <a:pPr algn="ctr"/>
                <a:r>
                  <a:rPr lang="en-ZA" sz="1000" b="1" dirty="0" smtClean="0">
                    <a:solidFill>
                      <a:prstClr val="black"/>
                    </a:solidFill>
                  </a:rPr>
                  <a:t>Recipient </a:t>
                </a:r>
              </a:p>
              <a:p>
                <a:pPr algn="ctr"/>
                <a:r>
                  <a:rPr lang="en-ZA" sz="1000" b="1" dirty="0" smtClean="0">
                    <a:solidFill>
                      <a:prstClr val="black"/>
                    </a:solidFill>
                  </a:rPr>
                  <a:t>Trading Member</a:t>
                </a:r>
                <a:endParaRPr lang="en-US" sz="1000" b="1" dirty="0">
                  <a:solidFill>
                    <a:prstClr val="black"/>
                  </a:solidFill>
                </a:endParaRPr>
              </a:p>
            </p:txBody>
          </p:sp>
        </p:grpSp>
        <p:grpSp>
          <p:nvGrpSpPr>
            <p:cNvPr id="13" name="Group 12"/>
            <p:cNvGrpSpPr/>
            <p:nvPr/>
          </p:nvGrpSpPr>
          <p:grpSpPr>
            <a:xfrm>
              <a:off x="3971900" y="2633724"/>
              <a:ext cx="1170649" cy="1109577"/>
              <a:chOff x="3526847" y="2612001"/>
              <a:chExt cx="1170649" cy="1109577"/>
            </a:xfrm>
          </p:grpSpPr>
          <p:pic>
            <p:nvPicPr>
              <p:cNvPr id="4098" name="Picture 2" descr="C:\Users\hemashk\AppData\Local\Microsoft\Windows\Temporary Internet Files\Content.IE5\D09314D6\PngMedium-authorization-building-5983[1].gif"/>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1466" y="2612001"/>
                <a:ext cx="681692" cy="67869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526847" y="3290691"/>
                <a:ext cx="1170649" cy="430887"/>
              </a:xfrm>
              <a:prstGeom prst="rect">
                <a:avLst/>
              </a:prstGeom>
              <a:noFill/>
            </p:spPr>
            <p:txBody>
              <a:bodyPr wrap="square" rtlCol="0">
                <a:spAutoFit/>
              </a:bodyPr>
              <a:lstStyle/>
              <a:p>
                <a:pPr algn="ctr"/>
                <a:r>
                  <a:rPr lang="en-ZA" sz="1100" b="1" dirty="0" smtClean="0">
                    <a:solidFill>
                      <a:prstClr val="black"/>
                    </a:solidFill>
                  </a:rPr>
                  <a:t>JSE </a:t>
                </a:r>
              </a:p>
              <a:p>
                <a:pPr algn="ctr"/>
                <a:r>
                  <a:rPr lang="en-ZA" sz="1100" b="1" dirty="0" smtClean="0">
                    <a:solidFill>
                      <a:prstClr val="black"/>
                    </a:solidFill>
                  </a:rPr>
                  <a:t>Clearing House</a:t>
                </a:r>
                <a:endParaRPr lang="en-US" sz="1100" b="1" dirty="0">
                  <a:solidFill>
                    <a:prstClr val="black"/>
                  </a:solidFill>
                </a:endParaRPr>
              </a:p>
            </p:txBody>
          </p:sp>
        </p:grpSp>
        <p:grpSp>
          <p:nvGrpSpPr>
            <p:cNvPr id="11" name="Group 10"/>
            <p:cNvGrpSpPr/>
            <p:nvPr/>
          </p:nvGrpSpPr>
          <p:grpSpPr>
            <a:xfrm>
              <a:off x="1005439" y="3082817"/>
              <a:ext cx="1170649" cy="1034143"/>
              <a:chOff x="748677" y="3375449"/>
              <a:chExt cx="1170649" cy="1034143"/>
            </a:xfrm>
          </p:grpSpPr>
          <p:grpSp>
            <p:nvGrpSpPr>
              <p:cNvPr id="7" name="Group 6"/>
              <p:cNvGrpSpPr/>
              <p:nvPr/>
            </p:nvGrpSpPr>
            <p:grpSpPr>
              <a:xfrm>
                <a:off x="1085847" y="3375449"/>
                <a:ext cx="481416" cy="639551"/>
                <a:chOff x="855603" y="3453400"/>
                <a:chExt cx="481416" cy="639551"/>
              </a:xfrm>
            </p:grpSpPr>
            <p:pic>
              <p:nvPicPr>
                <p:cNvPr id="4102" name="Picture 6"/>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flipH="1">
                  <a:off x="855603" y="3453400"/>
                  <a:ext cx="240404" cy="46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flipH="1">
                  <a:off x="1096615" y="3480203"/>
                  <a:ext cx="240404" cy="46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flipH="1">
                  <a:off x="929148" y="3632603"/>
                  <a:ext cx="240404" cy="46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TextBox 21"/>
              <p:cNvSpPr txBox="1"/>
              <p:nvPr/>
            </p:nvSpPr>
            <p:spPr>
              <a:xfrm>
                <a:off x="748677" y="4009482"/>
                <a:ext cx="1170649" cy="400110"/>
              </a:xfrm>
              <a:prstGeom prst="rect">
                <a:avLst/>
              </a:prstGeom>
              <a:noFill/>
            </p:spPr>
            <p:txBody>
              <a:bodyPr wrap="square" rtlCol="0">
                <a:spAutoFit/>
              </a:bodyPr>
              <a:lstStyle/>
              <a:p>
                <a:pPr algn="ctr"/>
                <a:r>
                  <a:rPr lang="en-ZA" sz="1000" b="1" dirty="0" smtClean="0">
                    <a:solidFill>
                      <a:prstClr val="black"/>
                    </a:solidFill>
                  </a:rPr>
                  <a:t>Member </a:t>
                </a:r>
              </a:p>
              <a:p>
                <a:pPr algn="ctr"/>
                <a:r>
                  <a:rPr lang="en-ZA" sz="1000" b="1" dirty="0" smtClean="0">
                    <a:solidFill>
                      <a:prstClr val="black"/>
                    </a:solidFill>
                  </a:rPr>
                  <a:t>Clients</a:t>
                </a:r>
              </a:p>
            </p:txBody>
          </p:sp>
        </p:grpSp>
        <p:grpSp>
          <p:nvGrpSpPr>
            <p:cNvPr id="24" name="Group 23"/>
            <p:cNvGrpSpPr/>
            <p:nvPr/>
          </p:nvGrpSpPr>
          <p:grpSpPr>
            <a:xfrm>
              <a:off x="6629389" y="3077102"/>
              <a:ext cx="1368152" cy="1022260"/>
              <a:chOff x="701489" y="3159781"/>
              <a:chExt cx="1368152" cy="1022260"/>
            </a:xfrm>
          </p:grpSpPr>
          <p:grpSp>
            <p:nvGrpSpPr>
              <p:cNvPr id="25" name="Group 24"/>
              <p:cNvGrpSpPr/>
              <p:nvPr/>
            </p:nvGrpSpPr>
            <p:grpSpPr>
              <a:xfrm>
                <a:off x="1101087" y="3159781"/>
                <a:ext cx="481416" cy="639551"/>
                <a:chOff x="870843" y="3237732"/>
                <a:chExt cx="481416" cy="639551"/>
              </a:xfrm>
            </p:grpSpPr>
            <p:pic>
              <p:nvPicPr>
                <p:cNvPr id="27" name="Picture 6"/>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870843" y="3237732"/>
                  <a:ext cx="240404" cy="46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6"/>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111855" y="3264535"/>
                  <a:ext cx="240404" cy="46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6"/>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944388" y="3416935"/>
                  <a:ext cx="240404" cy="460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6" name="TextBox 25"/>
              <p:cNvSpPr txBox="1"/>
              <p:nvPr/>
            </p:nvSpPr>
            <p:spPr>
              <a:xfrm>
                <a:off x="701489" y="3781931"/>
                <a:ext cx="1368152" cy="400110"/>
              </a:xfrm>
              <a:prstGeom prst="rect">
                <a:avLst/>
              </a:prstGeom>
              <a:noFill/>
            </p:spPr>
            <p:txBody>
              <a:bodyPr wrap="square" rtlCol="0">
                <a:spAutoFit/>
              </a:bodyPr>
              <a:lstStyle/>
              <a:p>
                <a:pPr algn="ctr"/>
                <a:r>
                  <a:rPr lang="en-ZA" sz="1000" b="1" dirty="0" smtClean="0">
                    <a:solidFill>
                      <a:prstClr val="black"/>
                    </a:solidFill>
                  </a:rPr>
                  <a:t>Member/Tripartite Clients</a:t>
                </a:r>
              </a:p>
            </p:txBody>
          </p:sp>
        </p:grpSp>
        <p:grpSp>
          <p:nvGrpSpPr>
            <p:cNvPr id="14" name="Group 13"/>
            <p:cNvGrpSpPr/>
            <p:nvPr/>
          </p:nvGrpSpPr>
          <p:grpSpPr>
            <a:xfrm>
              <a:off x="2570187" y="1829471"/>
              <a:ext cx="1401713" cy="935019"/>
              <a:chOff x="2339752" y="1840393"/>
              <a:chExt cx="1401713" cy="935019"/>
            </a:xfrm>
          </p:grpSpPr>
          <p:pic>
            <p:nvPicPr>
              <p:cNvPr id="410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0669" y="1840393"/>
                <a:ext cx="439728" cy="57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2339752" y="2375302"/>
                <a:ext cx="1401713" cy="400110"/>
              </a:xfrm>
              <a:prstGeom prst="rect">
                <a:avLst/>
              </a:prstGeom>
              <a:noFill/>
            </p:spPr>
            <p:txBody>
              <a:bodyPr wrap="square" rtlCol="0">
                <a:spAutoFit/>
              </a:bodyPr>
              <a:lstStyle/>
              <a:p>
                <a:pPr algn="ctr"/>
                <a:r>
                  <a:rPr lang="en-ZA" sz="1000" b="1" dirty="0" smtClean="0">
                    <a:solidFill>
                      <a:prstClr val="black"/>
                    </a:solidFill>
                  </a:rPr>
                  <a:t>Clearing </a:t>
                </a:r>
              </a:p>
              <a:p>
                <a:pPr algn="ctr"/>
                <a:r>
                  <a:rPr lang="en-ZA" sz="1000" b="1" dirty="0" smtClean="0">
                    <a:solidFill>
                      <a:prstClr val="black"/>
                    </a:solidFill>
                  </a:rPr>
                  <a:t>Member A</a:t>
                </a:r>
              </a:p>
            </p:txBody>
          </p:sp>
        </p:grpSp>
        <p:grpSp>
          <p:nvGrpSpPr>
            <p:cNvPr id="15" name="Group 14"/>
            <p:cNvGrpSpPr/>
            <p:nvPr/>
          </p:nvGrpSpPr>
          <p:grpSpPr>
            <a:xfrm>
              <a:off x="5281717" y="1824507"/>
              <a:ext cx="1401713" cy="918988"/>
              <a:chOff x="4721088" y="1931790"/>
              <a:chExt cx="1401713" cy="918988"/>
            </a:xfrm>
          </p:grpSpPr>
          <p:pic>
            <p:nvPicPr>
              <p:cNvPr id="19"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15628" y="1931790"/>
                <a:ext cx="439728" cy="57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4721088" y="2450668"/>
                <a:ext cx="1401713" cy="400110"/>
              </a:xfrm>
              <a:prstGeom prst="rect">
                <a:avLst/>
              </a:prstGeom>
              <a:noFill/>
            </p:spPr>
            <p:txBody>
              <a:bodyPr wrap="square" rtlCol="0">
                <a:spAutoFit/>
              </a:bodyPr>
              <a:lstStyle/>
              <a:p>
                <a:pPr algn="ctr"/>
                <a:r>
                  <a:rPr lang="en-ZA" sz="1000" b="1" dirty="0" smtClean="0">
                    <a:solidFill>
                      <a:prstClr val="black"/>
                    </a:solidFill>
                  </a:rPr>
                  <a:t>Clearing </a:t>
                </a:r>
              </a:p>
              <a:p>
                <a:pPr algn="ctr"/>
                <a:r>
                  <a:rPr lang="en-ZA" sz="1000" b="1" dirty="0" smtClean="0">
                    <a:solidFill>
                      <a:prstClr val="black"/>
                    </a:solidFill>
                  </a:rPr>
                  <a:t>Member B</a:t>
                </a:r>
              </a:p>
            </p:txBody>
          </p:sp>
        </p:grpSp>
        <p:cxnSp>
          <p:nvCxnSpPr>
            <p:cNvPr id="23" name="Straight Connector 22"/>
            <p:cNvCxnSpPr/>
            <p:nvPr/>
          </p:nvCxnSpPr>
          <p:spPr>
            <a:xfrm>
              <a:off x="1590763" y="2798437"/>
              <a:ext cx="0" cy="284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2176088" y="2208423"/>
              <a:ext cx="739728" cy="188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26" idx="1"/>
            </p:cNvCxnSpPr>
            <p:nvPr/>
          </p:nvCxnSpPr>
          <p:spPr>
            <a:xfrm rot="10800000">
              <a:off x="2066961" y="2798437"/>
              <a:ext cx="4562428" cy="1100870"/>
            </a:xfrm>
            <a:prstGeom prst="bentConnector3">
              <a:avLst>
                <a:gd name="adj1" fmla="val 99896"/>
              </a:avLst>
            </a:prstGeom>
            <a:ln>
              <a:prstDash val="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2195736" y="2638783"/>
              <a:ext cx="1901660" cy="569678"/>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4908004" y="2638783"/>
              <a:ext cx="1968252" cy="517893"/>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flipV="1">
              <a:off x="3521356" y="2323800"/>
              <a:ext cx="665811" cy="4101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4961169" y="2255606"/>
              <a:ext cx="614511" cy="495454"/>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6191114" y="2208424"/>
              <a:ext cx="685142" cy="193296"/>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10" idx="2"/>
            </p:cNvCxnSpPr>
            <p:nvPr/>
          </p:nvCxnSpPr>
          <p:spPr>
            <a:xfrm>
              <a:off x="7268755" y="2899178"/>
              <a:ext cx="1244" cy="17939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7" name="Group 76"/>
          <p:cNvGrpSpPr/>
          <p:nvPr/>
        </p:nvGrpSpPr>
        <p:grpSpPr>
          <a:xfrm>
            <a:off x="222683" y="4149030"/>
            <a:ext cx="8712329" cy="2446199"/>
            <a:chOff x="387524" y="4411804"/>
            <a:chExt cx="8326288" cy="2446199"/>
          </a:xfrm>
        </p:grpSpPr>
        <p:sp>
          <p:nvSpPr>
            <p:cNvPr id="46" name="Rounded Rectangle 45"/>
            <p:cNvSpPr/>
            <p:nvPr/>
          </p:nvSpPr>
          <p:spPr>
            <a:xfrm>
              <a:off x="387524" y="4555870"/>
              <a:ext cx="8326288" cy="2302133"/>
            </a:xfrm>
            <a:prstGeom prst="roundRect">
              <a:avLst>
                <a:gd name="adj" fmla="val 8708"/>
              </a:avLst>
            </a:prstGeom>
            <a:solidFill>
              <a:schemeClr val="tx2">
                <a:lumMod val="20000"/>
                <a:lumOff val="80000"/>
              </a:schemeClr>
            </a:solidFill>
            <a:ln w="28575">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spcBef>
                  <a:spcPts val="300"/>
                </a:spcBef>
              </a:pPr>
              <a:endParaRPr lang="en-ZA" sz="600" b="1" dirty="0" smtClean="0">
                <a:solidFill>
                  <a:prstClr val="black"/>
                </a:solidFill>
              </a:endParaRPr>
            </a:p>
            <a:p>
              <a:pPr marL="171450" indent="-171450">
                <a:spcBef>
                  <a:spcPts val="300"/>
                </a:spcBef>
                <a:buFont typeface="Arial" panose="020B0604020202020204" pitchFamily="34" charset="0"/>
                <a:buChar char="•"/>
              </a:pPr>
              <a:r>
                <a:rPr lang="en-ZA" sz="1400" b="1" dirty="0" smtClean="0">
                  <a:solidFill>
                    <a:prstClr val="black"/>
                  </a:solidFill>
                </a:rPr>
                <a:t>Initiating Trading Member –</a:t>
              </a:r>
              <a:r>
                <a:rPr lang="en-ZA" sz="1400" dirty="0" smtClean="0">
                  <a:solidFill>
                    <a:prstClr val="black"/>
                  </a:solidFill>
                </a:rPr>
                <a:t> Calculating and </a:t>
              </a:r>
              <a:r>
                <a:rPr lang="en-ZA" sz="1400" dirty="0">
                  <a:solidFill>
                    <a:prstClr val="black"/>
                  </a:solidFill>
                </a:rPr>
                <a:t>c</a:t>
              </a:r>
              <a:r>
                <a:rPr lang="en-ZA" sz="1400" dirty="0" smtClean="0">
                  <a:solidFill>
                    <a:prstClr val="black"/>
                  </a:solidFill>
                </a:rPr>
                <a:t>apturing new commissions</a:t>
              </a:r>
              <a:r>
                <a:rPr lang="en-ZA" sz="1400" dirty="0">
                  <a:solidFill>
                    <a:prstClr val="black"/>
                  </a:solidFill>
                </a:rPr>
                <a:t>;</a:t>
              </a:r>
              <a:r>
                <a:rPr lang="en-ZA" sz="1400" dirty="0" smtClean="0">
                  <a:solidFill>
                    <a:prstClr val="black"/>
                  </a:solidFill>
                </a:rPr>
                <a:t> Cancelling incorrect commissions; </a:t>
              </a:r>
            </a:p>
            <a:p>
              <a:pPr>
                <a:spcBef>
                  <a:spcPts val="300"/>
                </a:spcBef>
              </a:pPr>
              <a:r>
                <a:rPr lang="en-ZA" sz="1400" dirty="0" smtClean="0">
                  <a:solidFill>
                    <a:prstClr val="black"/>
                  </a:solidFill>
                </a:rPr>
                <a:t>	</a:t>
              </a:r>
              <a:r>
                <a:rPr lang="en-ZA" sz="1200" i="1" dirty="0" smtClean="0">
                  <a:solidFill>
                    <a:prstClr val="black"/>
                  </a:solidFill>
                </a:rPr>
                <a:t>VAT invoicing of and cash collection from own Clients is typically done by the Clearing Member</a:t>
              </a:r>
            </a:p>
            <a:p>
              <a:pPr marL="171450" indent="-171450">
                <a:spcBef>
                  <a:spcPts val="300"/>
                </a:spcBef>
                <a:buFont typeface="Arial" panose="020B0604020202020204" pitchFamily="34" charset="0"/>
                <a:buChar char="•"/>
              </a:pPr>
              <a:r>
                <a:rPr lang="en-ZA" sz="1400" b="1" dirty="0" smtClean="0">
                  <a:solidFill>
                    <a:prstClr val="black"/>
                  </a:solidFill>
                </a:rPr>
                <a:t>Recipient Trading member – </a:t>
              </a:r>
              <a:r>
                <a:rPr lang="en-ZA" sz="1400" dirty="0" smtClean="0">
                  <a:solidFill>
                    <a:prstClr val="black"/>
                  </a:solidFill>
                </a:rPr>
                <a:t>Monitoring and rejecting incorrect commissions</a:t>
              </a:r>
              <a:endParaRPr lang="en-ZA" sz="1400" b="1" dirty="0" smtClean="0">
                <a:solidFill>
                  <a:prstClr val="black"/>
                </a:solidFill>
              </a:endParaRPr>
            </a:p>
            <a:p>
              <a:pPr marL="171450" indent="-171450">
                <a:spcBef>
                  <a:spcPts val="300"/>
                </a:spcBef>
                <a:buFont typeface="Arial" panose="020B0604020202020204" pitchFamily="34" charset="0"/>
                <a:buChar char="•"/>
              </a:pPr>
              <a:r>
                <a:rPr lang="en-ZA" sz="1400" b="1" dirty="0" smtClean="0">
                  <a:solidFill>
                    <a:prstClr val="black"/>
                  </a:solidFill>
                </a:rPr>
                <a:t>Clearing Members – </a:t>
              </a:r>
              <a:r>
                <a:rPr lang="en-ZA" sz="1400" dirty="0" smtClean="0">
                  <a:solidFill>
                    <a:prstClr val="black"/>
                  </a:solidFill>
                </a:rPr>
                <a:t>Reconciling daily commissions; cash collection and payment between own Trading </a:t>
              </a:r>
              <a:r>
                <a:rPr lang="en-ZA" sz="1400" dirty="0">
                  <a:solidFill>
                    <a:prstClr val="black"/>
                  </a:solidFill>
                </a:rPr>
                <a:t>Members and </a:t>
              </a:r>
              <a:r>
                <a:rPr lang="en-ZA" sz="1400" dirty="0" smtClean="0">
                  <a:solidFill>
                    <a:prstClr val="black"/>
                  </a:solidFill>
                </a:rPr>
                <a:t>Clients and associated VAT invoicing</a:t>
              </a:r>
            </a:p>
            <a:p>
              <a:pPr marL="171450" indent="-171450">
                <a:spcBef>
                  <a:spcPts val="300"/>
                </a:spcBef>
                <a:buFont typeface="Arial" panose="020B0604020202020204" pitchFamily="34" charset="0"/>
                <a:buChar char="•"/>
              </a:pPr>
              <a:r>
                <a:rPr lang="en-ZA" sz="1400" b="1" dirty="0" smtClean="0">
                  <a:solidFill>
                    <a:prstClr val="black"/>
                  </a:solidFill>
                </a:rPr>
                <a:t> JSE Clearing House – </a:t>
              </a:r>
              <a:r>
                <a:rPr lang="en-ZA" sz="1400" dirty="0" smtClean="0">
                  <a:solidFill>
                    <a:prstClr val="black"/>
                  </a:solidFill>
                </a:rPr>
                <a:t> Facilitate commission management between Initiating and Recipient Trading Members; Provide detailed commission information to Initiating and Recipient Trading Members and Clearing Members; Facilitate net settlement of commissions across Clearing Members on T+1</a:t>
              </a:r>
            </a:p>
          </p:txBody>
        </p:sp>
        <p:sp>
          <p:nvSpPr>
            <p:cNvPr id="109" name="Rectangle 108"/>
            <p:cNvSpPr/>
            <p:nvPr/>
          </p:nvSpPr>
          <p:spPr>
            <a:xfrm>
              <a:off x="725765" y="4411804"/>
              <a:ext cx="1584796" cy="307777"/>
            </a:xfrm>
            <a:prstGeom prst="rect">
              <a:avLst/>
            </a:prstGeom>
            <a:solidFill>
              <a:schemeClr val="bg1"/>
            </a:solidFill>
            <a:ln>
              <a:solidFill>
                <a:schemeClr val="tx2"/>
              </a:solidFill>
            </a:ln>
          </p:spPr>
          <p:txBody>
            <a:bodyPr wrap="none">
              <a:spAutoFit/>
            </a:bodyPr>
            <a:lstStyle/>
            <a:p>
              <a:pPr algn="ctr">
                <a:spcBef>
                  <a:spcPts val="600"/>
                </a:spcBef>
              </a:pPr>
              <a:r>
                <a:rPr lang="en-ZA" sz="1400" b="1" dirty="0" smtClean="0">
                  <a:solidFill>
                    <a:prstClr val="black"/>
                  </a:solidFill>
                </a:rPr>
                <a:t>Key Responsibilities</a:t>
              </a:r>
              <a:endParaRPr lang="en-ZA" sz="1400" b="1" dirty="0">
                <a:solidFill>
                  <a:prstClr val="black"/>
                </a:solidFill>
              </a:endParaRPr>
            </a:p>
          </p:txBody>
        </p:sp>
      </p:grpSp>
    </p:spTree>
    <p:extLst>
      <p:ext uri="{BB962C8B-B14F-4D97-AF65-F5344CB8AC3E}">
        <p14:creationId xmlns:p14="http://schemas.microsoft.com/office/powerpoint/2010/main" val="35858988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060104" y="5677741"/>
            <a:ext cx="6544344" cy="504056"/>
          </a:xfrm>
          <a:prstGeom prst="round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dirty="0" smtClean="0">
                <a:solidFill>
                  <a:prstClr val="black"/>
                </a:solidFill>
              </a:rPr>
              <a:t>Reporting and invoicing of commissions between trading members and clients</a:t>
            </a:r>
            <a:endParaRPr lang="en-US" sz="1400" dirty="0">
              <a:solidFill>
                <a:prstClr val="black"/>
              </a:solidFill>
            </a:endParaRPr>
          </a:p>
        </p:txBody>
      </p:sp>
      <p:sp>
        <p:nvSpPr>
          <p:cNvPr id="21" name="Rounded Rectangle 20"/>
          <p:cNvSpPr/>
          <p:nvPr/>
        </p:nvSpPr>
        <p:spPr>
          <a:xfrm>
            <a:off x="3178235" y="4813645"/>
            <a:ext cx="5405431" cy="504056"/>
          </a:xfrm>
          <a:prstGeom prst="round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dirty="0" smtClean="0">
                <a:solidFill>
                  <a:prstClr val="black"/>
                </a:solidFill>
              </a:rPr>
              <a:t>Daily balancing and settlement of commissions at end of day </a:t>
            </a:r>
            <a:endParaRPr lang="en-US" sz="1400" dirty="0">
              <a:solidFill>
                <a:prstClr val="black"/>
              </a:solidFill>
            </a:endParaRPr>
          </a:p>
        </p:txBody>
      </p:sp>
      <p:sp>
        <p:nvSpPr>
          <p:cNvPr id="20" name="Rounded Rectangle 19"/>
          <p:cNvSpPr/>
          <p:nvPr/>
        </p:nvSpPr>
        <p:spPr>
          <a:xfrm>
            <a:off x="3779912" y="3769528"/>
            <a:ext cx="4803754" cy="504056"/>
          </a:xfrm>
          <a:prstGeom prst="round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dirty="0">
                <a:solidFill>
                  <a:prstClr val="black"/>
                </a:solidFill>
              </a:rPr>
              <a:t>	</a:t>
            </a:r>
            <a:r>
              <a:rPr lang="en-ZA" sz="1400" dirty="0" smtClean="0">
                <a:solidFill>
                  <a:prstClr val="black"/>
                </a:solidFill>
              </a:rPr>
              <a:t>Daily window periods for managing and settling commission entries</a:t>
            </a:r>
            <a:endParaRPr lang="en-US" sz="1400" dirty="0">
              <a:solidFill>
                <a:prstClr val="black"/>
              </a:solidFill>
            </a:endParaRPr>
          </a:p>
        </p:txBody>
      </p:sp>
      <p:sp>
        <p:nvSpPr>
          <p:cNvPr id="19" name="Rounded Rectangle 18"/>
          <p:cNvSpPr/>
          <p:nvPr/>
        </p:nvSpPr>
        <p:spPr>
          <a:xfrm>
            <a:off x="3059832" y="2797420"/>
            <a:ext cx="5523834" cy="504056"/>
          </a:xfrm>
          <a:prstGeom prst="round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dirty="0" smtClean="0">
                <a:solidFill>
                  <a:prstClr val="black"/>
                </a:solidFill>
              </a:rPr>
              <a:t>Downloading of detailed commission entry information for </a:t>
            </a:r>
            <a:r>
              <a:rPr lang="en-ZA" sz="1400" dirty="0">
                <a:solidFill>
                  <a:prstClr val="black"/>
                </a:solidFill>
              </a:rPr>
              <a:t>reconciliation, invoicing and collection </a:t>
            </a:r>
            <a:r>
              <a:rPr lang="en-ZA" sz="1400" dirty="0" smtClean="0">
                <a:solidFill>
                  <a:prstClr val="black"/>
                </a:solidFill>
              </a:rPr>
              <a:t>processes</a:t>
            </a:r>
            <a:endParaRPr lang="en-ZA" sz="1400" dirty="0">
              <a:solidFill>
                <a:prstClr val="black"/>
              </a:solidFill>
            </a:endParaRPr>
          </a:p>
        </p:txBody>
      </p:sp>
      <p:sp>
        <p:nvSpPr>
          <p:cNvPr id="16" name="Rounded Rectangle 15"/>
          <p:cNvSpPr/>
          <p:nvPr/>
        </p:nvSpPr>
        <p:spPr>
          <a:xfrm>
            <a:off x="2039322" y="1933325"/>
            <a:ext cx="6544344" cy="504056"/>
          </a:xfrm>
          <a:prstGeom prst="round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dirty="0" smtClean="0">
                <a:solidFill>
                  <a:prstClr val="black"/>
                </a:solidFill>
              </a:rPr>
              <a:t>Functions required to capture and manage daily commission entries </a:t>
            </a:r>
            <a:endParaRPr lang="en-US" sz="1400" dirty="0">
              <a:solidFill>
                <a:prstClr val="black"/>
              </a:solidFill>
            </a:endParaRPr>
          </a:p>
        </p:txBody>
      </p:sp>
      <p:sp>
        <p:nvSpPr>
          <p:cNvPr id="11" name="Arc 10"/>
          <p:cNvSpPr/>
          <p:nvPr/>
        </p:nvSpPr>
        <p:spPr>
          <a:xfrm>
            <a:off x="-2628800" y="2204864"/>
            <a:ext cx="5905164" cy="4104456"/>
          </a:xfrm>
          <a:prstGeom prst="arc">
            <a:avLst>
              <a:gd name="adj1" fmla="val 16686214"/>
              <a:gd name="adj2" fmla="val 4991956"/>
            </a:avLst>
          </a:prstGeom>
          <a:ln w="28575">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2" name="Title 1"/>
          <p:cNvSpPr>
            <a:spLocks noGrp="1"/>
          </p:cNvSpPr>
          <p:nvPr>
            <p:ph type="title"/>
          </p:nvPr>
        </p:nvSpPr>
        <p:spPr>
          <a:xfrm>
            <a:off x="412200" y="117864"/>
            <a:ext cx="5760000" cy="872736"/>
          </a:xfrm>
        </p:spPr>
        <p:txBody>
          <a:bodyPr>
            <a:normAutofit/>
          </a:bodyPr>
          <a:lstStyle/>
          <a:p>
            <a:r>
              <a:rPr lang="en-ZA" dirty="0" smtClean="0"/>
              <a:t>Commissions</a:t>
            </a:r>
            <a:br>
              <a:rPr lang="en-ZA" dirty="0" smtClean="0"/>
            </a:br>
            <a:r>
              <a:rPr lang="en-ZA" sz="2300" b="0" dirty="0" smtClean="0"/>
              <a:t>General mechanics</a:t>
            </a:r>
            <a:endParaRPr lang="en-US" sz="2300" b="0" dirty="0"/>
          </a:p>
        </p:txBody>
      </p:sp>
      <p:sp>
        <p:nvSpPr>
          <p:cNvPr id="18" name="Content Placeholder 2"/>
          <p:cNvSpPr>
            <a:spLocks noGrp="1"/>
          </p:cNvSpPr>
          <p:nvPr>
            <p:ph idx="1"/>
          </p:nvPr>
        </p:nvSpPr>
        <p:spPr>
          <a:xfrm>
            <a:off x="323528" y="1249249"/>
            <a:ext cx="7920880" cy="360040"/>
          </a:xfrm>
        </p:spPr>
        <p:txBody>
          <a:bodyPr>
            <a:noAutofit/>
          </a:bodyPr>
          <a:lstStyle/>
          <a:p>
            <a:pPr marL="0" lvl="0" indent="0">
              <a:buNone/>
            </a:pPr>
            <a:r>
              <a:rPr lang="en-ZA" sz="1600" b="1" dirty="0" smtClean="0"/>
              <a:t>General mechanics of the JSE commission solution:  </a:t>
            </a:r>
          </a:p>
          <a:p>
            <a:pPr marL="0" lvl="0" indent="0"/>
            <a:endParaRPr lang="en-ZA" sz="1600" dirty="0" smtClean="0"/>
          </a:p>
        </p:txBody>
      </p:sp>
      <p:sp>
        <p:nvSpPr>
          <p:cNvPr id="5" name="Oval 4"/>
          <p:cNvSpPr/>
          <p:nvPr/>
        </p:nvSpPr>
        <p:spPr>
          <a:xfrm>
            <a:off x="755576" y="1753305"/>
            <a:ext cx="1697895" cy="864097"/>
          </a:xfrm>
          <a:prstGeom prst="ellipse">
            <a:avLst/>
          </a:prstGeom>
          <a:solidFill>
            <a:schemeClr val="bg1"/>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b="1" dirty="0">
                <a:solidFill>
                  <a:prstClr val="black"/>
                </a:solidFill>
              </a:rPr>
              <a:t>Commission </a:t>
            </a:r>
            <a:r>
              <a:rPr lang="en-ZA" sz="1400" b="1" dirty="0" smtClean="0">
                <a:solidFill>
                  <a:prstClr val="black"/>
                </a:solidFill>
              </a:rPr>
              <a:t>Management</a:t>
            </a:r>
          </a:p>
          <a:p>
            <a:pPr algn="ctr"/>
            <a:r>
              <a:rPr lang="en-ZA" sz="1400" b="1" dirty="0" smtClean="0">
                <a:solidFill>
                  <a:prstClr val="black"/>
                </a:solidFill>
              </a:rPr>
              <a:t>Functions</a:t>
            </a:r>
            <a:endParaRPr lang="en-US" sz="1400" b="1" dirty="0">
              <a:solidFill>
                <a:prstClr val="black"/>
              </a:solidFill>
            </a:endParaRPr>
          </a:p>
        </p:txBody>
      </p:sp>
      <p:sp>
        <p:nvSpPr>
          <p:cNvPr id="12" name="Oval 11"/>
          <p:cNvSpPr/>
          <p:nvPr/>
        </p:nvSpPr>
        <p:spPr>
          <a:xfrm>
            <a:off x="2060104" y="2617400"/>
            <a:ext cx="1584176" cy="864097"/>
          </a:xfrm>
          <a:prstGeom prst="ellipse">
            <a:avLst/>
          </a:prstGeom>
          <a:solidFill>
            <a:schemeClr val="bg1"/>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b="1" dirty="0">
                <a:solidFill>
                  <a:prstClr val="black"/>
                </a:solidFill>
              </a:rPr>
              <a:t>Commission </a:t>
            </a:r>
            <a:r>
              <a:rPr lang="en-ZA" sz="1400" b="1" dirty="0" smtClean="0">
                <a:solidFill>
                  <a:prstClr val="black"/>
                </a:solidFill>
              </a:rPr>
              <a:t>Downloads</a:t>
            </a:r>
            <a:endParaRPr lang="en-US" sz="1400" b="1" dirty="0">
              <a:solidFill>
                <a:prstClr val="black"/>
              </a:solidFill>
            </a:endParaRPr>
          </a:p>
        </p:txBody>
      </p:sp>
      <p:sp>
        <p:nvSpPr>
          <p:cNvPr id="13" name="Oval 12"/>
          <p:cNvSpPr/>
          <p:nvPr/>
        </p:nvSpPr>
        <p:spPr>
          <a:xfrm>
            <a:off x="2555776" y="3589508"/>
            <a:ext cx="1584176" cy="864097"/>
          </a:xfrm>
          <a:prstGeom prst="ellipse">
            <a:avLst/>
          </a:prstGeom>
          <a:solidFill>
            <a:schemeClr val="bg1"/>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b="1" dirty="0">
                <a:solidFill>
                  <a:prstClr val="black"/>
                </a:solidFill>
              </a:rPr>
              <a:t>Commission </a:t>
            </a:r>
            <a:r>
              <a:rPr lang="en-ZA" sz="1400" b="1" dirty="0" smtClean="0">
                <a:solidFill>
                  <a:prstClr val="black"/>
                </a:solidFill>
              </a:rPr>
              <a:t>Processing Times</a:t>
            </a:r>
            <a:endParaRPr lang="en-US" sz="1400" b="1" dirty="0">
              <a:solidFill>
                <a:prstClr val="black"/>
              </a:solidFill>
            </a:endParaRPr>
          </a:p>
        </p:txBody>
      </p:sp>
      <p:sp>
        <p:nvSpPr>
          <p:cNvPr id="14" name="Oval 13"/>
          <p:cNvSpPr/>
          <p:nvPr/>
        </p:nvSpPr>
        <p:spPr>
          <a:xfrm>
            <a:off x="755576" y="5497721"/>
            <a:ext cx="1697895" cy="864097"/>
          </a:xfrm>
          <a:prstGeom prst="ellipse">
            <a:avLst/>
          </a:prstGeom>
          <a:solidFill>
            <a:schemeClr val="bg1"/>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b="1" dirty="0" smtClean="0">
                <a:solidFill>
                  <a:prstClr val="black"/>
                </a:solidFill>
              </a:rPr>
              <a:t>Commission</a:t>
            </a:r>
          </a:p>
          <a:p>
            <a:pPr algn="ctr"/>
            <a:r>
              <a:rPr lang="en-ZA" sz="1400" b="1" dirty="0" smtClean="0">
                <a:solidFill>
                  <a:prstClr val="black"/>
                </a:solidFill>
              </a:rPr>
              <a:t>Reporting &amp; Invoicing</a:t>
            </a:r>
            <a:endParaRPr lang="en-US" sz="1400" b="1" dirty="0">
              <a:solidFill>
                <a:prstClr val="black"/>
              </a:solidFill>
            </a:endParaRPr>
          </a:p>
        </p:txBody>
      </p:sp>
      <p:sp>
        <p:nvSpPr>
          <p:cNvPr id="15" name="Oval 14"/>
          <p:cNvSpPr/>
          <p:nvPr/>
        </p:nvSpPr>
        <p:spPr>
          <a:xfrm>
            <a:off x="2060104" y="4633625"/>
            <a:ext cx="1584176" cy="864097"/>
          </a:xfrm>
          <a:prstGeom prst="ellipse">
            <a:avLst/>
          </a:prstGeom>
          <a:solidFill>
            <a:schemeClr val="bg1"/>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b="1" dirty="0" smtClean="0">
                <a:solidFill>
                  <a:prstClr val="black"/>
                </a:solidFill>
              </a:rPr>
              <a:t>EOD Balancing &amp; Settlement</a:t>
            </a:r>
            <a:endParaRPr lang="en-US" sz="1400" b="1" dirty="0">
              <a:solidFill>
                <a:prstClr val="black"/>
              </a:solidFill>
            </a:endParaRPr>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13" y="2926215"/>
            <a:ext cx="2118430" cy="205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1646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300030"/>
            <a:ext cx="5334000" cy="530290"/>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a:solidFill>
                <a:prstClr val="black"/>
              </a:solidFill>
            </a:endParaRPr>
          </a:p>
        </p:txBody>
      </p:sp>
      <p:sp>
        <p:nvSpPr>
          <p:cNvPr id="2" name="Title 1"/>
          <p:cNvSpPr>
            <a:spLocks noGrp="1"/>
          </p:cNvSpPr>
          <p:nvPr>
            <p:ph type="title"/>
          </p:nvPr>
        </p:nvSpPr>
        <p:spPr>
          <a:xfrm>
            <a:off x="457200" y="307200"/>
            <a:ext cx="5760000" cy="531000"/>
          </a:xfrm>
        </p:spPr>
        <p:txBody>
          <a:bodyPr/>
          <a:lstStyle/>
          <a:p>
            <a:r>
              <a:rPr lang="en-ZA" dirty="0"/>
              <a:t>Agenda</a:t>
            </a:r>
          </a:p>
        </p:txBody>
      </p:sp>
      <p:sp>
        <p:nvSpPr>
          <p:cNvPr id="6" name="Rectangle 5"/>
          <p:cNvSpPr/>
          <p:nvPr/>
        </p:nvSpPr>
        <p:spPr>
          <a:xfrm>
            <a:off x="465256" y="1934557"/>
            <a:ext cx="8328576" cy="3247043"/>
          </a:xfrm>
          <a:prstGeom prst="rect">
            <a:avLst/>
          </a:prstGeom>
        </p:spPr>
        <p:txBody>
          <a:bodyPr wrap="square">
            <a:spAutoFit/>
          </a:bodyPr>
          <a:lstStyle/>
          <a:p>
            <a:pPr marL="285750" indent="-285750">
              <a:spcBef>
                <a:spcPts val="1800"/>
              </a:spcBef>
              <a:spcAft>
                <a:spcPts val="1800"/>
              </a:spcAft>
              <a:buFont typeface="Arial" panose="020B0604020202020204" pitchFamily="34" charset="0"/>
              <a:buChar char="•"/>
            </a:pPr>
            <a:r>
              <a:rPr lang="en-ZA" dirty="0">
                <a:solidFill>
                  <a:prstClr val="black"/>
                </a:solidFill>
              </a:rPr>
              <a:t>What is the JSE ITaC </a:t>
            </a:r>
            <a:r>
              <a:rPr lang="en-ZA" dirty="0" smtClean="0">
                <a:solidFill>
                  <a:prstClr val="black"/>
                </a:solidFill>
              </a:rPr>
              <a:t>programme?</a:t>
            </a:r>
          </a:p>
          <a:p>
            <a:pPr marL="285750" indent="-285750">
              <a:spcBef>
                <a:spcPts val="1800"/>
              </a:spcBef>
              <a:spcAft>
                <a:spcPts val="1800"/>
              </a:spcAft>
              <a:buFont typeface="Arial" panose="020B0604020202020204" pitchFamily="34" charset="0"/>
              <a:buChar char="•"/>
            </a:pPr>
            <a:r>
              <a:rPr lang="en-ZA" dirty="0" smtClean="0">
                <a:solidFill>
                  <a:prstClr val="black"/>
                </a:solidFill>
              </a:rPr>
              <a:t>Changes </a:t>
            </a:r>
            <a:r>
              <a:rPr lang="en-ZA" dirty="0">
                <a:solidFill>
                  <a:prstClr val="black"/>
                </a:solidFill>
              </a:rPr>
              <a:t>to current derivative clearing </a:t>
            </a:r>
            <a:r>
              <a:rPr lang="en-ZA" dirty="0" smtClean="0">
                <a:solidFill>
                  <a:prstClr val="black"/>
                </a:solidFill>
              </a:rPr>
              <a:t>process</a:t>
            </a:r>
            <a:endParaRPr lang="en-ZA" dirty="0">
              <a:solidFill>
                <a:prstClr val="black"/>
              </a:solidFill>
            </a:endParaRPr>
          </a:p>
          <a:p>
            <a:pPr marL="285750" indent="-285750">
              <a:spcBef>
                <a:spcPts val="1800"/>
              </a:spcBef>
              <a:spcAft>
                <a:spcPts val="1800"/>
              </a:spcAft>
              <a:buFont typeface="Arial" panose="020B0604020202020204" pitchFamily="34" charset="0"/>
              <a:buChar char="•"/>
            </a:pPr>
            <a:r>
              <a:rPr lang="en-ZA" dirty="0">
                <a:solidFill>
                  <a:prstClr val="black"/>
                </a:solidFill>
              </a:rPr>
              <a:t>New services and functions</a:t>
            </a:r>
          </a:p>
          <a:p>
            <a:pPr marL="285750" indent="-285750">
              <a:spcBef>
                <a:spcPts val="1800"/>
              </a:spcBef>
              <a:spcAft>
                <a:spcPts val="1800"/>
              </a:spcAft>
              <a:buFont typeface="Arial" panose="020B0604020202020204" pitchFamily="34" charset="0"/>
              <a:buChar char="•"/>
            </a:pPr>
            <a:r>
              <a:rPr lang="en-ZA" dirty="0">
                <a:solidFill>
                  <a:prstClr val="black"/>
                </a:solidFill>
              </a:rPr>
              <a:t>Remaining activities leading up to </a:t>
            </a:r>
            <a:r>
              <a:rPr lang="en-ZA" dirty="0" smtClean="0">
                <a:solidFill>
                  <a:prstClr val="black"/>
                </a:solidFill>
              </a:rPr>
              <a:t>go-live</a:t>
            </a:r>
            <a:endParaRPr lang="en-ZA" dirty="0">
              <a:solidFill>
                <a:prstClr val="black"/>
              </a:solidFill>
            </a:endParaRPr>
          </a:p>
          <a:p>
            <a:pPr marL="285750" indent="-285750">
              <a:spcBef>
                <a:spcPts val="1200"/>
              </a:spcBef>
              <a:spcAft>
                <a:spcPts val="1200"/>
              </a:spcAft>
              <a:buFont typeface="Arial" panose="020B0604020202020204" pitchFamily="34" charset="0"/>
              <a:buChar char="•"/>
            </a:pPr>
            <a:endParaRPr lang="en-ZA" dirty="0">
              <a:solidFill>
                <a:prstClr val="black"/>
              </a:solidFill>
            </a:endParaRPr>
          </a:p>
        </p:txBody>
      </p:sp>
      <p:sp>
        <p:nvSpPr>
          <p:cNvPr id="3" name="Rounded Rectangle 2"/>
          <p:cNvSpPr/>
          <p:nvPr/>
        </p:nvSpPr>
        <p:spPr>
          <a:xfrm>
            <a:off x="5638800" y="3296920"/>
            <a:ext cx="3276600" cy="2418080"/>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Position accounts and reference data</a:t>
            </a: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Intraday </a:t>
            </a:r>
            <a:r>
              <a:rPr lang="en-ZA" sz="1600" dirty="0">
                <a:solidFill>
                  <a:prstClr val="black"/>
                </a:solidFill>
              </a:rPr>
              <a:t>risk </a:t>
            </a:r>
            <a:r>
              <a:rPr lang="en-ZA" sz="1600" dirty="0" smtClean="0">
                <a:solidFill>
                  <a:prstClr val="black"/>
                </a:solidFill>
              </a:rPr>
              <a:t>monitoring</a:t>
            </a: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Commissions</a:t>
            </a:r>
            <a:endParaRPr lang="en-ZA" sz="1600" dirty="0">
              <a:solidFill>
                <a:prstClr val="black"/>
              </a:solidFill>
            </a:endParaRP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Securities collateral</a:t>
            </a:r>
            <a:endParaRPr lang="en-ZA" sz="1600" dirty="0">
              <a:solidFill>
                <a:prstClr val="black"/>
              </a:solidFill>
            </a:endParaRPr>
          </a:p>
          <a:p>
            <a:pPr marL="504000" lvl="1" indent="-324000">
              <a:spcBef>
                <a:spcPts val="600"/>
              </a:spcBef>
              <a:spcAft>
                <a:spcPts val="600"/>
              </a:spcAft>
              <a:buFont typeface="Wingdings" panose="05000000000000000000" pitchFamily="2" charset="2"/>
              <a:buChar char="§"/>
            </a:pPr>
            <a:r>
              <a:rPr lang="en-ZA" sz="1600" dirty="0">
                <a:solidFill>
                  <a:prstClr val="black"/>
                </a:solidFill>
              </a:rPr>
              <a:t>EoD process</a:t>
            </a:r>
          </a:p>
        </p:txBody>
      </p:sp>
      <p:sp>
        <p:nvSpPr>
          <p:cNvPr id="5" name="Rectangle 4"/>
          <p:cNvSpPr/>
          <p:nvPr/>
        </p:nvSpPr>
        <p:spPr>
          <a:xfrm>
            <a:off x="5715000" y="4834229"/>
            <a:ext cx="3147412" cy="37785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lvl="1" indent="-342900">
              <a:spcBef>
                <a:spcPts val="600"/>
              </a:spcBef>
              <a:spcAft>
                <a:spcPts val="600"/>
              </a:spcAft>
              <a:buFont typeface="Wingdings" panose="05000000000000000000" pitchFamily="2" charset="2"/>
              <a:buChar char="§"/>
            </a:pPr>
            <a:r>
              <a:rPr lang="en-ZA" sz="1600" dirty="0">
                <a:solidFill>
                  <a:prstClr val="black"/>
                </a:solidFill>
              </a:rPr>
              <a:t>Securities collateral</a:t>
            </a:r>
          </a:p>
        </p:txBody>
      </p:sp>
      <p:sp>
        <p:nvSpPr>
          <p:cNvPr id="7" name="Rectangle 6"/>
          <p:cNvSpPr/>
          <p:nvPr/>
        </p:nvSpPr>
        <p:spPr>
          <a:xfrm>
            <a:off x="6549689" y="2753360"/>
            <a:ext cx="1583767" cy="369332"/>
          </a:xfrm>
          <a:prstGeom prst="rect">
            <a:avLst/>
          </a:prstGeom>
        </p:spPr>
        <p:txBody>
          <a:bodyPr wrap="none">
            <a:spAutoFit/>
          </a:bodyPr>
          <a:lstStyle/>
          <a:p>
            <a:pPr>
              <a:spcBef>
                <a:spcPts val="1200"/>
              </a:spcBef>
              <a:spcAft>
                <a:spcPts val="1200"/>
              </a:spcAft>
            </a:pPr>
            <a:r>
              <a:rPr lang="en-ZA" i="1" dirty="0" smtClean="0"/>
              <a:t>(Wilhelm Kuys)</a:t>
            </a:r>
            <a:endParaRPr lang="en-ZA" i="1" dirty="0"/>
          </a:p>
        </p:txBody>
      </p:sp>
    </p:spTree>
    <p:extLst>
      <p:ext uri="{BB962C8B-B14F-4D97-AF65-F5344CB8AC3E}">
        <p14:creationId xmlns:p14="http://schemas.microsoft.com/office/powerpoint/2010/main" val="329939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4" y="116632"/>
            <a:ext cx="7974657" cy="689618"/>
          </a:xfrm>
        </p:spPr>
        <p:txBody>
          <a:bodyPr>
            <a:noAutofit/>
          </a:bodyPr>
          <a:lstStyle/>
          <a:p>
            <a:r>
              <a:rPr lang="en-ZA" dirty="0" smtClean="0"/>
              <a:t>Securities collateral</a:t>
            </a:r>
            <a:br>
              <a:rPr lang="en-ZA" dirty="0" smtClean="0"/>
            </a:br>
            <a:r>
              <a:rPr lang="en-ZA" sz="2300" b="0" dirty="0" smtClean="0"/>
              <a:t>Background</a:t>
            </a:r>
            <a:endParaRPr lang="en-US" sz="2300" b="0" dirty="0"/>
          </a:p>
        </p:txBody>
      </p:sp>
      <p:sp>
        <p:nvSpPr>
          <p:cNvPr id="3" name="Content Placeholder 2"/>
          <p:cNvSpPr>
            <a:spLocks noGrp="1"/>
          </p:cNvSpPr>
          <p:nvPr>
            <p:ph idx="1"/>
          </p:nvPr>
        </p:nvSpPr>
        <p:spPr>
          <a:xfrm>
            <a:off x="381000" y="1447800"/>
            <a:ext cx="8229600" cy="4525963"/>
          </a:xfrm>
        </p:spPr>
        <p:txBody>
          <a:bodyPr>
            <a:noAutofit/>
          </a:bodyPr>
          <a:lstStyle/>
          <a:p>
            <a:pPr>
              <a:spcBef>
                <a:spcPts val="1200"/>
              </a:spcBef>
              <a:spcAft>
                <a:spcPts val="1200"/>
              </a:spcAft>
            </a:pPr>
            <a:r>
              <a:rPr lang="en-GB" sz="1600" dirty="0"/>
              <a:t>JSE Clear, the clearing house for listed derivatives in the South African market, calls for </a:t>
            </a:r>
            <a:r>
              <a:rPr lang="en-GB" sz="1600" b="1" dirty="0"/>
              <a:t>initial margin (collateral) against all open derivative exposures </a:t>
            </a:r>
            <a:r>
              <a:rPr lang="en-GB" sz="1600" dirty="0"/>
              <a:t>held by its clients</a:t>
            </a:r>
          </a:p>
          <a:p>
            <a:pPr>
              <a:spcBef>
                <a:spcPts val="1200"/>
              </a:spcBef>
              <a:spcAft>
                <a:spcPts val="1200"/>
              </a:spcAft>
            </a:pPr>
            <a:r>
              <a:rPr lang="en-GB" sz="1600" dirty="0"/>
              <a:t>Initial Margin (IM) requirements are calculated and collected/released as part of the daily risk management processes</a:t>
            </a:r>
          </a:p>
          <a:p>
            <a:pPr>
              <a:spcBef>
                <a:spcPts val="1200"/>
              </a:spcBef>
              <a:spcAft>
                <a:spcPts val="1200"/>
              </a:spcAft>
            </a:pPr>
            <a:r>
              <a:rPr lang="en-GB" sz="1600" b="1" dirty="0"/>
              <a:t>These margins are currently payable in ZAR-cash only</a:t>
            </a:r>
          </a:p>
          <a:p>
            <a:pPr>
              <a:spcBef>
                <a:spcPts val="1200"/>
              </a:spcBef>
              <a:spcAft>
                <a:spcPts val="1200"/>
              </a:spcAft>
            </a:pPr>
            <a:r>
              <a:rPr lang="en-GB" sz="1600" dirty="0"/>
              <a:t>Post the 2008 financial crisis and the tightening of risk and regulatory frameworks and policies such as Basel III, CPMI IOSCO and EMIR, the </a:t>
            </a:r>
            <a:r>
              <a:rPr lang="en-GB" sz="1600" b="1" dirty="0"/>
              <a:t>demand for efficient asset utilisation has increased</a:t>
            </a:r>
            <a:endParaRPr lang="en-ZA" sz="1600" b="1" dirty="0"/>
          </a:p>
          <a:p>
            <a:pPr>
              <a:spcBef>
                <a:spcPts val="1200"/>
              </a:spcBef>
              <a:spcAft>
                <a:spcPts val="1200"/>
              </a:spcAft>
            </a:pPr>
            <a:r>
              <a:rPr lang="en-ZA" sz="1600" dirty="0"/>
              <a:t>As a result, there has been a </a:t>
            </a:r>
            <a:r>
              <a:rPr lang="en-ZA" sz="1600" b="1" dirty="0"/>
              <a:t>steady growth in demand from the market for the acceptance of alternative forms of </a:t>
            </a:r>
            <a:r>
              <a:rPr lang="en-ZA" sz="1600" b="1" dirty="0" smtClean="0"/>
              <a:t>collateral</a:t>
            </a:r>
          </a:p>
          <a:p>
            <a:pPr>
              <a:spcBef>
                <a:spcPts val="1200"/>
              </a:spcBef>
              <a:spcAft>
                <a:spcPts val="1200"/>
              </a:spcAft>
            </a:pPr>
            <a:r>
              <a:rPr lang="en-ZA" sz="1600" dirty="0" smtClean="0"/>
              <a:t>The </a:t>
            </a:r>
            <a:r>
              <a:rPr lang="en-ZA" sz="1600" dirty="0"/>
              <a:t>ability to post securities and foreign currency collateral is </a:t>
            </a:r>
            <a:r>
              <a:rPr lang="en-ZA" sz="1600" b="1" dirty="0"/>
              <a:t>expected to assist clients in freeing up ZAR </a:t>
            </a:r>
            <a:r>
              <a:rPr lang="en-ZA" sz="1600" b="1" dirty="0" smtClean="0"/>
              <a:t>cash</a:t>
            </a:r>
            <a:endParaRPr lang="en-ZA" sz="1600" b="1" dirty="0"/>
          </a:p>
        </p:txBody>
      </p:sp>
    </p:spTree>
    <p:extLst>
      <p:ext uri="{BB962C8B-B14F-4D97-AF65-F5344CB8AC3E}">
        <p14:creationId xmlns:p14="http://schemas.microsoft.com/office/powerpoint/2010/main" val="3845835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4" y="116632"/>
            <a:ext cx="7974657" cy="689618"/>
          </a:xfrm>
        </p:spPr>
        <p:txBody>
          <a:bodyPr>
            <a:noAutofit/>
          </a:bodyPr>
          <a:lstStyle/>
          <a:p>
            <a:r>
              <a:rPr lang="en-ZA" dirty="0"/>
              <a:t>Securities collateral</a:t>
            </a:r>
            <a:br>
              <a:rPr lang="en-ZA" dirty="0"/>
            </a:br>
            <a:r>
              <a:rPr lang="en-ZA" sz="2300" b="0" dirty="0"/>
              <a:t>Background (cont.)</a:t>
            </a:r>
            <a:endParaRPr lang="en-US" sz="2300" b="0" dirty="0"/>
          </a:p>
        </p:txBody>
      </p:sp>
      <p:sp>
        <p:nvSpPr>
          <p:cNvPr id="3" name="Content Placeholder 2"/>
          <p:cNvSpPr>
            <a:spLocks noGrp="1"/>
          </p:cNvSpPr>
          <p:nvPr>
            <p:ph idx="1"/>
          </p:nvPr>
        </p:nvSpPr>
        <p:spPr>
          <a:xfrm>
            <a:off x="390364" y="1295400"/>
            <a:ext cx="8372636" cy="5112568"/>
          </a:xfrm>
        </p:spPr>
        <p:txBody>
          <a:bodyPr>
            <a:noAutofit/>
          </a:bodyPr>
          <a:lstStyle/>
          <a:p>
            <a:pPr>
              <a:spcBef>
                <a:spcPts val="1200"/>
              </a:spcBef>
              <a:spcAft>
                <a:spcPts val="1200"/>
              </a:spcAft>
            </a:pPr>
            <a:r>
              <a:rPr lang="en-ZA" sz="1600" dirty="0"/>
              <a:t>The new securities collateral service offering is being </a:t>
            </a:r>
            <a:r>
              <a:rPr lang="en-ZA" sz="1600" dirty="0" smtClean="0"/>
              <a:t>implemented as </a:t>
            </a:r>
            <a:r>
              <a:rPr lang="en-ZA" sz="1600" dirty="0"/>
              <a:t>part of the JSE Integrated Trading and Clearing (ITaC) </a:t>
            </a:r>
            <a:r>
              <a:rPr lang="en-ZA" sz="1600" dirty="0" smtClean="0"/>
              <a:t>project with a go-live date of 19 Feb 2018 (and a </a:t>
            </a:r>
            <a:r>
              <a:rPr lang="en-ZA" sz="1600" dirty="0"/>
              <a:t>26 </a:t>
            </a:r>
            <a:r>
              <a:rPr lang="en-ZA" sz="1600" dirty="0" smtClean="0"/>
              <a:t>contingency go-live date of 26 March 2018)</a:t>
            </a:r>
            <a:endParaRPr lang="en-ZA" sz="1600" dirty="0"/>
          </a:p>
          <a:p>
            <a:pPr>
              <a:spcBef>
                <a:spcPts val="1200"/>
              </a:spcBef>
              <a:spcAft>
                <a:spcPts val="1200"/>
              </a:spcAft>
            </a:pPr>
            <a:r>
              <a:rPr lang="en-ZA" sz="1600" dirty="0" smtClean="0"/>
              <a:t>The introduction of the service </a:t>
            </a:r>
            <a:r>
              <a:rPr lang="en-ZA" sz="1600" dirty="0"/>
              <a:t>will </a:t>
            </a:r>
            <a:r>
              <a:rPr lang="en-ZA" sz="1600" dirty="0" smtClean="0"/>
              <a:t>be phased:</a:t>
            </a:r>
            <a:endParaRPr lang="en-ZA" sz="1600" dirty="0"/>
          </a:p>
          <a:p>
            <a:pPr lvl="1">
              <a:spcBef>
                <a:spcPts val="1200"/>
              </a:spcBef>
              <a:spcAft>
                <a:spcPts val="1200"/>
              </a:spcAft>
            </a:pPr>
            <a:r>
              <a:rPr lang="en-ZA" sz="1400" b="1" dirty="0" smtClean="0">
                <a:solidFill>
                  <a:schemeClr val="bg2">
                    <a:lumMod val="50000"/>
                  </a:schemeClr>
                </a:solidFill>
              </a:rPr>
              <a:t>Phase 1a </a:t>
            </a:r>
            <a:r>
              <a:rPr lang="en-ZA" sz="1400" b="1" dirty="0" smtClean="0"/>
              <a:t>–</a:t>
            </a:r>
            <a:r>
              <a:rPr lang="en-ZA" sz="1400" dirty="0" smtClean="0"/>
              <a:t> Pledging of select </a:t>
            </a:r>
            <a:r>
              <a:rPr lang="en-ZA" sz="1400" b="1" dirty="0"/>
              <a:t>SA government </a:t>
            </a:r>
            <a:r>
              <a:rPr lang="en-ZA" sz="1400" b="1" dirty="0" smtClean="0"/>
              <a:t>bonds </a:t>
            </a:r>
            <a:r>
              <a:rPr lang="en-ZA" sz="1400" dirty="0"/>
              <a:t>against initial </a:t>
            </a:r>
            <a:r>
              <a:rPr lang="en-ZA" sz="1400" dirty="0" smtClean="0"/>
              <a:t>margin requirements in </a:t>
            </a:r>
            <a:r>
              <a:rPr lang="en-ZA" sz="1400" dirty="0"/>
              <a:t>the </a:t>
            </a:r>
            <a:r>
              <a:rPr lang="en-ZA" sz="1400" b="1" dirty="0" smtClean="0"/>
              <a:t>Equity Derivative (EDM) and Currency Derivative (FXD)</a:t>
            </a:r>
            <a:r>
              <a:rPr lang="en-ZA" sz="1400" dirty="0" smtClean="0"/>
              <a:t> markets in Q1 2018</a:t>
            </a:r>
            <a:endParaRPr lang="en-ZA" sz="1400" dirty="0"/>
          </a:p>
          <a:p>
            <a:pPr lvl="1">
              <a:spcBef>
                <a:spcPts val="1200"/>
              </a:spcBef>
              <a:spcAft>
                <a:spcPts val="1200"/>
              </a:spcAft>
            </a:pPr>
            <a:r>
              <a:rPr lang="en-ZA" sz="1400" b="1" dirty="0" smtClean="0">
                <a:solidFill>
                  <a:schemeClr val="bg2">
                    <a:lumMod val="50000"/>
                  </a:schemeClr>
                </a:solidFill>
              </a:rPr>
              <a:t>Phase 1b </a:t>
            </a:r>
            <a:r>
              <a:rPr lang="en-ZA" sz="1400" b="1" dirty="0" smtClean="0"/>
              <a:t>–</a:t>
            </a:r>
            <a:r>
              <a:rPr lang="en-ZA" sz="1400" dirty="0" smtClean="0"/>
              <a:t> Pledging </a:t>
            </a:r>
            <a:r>
              <a:rPr lang="en-ZA" sz="1400" dirty="0"/>
              <a:t>of </a:t>
            </a:r>
            <a:r>
              <a:rPr lang="en-ZA" sz="1400" dirty="0" smtClean="0"/>
              <a:t>select </a:t>
            </a:r>
            <a:r>
              <a:rPr lang="en-ZA" sz="1400" b="1" dirty="0"/>
              <a:t>Top 40 </a:t>
            </a:r>
            <a:r>
              <a:rPr lang="en-ZA" sz="1400" b="1" dirty="0" smtClean="0"/>
              <a:t>equities </a:t>
            </a:r>
            <a:r>
              <a:rPr lang="en-ZA" sz="1400" dirty="0"/>
              <a:t>against initial </a:t>
            </a:r>
            <a:r>
              <a:rPr lang="en-ZA" sz="1400" dirty="0" smtClean="0"/>
              <a:t>margin requirements in </a:t>
            </a:r>
            <a:r>
              <a:rPr lang="en-ZA" sz="1400" dirty="0"/>
              <a:t>the </a:t>
            </a:r>
            <a:r>
              <a:rPr lang="en-ZA" sz="1400" b="1" dirty="0" smtClean="0"/>
              <a:t>Equity Derivative (EDM) </a:t>
            </a:r>
            <a:r>
              <a:rPr lang="en-ZA" sz="1400" b="1" dirty="0"/>
              <a:t>and </a:t>
            </a:r>
            <a:r>
              <a:rPr lang="en-ZA" sz="1400" b="1" dirty="0" smtClean="0"/>
              <a:t>Currency Derivative (FXD) </a:t>
            </a:r>
            <a:r>
              <a:rPr lang="en-ZA" sz="1400" dirty="0" smtClean="0"/>
              <a:t>markets to follow a few months after Phase 1a</a:t>
            </a:r>
            <a:endParaRPr lang="en-ZA" sz="1400" dirty="0"/>
          </a:p>
          <a:p>
            <a:pPr lvl="1">
              <a:spcBef>
                <a:spcPts val="1200"/>
              </a:spcBef>
              <a:spcAft>
                <a:spcPts val="1200"/>
              </a:spcAft>
            </a:pPr>
            <a:r>
              <a:rPr lang="en-ZA" sz="1400" b="1" dirty="0" smtClean="0">
                <a:solidFill>
                  <a:schemeClr val="bg2">
                    <a:lumMod val="50000"/>
                  </a:schemeClr>
                </a:solidFill>
              </a:rPr>
              <a:t>Phase 2 </a:t>
            </a:r>
            <a:r>
              <a:rPr lang="en-ZA" sz="1400" b="1" dirty="0" smtClean="0"/>
              <a:t>– </a:t>
            </a:r>
            <a:r>
              <a:rPr lang="en-ZA" sz="1400" dirty="0" smtClean="0"/>
              <a:t>Pledging </a:t>
            </a:r>
            <a:r>
              <a:rPr lang="en-ZA" sz="1400" dirty="0"/>
              <a:t>of </a:t>
            </a:r>
            <a:r>
              <a:rPr lang="en-ZA" sz="1400" dirty="0" smtClean="0"/>
              <a:t>select </a:t>
            </a:r>
            <a:r>
              <a:rPr lang="en-ZA" sz="1400" b="1" dirty="0"/>
              <a:t>SA government bonds </a:t>
            </a:r>
            <a:r>
              <a:rPr lang="en-ZA" sz="1400" b="1" dirty="0" smtClean="0"/>
              <a:t>and Top </a:t>
            </a:r>
            <a:r>
              <a:rPr lang="en-ZA" sz="1400" b="1" dirty="0"/>
              <a:t>40 </a:t>
            </a:r>
            <a:r>
              <a:rPr lang="en-ZA" sz="1400" b="1" dirty="0" smtClean="0"/>
              <a:t>equities </a:t>
            </a:r>
            <a:r>
              <a:rPr lang="en-ZA" sz="1400" dirty="0" smtClean="0"/>
              <a:t>against </a:t>
            </a:r>
            <a:r>
              <a:rPr lang="en-ZA" sz="1400" dirty="0"/>
              <a:t>initial margins </a:t>
            </a:r>
            <a:r>
              <a:rPr lang="en-ZA" sz="1400" dirty="0" smtClean="0"/>
              <a:t>requirements in </a:t>
            </a:r>
            <a:r>
              <a:rPr lang="en-ZA" sz="1400" dirty="0"/>
              <a:t>the </a:t>
            </a:r>
            <a:r>
              <a:rPr lang="en-ZA" sz="1400" b="1" dirty="0" smtClean="0"/>
              <a:t>Interest </a:t>
            </a:r>
            <a:r>
              <a:rPr lang="en-ZA" sz="1400" b="1" dirty="0"/>
              <a:t>rate </a:t>
            </a:r>
            <a:r>
              <a:rPr lang="en-ZA" sz="1400" b="1" dirty="0" smtClean="0"/>
              <a:t>Derivative (IRD) </a:t>
            </a:r>
            <a:r>
              <a:rPr lang="en-ZA" sz="1400" b="1" dirty="0"/>
              <a:t>and </a:t>
            </a:r>
            <a:r>
              <a:rPr lang="en-ZA" sz="1400" b="1" dirty="0" smtClean="0"/>
              <a:t>Commodity Derivative (CDM) markets</a:t>
            </a:r>
          </a:p>
          <a:p>
            <a:pPr lvl="1">
              <a:spcBef>
                <a:spcPts val="1200"/>
              </a:spcBef>
              <a:spcAft>
                <a:spcPts val="1200"/>
              </a:spcAft>
            </a:pPr>
            <a:r>
              <a:rPr lang="en-ZA" sz="1400" b="1" dirty="0" smtClean="0">
                <a:solidFill>
                  <a:schemeClr val="bg2">
                    <a:lumMod val="50000"/>
                  </a:schemeClr>
                </a:solidFill>
              </a:rPr>
              <a:t>Phase 3 </a:t>
            </a:r>
            <a:r>
              <a:rPr lang="en-ZA" sz="1400" b="1" dirty="0" smtClean="0"/>
              <a:t>–</a:t>
            </a:r>
            <a:r>
              <a:rPr lang="en-ZA" sz="1400" dirty="0" smtClean="0"/>
              <a:t> Pledging </a:t>
            </a:r>
            <a:r>
              <a:rPr lang="en-ZA" sz="1400" dirty="0"/>
              <a:t>of </a:t>
            </a:r>
            <a:r>
              <a:rPr lang="en-ZA" sz="1400" b="1" dirty="0"/>
              <a:t>foreign currency </a:t>
            </a:r>
            <a:r>
              <a:rPr lang="en-ZA" sz="1400" b="1" dirty="0" smtClean="0"/>
              <a:t>cash collateral </a:t>
            </a:r>
            <a:r>
              <a:rPr lang="en-ZA" sz="1400" b="1" dirty="0"/>
              <a:t>i.e. USD, </a:t>
            </a:r>
            <a:r>
              <a:rPr lang="en-ZA" sz="1400" b="1" dirty="0" smtClean="0"/>
              <a:t>GBP and EUR</a:t>
            </a:r>
            <a:r>
              <a:rPr lang="en-ZA" sz="1400" dirty="0" smtClean="0"/>
              <a:t>, will be launched once final regulatory approvals are obtained and testing with the market is completed</a:t>
            </a:r>
            <a:endParaRPr lang="en-ZA" sz="1400" dirty="0"/>
          </a:p>
        </p:txBody>
      </p:sp>
      <p:sp>
        <p:nvSpPr>
          <p:cNvPr id="4" name="Rectangle 3"/>
          <p:cNvSpPr/>
          <p:nvPr/>
        </p:nvSpPr>
        <p:spPr>
          <a:xfrm>
            <a:off x="1367644" y="5949280"/>
            <a:ext cx="6408712" cy="276999"/>
          </a:xfrm>
          <a:prstGeom prst="rect">
            <a:avLst/>
          </a:prstGeom>
        </p:spPr>
        <p:txBody>
          <a:bodyPr wrap="square">
            <a:spAutoFit/>
          </a:bodyPr>
          <a:lstStyle/>
          <a:p>
            <a:pPr algn="ctr">
              <a:spcBef>
                <a:spcPts val="300"/>
              </a:spcBef>
            </a:pPr>
            <a:r>
              <a:rPr lang="en-ZA" sz="1200" i="1" dirty="0">
                <a:solidFill>
                  <a:prstClr val="black"/>
                </a:solidFill>
              </a:rPr>
              <a:t>Note: Collateral for Cash Equity margins is </a:t>
            </a:r>
            <a:r>
              <a:rPr lang="en-ZA" sz="1200" i="1" dirty="0" smtClean="0">
                <a:solidFill>
                  <a:prstClr val="black"/>
                </a:solidFill>
              </a:rPr>
              <a:t>being dealt with in the </a:t>
            </a:r>
            <a:r>
              <a:rPr lang="en-ZA" sz="1200" i="1" dirty="0">
                <a:solidFill>
                  <a:prstClr val="black"/>
                </a:solidFill>
              </a:rPr>
              <a:t>Equity CCP initiative</a:t>
            </a:r>
          </a:p>
        </p:txBody>
      </p:sp>
    </p:spTree>
    <p:extLst>
      <p:ext uri="{BB962C8B-B14F-4D97-AF65-F5344CB8AC3E}">
        <p14:creationId xmlns:p14="http://schemas.microsoft.com/office/powerpoint/2010/main" val="10208407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31000"/>
            <a:ext cx="5760000" cy="759600"/>
          </a:xfrm>
        </p:spPr>
        <p:txBody>
          <a:bodyPr>
            <a:noAutofit/>
          </a:bodyPr>
          <a:lstStyle/>
          <a:p>
            <a:r>
              <a:rPr lang="en-ZA" dirty="0" smtClean="0"/>
              <a:t>Securities collateral</a:t>
            </a:r>
            <a:r>
              <a:rPr lang="en-ZA" sz="2200" dirty="0" smtClean="0"/>
              <a:t/>
            </a:r>
            <a:br>
              <a:rPr lang="en-ZA" sz="2200" dirty="0" smtClean="0"/>
            </a:br>
            <a:r>
              <a:rPr lang="en-ZA" sz="2300" b="0" dirty="0" smtClean="0"/>
              <a:t>Overview</a:t>
            </a:r>
            <a:endParaRPr lang="en-US" sz="2300" b="0" dirty="0"/>
          </a:p>
        </p:txBody>
      </p:sp>
      <p:sp>
        <p:nvSpPr>
          <p:cNvPr id="5" name="Rounded Rectangle 4"/>
          <p:cNvSpPr/>
          <p:nvPr/>
        </p:nvSpPr>
        <p:spPr>
          <a:xfrm>
            <a:off x="2905003" y="2376203"/>
            <a:ext cx="2325544" cy="542796"/>
          </a:xfrm>
          <a:prstGeom prst="roundRect">
            <a:avLst/>
          </a:prstGeom>
          <a:solidFill>
            <a:schemeClr val="tx2">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smtClean="0">
                <a:solidFill>
                  <a:prstClr val="black"/>
                </a:solidFill>
              </a:rPr>
              <a:t>Initial margin (including margin add-ons)</a:t>
            </a:r>
          </a:p>
        </p:txBody>
      </p:sp>
      <p:sp>
        <p:nvSpPr>
          <p:cNvPr id="7" name="Rounded Rectangle 6"/>
          <p:cNvSpPr/>
          <p:nvPr/>
        </p:nvSpPr>
        <p:spPr>
          <a:xfrm>
            <a:off x="2915815" y="3733800"/>
            <a:ext cx="1407105" cy="576064"/>
          </a:xfrm>
          <a:prstGeom prst="roundRect">
            <a:avLst/>
          </a:prstGeom>
          <a:solidFill>
            <a:schemeClr val="tx2">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a:solidFill>
                  <a:prstClr val="black"/>
                </a:solidFill>
              </a:rPr>
              <a:t>Min ZAR cash percentage</a:t>
            </a:r>
          </a:p>
        </p:txBody>
      </p:sp>
      <p:sp>
        <p:nvSpPr>
          <p:cNvPr id="8" name="Rounded Rectangle 7"/>
          <p:cNvSpPr/>
          <p:nvPr/>
        </p:nvSpPr>
        <p:spPr>
          <a:xfrm>
            <a:off x="4520942" y="3733800"/>
            <a:ext cx="1419210" cy="576064"/>
          </a:xfrm>
          <a:prstGeom prst="roundRect">
            <a:avLst/>
          </a:prstGeom>
          <a:solidFill>
            <a:schemeClr val="tx2">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a:solidFill>
                  <a:prstClr val="black"/>
                </a:solidFill>
              </a:rPr>
              <a:t>Valuation haircuts</a:t>
            </a:r>
          </a:p>
        </p:txBody>
      </p:sp>
      <p:sp>
        <p:nvSpPr>
          <p:cNvPr id="10" name="Rounded Rectangle 9"/>
          <p:cNvSpPr/>
          <p:nvPr/>
        </p:nvSpPr>
        <p:spPr>
          <a:xfrm>
            <a:off x="6962790" y="4419600"/>
            <a:ext cx="1419210" cy="695316"/>
          </a:xfrm>
          <a:prstGeom prst="round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a:solidFill>
                  <a:prstClr val="black"/>
                </a:solidFill>
              </a:rPr>
              <a:t>Auto-commits by CSDPs</a:t>
            </a:r>
          </a:p>
        </p:txBody>
      </p:sp>
      <p:sp>
        <p:nvSpPr>
          <p:cNvPr id="9" name="Rounded Rectangle 8"/>
          <p:cNvSpPr/>
          <p:nvPr/>
        </p:nvSpPr>
        <p:spPr>
          <a:xfrm>
            <a:off x="4597141" y="4419600"/>
            <a:ext cx="2184659" cy="695316"/>
          </a:xfrm>
          <a:prstGeom prst="round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a:solidFill>
                  <a:prstClr val="black"/>
                </a:solidFill>
              </a:rPr>
              <a:t>Collateral pledged directly from participant SDA to JSE Clear</a:t>
            </a:r>
          </a:p>
        </p:txBody>
      </p:sp>
      <p:sp>
        <p:nvSpPr>
          <p:cNvPr id="11" name="Rounded Rectangle 10"/>
          <p:cNvSpPr/>
          <p:nvPr/>
        </p:nvSpPr>
        <p:spPr>
          <a:xfrm>
            <a:off x="2903710" y="4419600"/>
            <a:ext cx="1515889" cy="695316"/>
          </a:xfrm>
          <a:prstGeom prst="round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a:solidFill>
                  <a:prstClr val="black"/>
                </a:solidFill>
              </a:rPr>
              <a:t>Participants will need an SDA account at </a:t>
            </a:r>
            <a:r>
              <a:rPr lang="en-ZA" sz="1400" dirty="0" err="1">
                <a:solidFill>
                  <a:prstClr val="black"/>
                </a:solidFill>
              </a:rPr>
              <a:t>Strate</a:t>
            </a:r>
            <a:endParaRPr lang="en-ZA" sz="1400" dirty="0">
              <a:solidFill>
                <a:prstClr val="black"/>
              </a:solidFill>
            </a:endParaRPr>
          </a:p>
        </p:txBody>
      </p:sp>
      <p:sp>
        <p:nvSpPr>
          <p:cNvPr id="13" name="Rounded Rectangle 12"/>
          <p:cNvSpPr/>
          <p:nvPr/>
        </p:nvSpPr>
        <p:spPr>
          <a:xfrm>
            <a:off x="2895600" y="5262598"/>
            <a:ext cx="2604720" cy="347658"/>
          </a:xfrm>
          <a:prstGeom prst="roundRect">
            <a:avLst/>
          </a:prstGeom>
          <a:solidFill>
            <a:schemeClr val="tx2">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a:solidFill>
                  <a:prstClr val="black"/>
                </a:solidFill>
              </a:rPr>
              <a:t>JSE Rules &amp; Directives changes</a:t>
            </a:r>
          </a:p>
        </p:txBody>
      </p:sp>
      <p:sp>
        <p:nvSpPr>
          <p:cNvPr id="18" name="TextBox 17"/>
          <p:cNvSpPr txBox="1"/>
          <p:nvPr/>
        </p:nvSpPr>
        <p:spPr>
          <a:xfrm>
            <a:off x="324000" y="2387025"/>
            <a:ext cx="1836000" cy="584775"/>
          </a:xfrm>
          <a:prstGeom prst="rect">
            <a:avLst/>
          </a:prstGeom>
          <a:solidFill>
            <a:schemeClr val="bg1">
              <a:lumMod val="75000"/>
            </a:schemeClr>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600">
                <a:solidFill>
                  <a:prstClr val="black"/>
                </a:solidFill>
              </a:defRPr>
            </a:lvl1pPr>
          </a:lstStyle>
          <a:p>
            <a:r>
              <a:rPr lang="en-ZA" dirty="0"/>
              <a:t>Obligations that can be covered</a:t>
            </a:r>
            <a:endParaRPr lang="en-US" dirty="0"/>
          </a:p>
        </p:txBody>
      </p:sp>
      <p:sp>
        <p:nvSpPr>
          <p:cNvPr id="19" name="TextBox 18"/>
          <p:cNvSpPr txBox="1"/>
          <p:nvPr/>
        </p:nvSpPr>
        <p:spPr>
          <a:xfrm>
            <a:off x="324000" y="3733947"/>
            <a:ext cx="1836000" cy="584775"/>
          </a:xfrm>
          <a:prstGeom prst="rect">
            <a:avLst/>
          </a:prstGeom>
          <a:solidFill>
            <a:schemeClr val="bg1">
              <a:lumMod val="75000"/>
            </a:schemeClr>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600">
                <a:solidFill>
                  <a:prstClr val="black"/>
                </a:solidFill>
              </a:defRPr>
            </a:lvl1pPr>
          </a:lstStyle>
          <a:p>
            <a:r>
              <a:rPr lang="en-ZA" dirty="0"/>
              <a:t>Risk management of collateral</a:t>
            </a:r>
            <a:endParaRPr lang="en-US" dirty="0"/>
          </a:p>
        </p:txBody>
      </p:sp>
      <p:sp>
        <p:nvSpPr>
          <p:cNvPr id="22" name="TextBox 21"/>
          <p:cNvSpPr txBox="1"/>
          <p:nvPr/>
        </p:nvSpPr>
        <p:spPr>
          <a:xfrm>
            <a:off x="324000" y="5130225"/>
            <a:ext cx="1836000" cy="584775"/>
          </a:xfrm>
          <a:prstGeom prst="rect">
            <a:avLst/>
          </a:prstGeom>
          <a:solidFill>
            <a:schemeClr val="bg1">
              <a:lumMod val="75000"/>
            </a:schemeClr>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600">
                <a:solidFill>
                  <a:prstClr val="black"/>
                </a:solidFill>
              </a:defRPr>
            </a:lvl1pPr>
          </a:lstStyle>
          <a:p>
            <a:r>
              <a:rPr lang="en-ZA" dirty="0"/>
              <a:t>Rules &amp; Directives and Agreements</a:t>
            </a:r>
            <a:endParaRPr lang="en-US" dirty="0"/>
          </a:p>
        </p:txBody>
      </p:sp>
      <p:sp>
        <p:nvSpPr>
          <p:cNvPr id="24" name="Right Arrow 23"/>
          <p:cNvSpPr/>
          <p:nvPr/>
        </p:nvSpPr>
        <p:spPr>
          <a:xfrm>
            <a:off x="2328940" y="2463967"/>
            <a:ext cx="442860" cy="360040"/>
          </a:xfrm>
          <a:prstGeom prst="rightArrow">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25" name="Right Arrow 24"/>
          <p:cNvSpPr/>
          <p:nvPr/>
        </p:nvSpPr>
        <p:spPr>
          <a:xfrm>
            <a:off x="2343280" y="3846314"/>
            <a:ext cx="442860" cy="360040"/>
          </a:xfrm>
          <a:prstGeom prst="rightArrow">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26" name="Right Arrow 25"/>
          <p:cNvSpPr/>
          <p:nvPr/>
        </p:nvSpPr>
        <p:spPr>
          <a:xfrm>
            <a:off x="2343280" y="4572000"/>
            <a:ext cx="442860" cy="360040"/>
          </a:xfrm>
          <a:prstGeom prst="rightArrow">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28" name="Right Arrow 27"/>
          <p:cNvSpPr/>
          <p:nvPr/>
        </p:nvSpPr>
        <p:spPr>
          <a:xfrm>
            <a:off x="2343280" y="5245235"/>
            <a:ext cx="442860" cy="360040"/>
          </a:xfrm>
          <a:prstGeom prst="rightArrow">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29" name="Rounded Rectangle 28"/>
          <p:cNvSpPr/>
          <p:nvPr/>
        </p:nvSpPr>
        <p:spPr>
          <a:xfrm>
            <a:off x="2928667" y="3051180"/>
            <a:ext cx="2301880" cy="542796"/>
          </a:xfrm>
          <a:prstGeom prst="round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a:solidFill>
                  <a:prstClr val="black"/>
                </a:solidFill>
              </a:rPr>
              <a:t>Liquid government bonds (GOVI index constituents)</a:t>
            </a:r>
          </a:p>
        </p:txBody>
      </p:sp>
      <p:sp>
        <p:nvSpPr>
          <p:cNvPr id="31" name="TextBox 30"/>
          <p:cNvSpPr txBox="1"/>
          <p:nvPr/>
        </p:nvSpPr>
        <p:spPr>
          <a:xfrm>
            <a:off x="347664" y="3138202"/>
            <a:ext cx="1836000" cy="338554"/>
          </a:xfrm>
          <a:prstGeom prst="rect">
            <a:avLst/>
          </a:prstGeom>
          <a:solidFill>
            <a:schemeClr val="bg1">
              <a:lumMod val="75000"/>
            </a:schemeClr>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600">
                <a:solidFill>
                  <a:prstClr val="black"/>
                </a:solidFill>
              </a:defRPr>
            </a:lvl1pPr>
          </a:lstStyle>
          <a:p>
            <a:r>
              <a:rPr lang="en-ZA" dirty="0"/>
              <a:t>Assets accepted</a:t>
            </a:r>
            <a:endParaRPr lang="en-US" dirty="0"/>
          </a:p>
        </p:txBody>
      </p:sp>
      <p:sp>
        <p:nvSpPr>
          <p:cNvPr id="32" name="Right Arrow 31"/>
          <p:cNvSpPr/>
          <p:nvPr/>
        </p:nvSpPr>
        <p:spPr>
          <a:xfrm>
            <a:off x="2352604" y="3124200"/>
            <a:ext cx="442860" cy="360040"/>
          </a:xfrm>
          <a:prstGeom prst="rightArrow">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33" name="Rounded Rectangle 32"/>
          <p:cNvSpPr/>
          <p:nvPr/>
        </p:nvSpPr>
        <p:spPr>
          <a:xfrm>
            <a:off x="5408647" y="2376203"/>
            <a:ext cx="2135153" cy="542796"/>
          </a:xfrm>
          <a:prstGeom prst="roundRect">
            <a:avLst/>
          </a:prstGeom>
          <a:solidFill>
            <a:schemeClr val="tx2">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smtClean="0">
                <a:solidFill>
                  <a:prstClr val="black"/>
                </a:solidFill>
              </a:rPr>
              <a:t>Clearing Member default fund contributions</a:t>
            </a:r>
          </a:p>
        </p:txBody>
      </p:sp>
      <p:sp>
        <p:nvSpPr>
          <p:cNvPr id="34" name="Rounded Rectangle 33"/>
          <p:cNvSpPr/>
          <p:nvPr/>
        </p:nvSpPr>
        <p:spPr>
          <a:xfrm>
            <a:off x="5414788" y="3048000"/>
            <a:ext cx="1419408" cy="542796"/>
          </a:xfrm>
          <a:prstGeom prst="round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a:solidFill>
                  <a:prstClr val="black"/>
                </a:solidFill>
              </a:rPr>
              <a:t>Top40 Equities</a:t>
            </a:r>
          </a:p>
        </p:txBody>
      </p:sp>
      <p:sp>
        <p:nvSpPr>
          <p:cNvPr id="36" name="Rounded Rectangle 35"/>
          <p:cNvSpPr/>
          <p:nvPr/>
        </p:nvSpPr>
        <p:spPr>
          <a:xfrm>
            <a:off x="2903450" y="1538003"/>
            <a:ext cx="2135153" cy="671797"/>
          </a:xfrm>
          <a:prstGeom prst="round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smtClean="0">
                <a:solidFill>
                  <a:prstClr val="black"/>
                </a:solidFill>
              </a:rPr>
              <a:t>Derivatives Trading Members (for proprietary exposures)</a:t>
            </a:r>
          </a:p>
        </p:txBody>
      </p:sp>
      <p:sp>
        <p:nvSpPr>
          <p:cNvPr id="37" name="TextBox 36"/>
          <p:cNvSpPr txBox="1"/>
          <p:nvPr/>
        </p:nvSpPr>
        <p:spPr>
          <a:xfrm>
            <a:off x="324000" y="1581513"/>
            <a:ext cx="1836000" cy="584775"/>
          </a:xfrm>
          <a:prstGeom prst="rect">
            <a:avLst/>
          </a:prstGeom>
          <a:solidFill>
            <a:schemeClr val="bg1">
              <a:lumMod val="75000"/>
            </a:schemeClr>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600" dirty="0" smtClean="0">
                <a:solidFill>
                  <a:prstClr val="black"/>
                </a:solidFill>
              </a:rPr>
              <a:t>Participants who can use the service</a:t>
            </a:r>
            <a:endParaRPr lang="en-US" sz="1600" dirty="0">
              <a:solidFill>
                <a:prstClr val="black"/>
              </a:solidFill>
            </a:endParaRPr>
          </a:p>
        </p:txBody>
      </p:sp>
      <p:sp>
        <p:nvSpPr>
          <p:cNvPr id="38" name="Right Arrow 37"/>
          <p:cNvSpPr/>
          <p:nvPr/>
        </p:nvSpPr>
        <p:spPr>
          <a:xfrm>
            <a:off x="2327387" y="1693880"/>
            <a:ext cx="442860" cy="360040"/>
          </a:xfrm>
          <a:prstGeom prst="rightArrow">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
        <p:nvSpPr>
          <p:cNvPr id="39" name="Rounded Rectangle 38"/>
          <p:cNvSpPr/>
          <p:nvPr/>
        </p:nvSpPr>
        <p:spPr>
          <a:xfrm>
            <a:off x="5105400" y="1538003"/>
            <a:ext cx="2438400" cy="671797"/>
          </a:xfrm>
          <a:prstGeom prst="round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smtClean="0">
                <a:solidFill>
                  <a:prstClr val="black"/>
                </a:solidFill>
              </a:rPr>
              <a:t>Derivatives clients who are non-controlled clients in the Cash Equity market</a:t>
            </a:r>
          </a:p>
        </p:txBody>
      </p:sp>
      <p:sp>
        <p:nvSpPr>
          <p:cNvPr id="40" name="Rounded Rectangle 39"/>
          <p:cNvSpPr/>
          <p:nvPr/>
        </p:nvSpPr>
        <p:spPr>
          <a:xfrm>
            <a:off x="6124590" y="3733800"/>
            <a:ext cx="1419210" cy="576064"/>
          </a:xfrm>
          <a:prstGeom prst="roundRect">
            <a:avLst/>
          </a:prstGeom>
          <a:solidFill>
            <a:schemeClr val="tx2">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a:solidFill>
                  <a:prstClr val="black"/>
                </a:solidFill>
              </a:rPr>
              <a:t>Concentration limits</a:t>
            </a:r>
          </a:p>
        </p:txBody>
      </p:sp>
      <p:sp>
        <p:nvSpPr>
          <p:cNvPr id="41" name="Rounded Rectangle 40"/>
          <p:cNvSpPr/>
          <p:nvPr/>
        </p:nvSpPr>
        <p:spPr>
          <a:xfrm>
            <a:off x="5738664" y="5274892"/>
            <a:ext cx="2643336" cy="347658"/>
          </a:xfrm>
          <a:prstGeom prst="roundRect">
            <a:avLst/>
          </a:prstGeom>
          <a:solidFill>
            <a:schemeClr val="tx2">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a:solidFill>
                  <a:prstClr val="black"/>
                </a:solidFill>
              </a:rPr>
              <a:t>Agreements updates</a:t>
            </a:r>
          </a:p>
        </p:txBody>
      </p:sp>
      <p:sp>
        <p:nvSpPr>
          <p:cNvPr id="43" name="TextBox 42"/>
          <p:cNvSpPr txBox="1"/>
          <p:nvPr/>
        </p:nvSpPr>
        <p:spPr>
          <a:xfrm>
            <a:off x="334170" y="4448890"/>
            <a:ext cx="1836000" cy="584775"/>
          </a:xfrm>
          <a:prstGeom prst="rect">
            <a:avLst/>
          </a:prstGeom>
          <a:solidFill>
            <a:schemeClr val="bg1">
              <a:lumMod val="75000"/>
            </a:schemeClr>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600">
                <a:solidFill>
                  <a:prstClr val="black"/>
                </a:solidFill>
              </a:defRPr>
            </a:lvl1pPr>
          </a:lstStyle>
          <a:p>
            <a:r>
              <a:rPr lang="en-ZA" dirty="0"/>
              <a:t>SDA account &amp; pledge mechanism</a:t>
            </a:r>
          </a:p>
        </p:txBody>
      </p:sp>
      <p:sp>
        <p:nvSpPr>
          <p:cNvPr id="45" name="Rounded Rectangle 44"/>
          <p:cNvSpPr/>
          <p:nvPr/>
        </p:nvSpPr>
        <p:spPr>
          <a:xfrm>
            <a:off x="7038792" y="3048000"/>
            <a:ext cx="1419408" cy="542796"/>
          </a:xfrm>
          <a:prstGeom prst="roundRect">
            <a:avLst/>
          </a:prstGeom>
          <a:solidFill>
            <a:schemeClr val="bg1"/>
          </a:solid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dirty="0" smtClean="0">
                <a:solidFill>
                  <a:prstClr val="black"/>
                </a:solidFill>
              </a:rPr>
              <a:t>FX cash (future)</a:t>
            </a:r>
          </a:p>
        </p:txBody>
      </p:sp>
      <p:sp>
        <p:nvSpPr>
          <p:cNvPr id="16" name="TextBox 15"/>
          <p:cNvSpPr txBox="1"/>
          <p:nvPr/>
        </p:nvSpPr>
        <p:spPr>
          <a:xfrm>
            <a:off x="4114800" y="4038600"/>
            <a:ext cx="1443762" cy="830997"/>
          </a:xfrm>
          <a:prstGeom prst="rect">
            <a:avLst/>
          </a:prstGeom>
          <a:solidFill>
            <a:schemeClr val="accent4">
              <a:lumMod val="40000"/>
              <a:lumOff val="60000"/>
            </a:schemeClr>
          </a:solidFill>
          <a:ln>
            <a:noFill/>
          </a:ln>
        </p:spPr>
        <p:txBody>
          <a:bodyPr wrap="square" rtlCol="0">
            <a:spAutoFit/>
          </a:bodyPr>
          <a:lstStyle/>
          <a:p>
            <a:pPr algn="ctr"/>
            <a:r>
              <a:rPr lang="en-ZA" sz="1200" dirty="0" smtClean="0">
                <a:solidFill>
                  <a:prstClr val="black"/>
                </a:solidFill>
              </a:rPr>
              <a:t>Envisaged to be set to 40% min cash initially, reducing to 20%</a:t>
            </a:r>
            <a:endParaRPr lang="en-ZA" sz="1200" dirty="0">
              <a:solidFill>
                <a:prstClr val="black"/>
              </a:solidFill>
            </a:endParaRPr>
          </a:p>
        </p:txBody>
      </p:sp>
      <p:sp>
        <p:nvSpPr>
          <p:cNvPr id="48" name="TextBox 47"/>
          <p:cNvSpPr txBox="1"/>
          <p:nvPr/>
        </p:nvSpPr>
        <p:spPr>
          <a:xfrm>
            <a:off x="5715000" y="4038600"/>
            <a:ext cx="1399992" cy="461665"/>
          </a:xfrm>
          <a:prstGeom prst="rect">
            <a:avLst/>
          </a:prstGeom>
          <a:solidFill>
            <a:schemeClr val="accent4">
              <a:lumMod val="40000"/>
              <a:lumOff val="60000"/>
            </a:schemeClr>
          </a:solidFill>
          <a:ln>
            <a:noFill/>
          </a:ln>
        </p:spPr>
        <p:txBody>
          <a:bodyPr wrap="square" rtlCol="0">
            <a:spAutoFit/>
          </a:bodyPr>
          <a:lstStyle/>
          <a:p>
            <a:r>
              <a:rPr lang="en-ZA" sz="1200" dirty="0" smtClean="0">
                <a:solidFill>
                  <a:prstClr val="black"/>
                </a:solidFill>
              </a:rPr>
              <a:t>10% GOVI Bonds</a:t>
            </a:r>
          </a:p>
          <a:p>
            <a:r>
              <a:rPr lang="en-ZA" sz="1200" dirty="0" smtClean="0">
                <a:solidFill>
                  <a:prstClr val="black"/>
                </a:solidFill>
              </a:rPr>
              <a:t>15% Top40 Equities</a:t>
            </a:r>
            <a:endParaRPr lang="en-ZA" sz="1200" dirty="0">
              <a:solidFill>
                <a:prstClr val="black"/>
              </a:solidFill>
            </a:endParaRPr>
          </a:p>
        </p:txBody>
      </p:sp>
      <p:sp>
        <p:nvSpPr>
          <p:cNvPr id="50" name="Rounded Rectangle 49"/>
          <p:cNvSpPr/>
          <p:nvPr/>
        </p:nvSpPr>
        <p:spPr>
          <a:xfrm>
            <a:off x="7620000" y="1538003"/>
            <a:ext cx="1143000" cy="671797"/>
          </a:xfrm>
          <a:prstGeom prst="round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smtClean="0">
                <a:solidFill>
                  <a:prstClr val="black"/>
                </a:solidFill>
              </a:rPr>
              <a:t>Clearing Members</a:t>
            </a:r>
          </a:p>
        </p:txBody>
      </p:sp>
      <p:sp>
        <p:nvSpPr>
          <p:cNvPr id="46" name="Rounded Rectangle 45"/>
          <p:cNvSpPr/>
          <p:nvPr/>
        </p:nvSpPr>
        <p:spPr>
          <a:xfrm>
            <a:off x="2895600" y="6274539"/>
            <a:ext cx="5208994" cy="347658"/>
          </a:xfrm>
          <a:prstGeom prst="round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a:solidFill>
                  <a:prstClr val="black"/>
                </a:solidFill>
              </a:rPr>
              <a:t>Intraday processes – substitutions, withdrawals &amp; top-ups/releases</a:t>
            </a:r>
          </a:p>
        </p:txBody>
      </p:sp>
      <p:sp>
        <p:nvSpPr>
          <p:cNvPr id="47" name="TextBox 46"/>
          <p:cNvSpPr txBox="1"/>
          <p:nvPr/>
        </p:nvSpPr>
        <p:spPr>
          <a:xfrm>
            <a:off x="324000" y="5791200"/>
            <a:ext cx="1836000" cy="830997"/>
          </a:xfrm>
          <a:prstGeom prst="rect">
            <a:avLst/>
          </a:prstGeom>
          <a:solidFill>
            <a:schemeClr val="bg1">
              <a:lumMod val="75000"/>
            </a:schemeClr>
          </a:solid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600">
                <a:solidFill>
                  <a:prstClr val="black"/>
                </a:solidFill>
              </a:defRPr>
            </a:lvl1pPr>
          </a:lstStyle>
          <a:p>
            <a:endParaRPr lang="en-ZA" dirty="0"/>
          </a:p>
          <a:p>
            <a:r>
              <a:rPr lang="en-ZA" dirty="0"/>
              <a:t>Processes</a:t>
            </a:r>
          </a:p>
          <a:p>
            <a:endParaRPr lang="en-US" dirty="0"/>
          </a:p>
        </p:txBody>
      </p:sp>
      <p:sp>
        <p:nvSpPr>
          <p:cNvPr id="49" name="Rounded Rectangle 48"/>
          <p:cNvSpPr/>
          <p:nvPr/>
        </p:nvSpPr>
        <p:spPr>
          <a:xfrm>
            <a:off x="2895600" y="5817339"/>
            <a:ext cx="5180404" cy="347658"/>
          </a:xfrm>
          <a:prstGeom prst="round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400" dirty="0">
                <a:solidFill>
                  <a:prstClr val="black"/>
                </a:solidFill>
              </a:rPr>
              <a:t>EOD process – collateralisation of daily IM call</a:t>
            </a:r>
          </a:p>
        </p:txBody>
      </p:sp>
      <p:sp>
        <p:nvSpPr>
          <p:cNvPr id="51" name="Right Arrow 50"/>
          <p:cNvSpPr/>
          <p:nvPr/>
        </p:nvSpPr>
        <p:spPr>
          <a:xfrm>
            <a:off x="2362200" y="6033557"/>
            <a:ext cx="442860" cy="360040"/>
          </a:xfrm>
          <a:prstGeom prst="rightArrow">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prstClr val="white"/>
              </a:solidFill>
            </a:endParaRPr>
          </a:p>
        </p:txBody>
      </p:sp>
    </p:spTree>
    <p:extLst>
      <p:ext uri="{BB962C8B-B14F-4D97-AF65-F5344CB8AC3E}">
        <p14:creationId xmlns:p14="http://schemas.microsoft.com/office/powerpoint/2010/main" val="194019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4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9" grpId="0" animBg="1"/>
      <p:bldP spid="11" grpId="0" animBg="1"/>
      <p:bldP spid="13" grpId="0" animBg="1"/>
      <p:bldP spid="24" grpId="0" animBg="1"/>
      <p:bldP spid="25" grpId="0" animBg="1"/>
      <p:bldP spid="26" grpId="0" animBg="1"/>
      <p:bldP spid="28" grpId="0" animBg="1"/>
      <p:bldP spid="29" grpId="0" animBg="1"/>
      <p:bldP spid="32" grpId="0" animBg="1"/>
      <p:bldP spid="33" grpId="0" animBg="1"/>
      <p:bldP spid="34" grpId="0" animBg="1"/>
      <p:bldP spid="36" grpId="0" animBg="1"/>
      <p:bldP spid="38" grpId="0" animBg="1"/>
      <p:bldP spid="39" grpId="0" animBg="1"/>
      <p:bldP spid="40" grpId="0" animBg="1"/>
      <p:bldP spid="41" grpId="0" animBg="1"/>
      <p:bldP spid="45" grpId="0" animBg="1"/>
      <p:bldP spid="16" grpId="0" animBg="1"/>
      <p:bldP spid="16" grpId="1" animBg="1"/>
      <p:bldP spid="48" grpId="0" animBg="1"/>
      <p:bldP spid="48" grpId="1" animBg="1"/>
      <p:bldP spid="50" grpId="0" animBg="1"/>
      <p:bldP spid="46" grpId="0" animBg="1"/>
      <p:bldP spid="49" grpId="0" animBg="1"/>
      <p:bldP spid="5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7544" y="44624"/>
            <a:ext cx="6017999" cy="720080"/>
          </a:xfrm>
        </p:spPr>
        <p:txBody>
          <a:bodyPr>
            <a:normAutofit fontScale="90000"/>
          </a:bodyPr>
          <a:lstStyle/>
          <a:p>
            <a:r>
              <a:rPr lang="en-ZA" sz="2800" dirty="0"/>
              <a:t>Securities collateral</a:t>
            </a:r>
            <a:r>
              <a:rPr lang="en-ZA" sz="2800" dirty="0" smtClean="0"/>
              <a:t/>
            </a:r>
            <a:br>
              <a:rPr lang="en-ZA" sz="2800" dirty="0" smtClean="0"/>
            </a:br>
            <a:r>
              <a:rPr lang="en-ZA" sz="2600" b="0" dirty="0" smtClean="0"/>
              <a:t>High-level transaction flow</a:t>
            </a:r>
            <a:endParaRPr lang="en-ZA" sz="2600" b="0" dirty="0"/>
          </a:p>
        </p:txBody>
      </p:sp>
      <p:sp>
        <p:nvSpPr>
          <p:cNvPr id="77" name="Rounded Rectangle 76"/>
          <p:cNvSpPr/>
          <p:nvPr/>
        </p:nvSpPr>
        <p:spPr>
          <a:xfrm>
            <a:off x="213392" y="3933056"/>
            <a:ext cx="8717216" cy="2808312"/>
          </a:xfrm>
          <a:prstGeom prst="roundRect">
            <a:avLst>
              <a:gd name="adj" fmla="val 2285"/>
            </a:avLst>
          </a:prstGeom>
          <a:solidFill>
            <a:schemeClr val="accent1">
              <a:lumMod val="20000"/>
              <a:lumOff val="80000"/>
            </a:schemeClr>
          </a:solidFill>
          <a:ln w="3175">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spcBef>
                <a:spcPts val="300"/>
              </a:spcBef>
              <a:spcAft>
                <a:spcPts val="300"/>
              </a:spcAft>
            </a:pPr>
            <a:r>
              <a:rPr lang="en-ZA" sz="1400" b="1" dirty="0" smtClean="0">
                <a:solidFill>
                  <a:prstClr val="black"/>
                </a:solidFill>
              </a:rPr>
              <a:t>Associations and transaction flows:</a:t>
            </a:r>
          </a:p>
          <a:p>
            <a:pPr marL="342900" indent="-342900">
              <a:spcBef>
                <a:spcPts val="300"/>
              </a:spcBef>
              <a:spcAft>
                <a:spcPts val="300"/>
              </a:spcAft>
              <a:buFont typeface="+mj-lt"/>
              <a:buAutoNum type="alphaUcPeriod"/>
            </a:pPr>
            <a:r>
              <a:rPr lang="en-ZA" sz="1400" dirty="0" smtClean="0">
                <a:solidFill>
                  <a:prstClr val="black"/>
                </a:solidFill>
              </a:rPr>
              <a:t>Clients and Trading Members setup Segregated Depository Accounts (SDA) at the CSD via their CSDPs</a:t>
            </a:r>
          </a:p>
          <a:p>
            <a:pPr marL="342900" indent="-342900">
              <a:spcBef>
                <a:spcPts val="300"/>
              </a:spcBef>
              <a:spcAft>
                <a:spcPts val="300"/>
              </a:spcAft>
              <a:buFont typeface="+mj-lt"/>
              <a:buAutoNum type="alphaUcPeriod"/>
            </a:pPr>
            <a:r>
              <a:rPr lang="en-ZA" sz="1400" dirty="0" smtClean="0">
                <a:solidFill>
                  <a:prstClr val="black"/>
                </a:solidFill>
              </a:rPr>
              <a:t>Initial </a:t>
            </a:r>
            <a:r>
              <a:rPr lang="en-ZA" sz="1400" dirty="0">
                <a:solidFill>
                  <a:prstClr val="black"/>
                </a:solidFill>
              </a:rPr>
              <a:t>margin amounts confirmed by JSE Clear with Clearing Members as part of the daily end-of-day process</a:t>
            </a:r>
          </a:p>
          <a:p>
            <a:pPr marL="342900" indent="-342900">
              <a:spcBef>
                <a:spcPts val="300"/>
              </a:spcBef>
              <a:spcAft>
                <a:spcPts val="300"/>
              </a:spcAft>
              <a:buFont typeface="+mj-lt"/>
              <a:buAutoNum type="alphaUcPeriod"/>
            </a:pPr>
            <a:r>
              <a:rPr lang="en-ZA" sz="1400" dirty="0">
                <a:solidFill>
                  <a:prstClr val="black"/>
                </a:solidFill>
              </a:rPr>
              <a:t>Allowable securities </a:t>
            </a:r>
            <a:r>
              <a:rPr lang="en-ZA" sz="1400" dirty="0" smtClean="0">
                <a:solidFill>
                  <a:prstClr val="black"/>
                </a:solidFill>
              </a:rPr>
              <a:t>collateral amount sent </a:t>
            </a:r>
            <a:r>
              <a:rPr lang="en-ZA" sz="1400" dirty="0">
                <a:solidFill>
                  <a:prstClr val="black"/>
                </a:solidFill>
              </a:rPr>
              <a:t>to Strate per Client and Trading </a:t>
            </a:r>
            <a:r>
              <a:rPr lang="en-ZA" sz="1400" dirty="0" smtClean="0">
                <a:solidFill>
                  <a:prstClr val="black"/>
                </a:solidFill>
              </a:rPr>
              <a:t>Member</a:t>
            </a:r>
            <a:endParaRPr lang="en-ZA" sz="1400" dirty="0">
              <a:solidFill>
                <a:prstClr val="black"/>
              </a:solidFill>
            </a:endParaRPr>
          </a:p>
          <a:p>
            <a:pPr marL="342900" indent="-342900">
              <a:spcBef>
                <a:spcPts val="300"/>
              </a:spcBef>
              <a:spcAft>
                <a:spcPts val="300"/>
              </a:spcAft>
              <a:buFont typeface="+mj-lt"/>
              <a:buAutoNum type="alphaUcPeriod"/>
            </a:pPr>
            <a:r>
              <a:rPr lang="en-ZA" sz="1400" dirty="0">
                <a:solidFill>
                  <a:prstClr val="black"/>
                </a:solidFill>
              </a:rPr>
              <a:t>Utilising their tri-party securities collateral service, Strate will allocate or release securities as available in Client and Trading Member SDA accounts</a:t>
            </a:r>
          </a:p>
          <a:p>
            <a:pPr marL="342900" indent="-342900">
              <a:spcBef>
                <a:spcPts val="300"/>
              </a:spcBef>
              <a:spcAft>
                <a:spcPts val="300"/>
              </a:spcAft>
              <a:buFont typeface="+mj-lt"/>
              <a:buAutoNum type="alphaUcPeriod"/>
            </a:pPr>
            <a:r>
              <a:rPr lang="en-ZA" sz="1400" dirty="0">
                <a:solidFill>
                  <a:prstClr val="black"/>
                </a:solidFill>
              </a:rPr>
              <a:t>CSDPs are required to commit to all security </a:t>
            </a:r>
            <a:r>
              <a:rPr lang="en-ZA" sz="1400" dirty="0" smtClean="0">
                <a:solidFill>
                  <a:prstClr val="black"/>
                </a:solidFill>
              </a:rPr>
              <a:t>allocation </a:t>
            </a:r>
            <a:r>
              <a:rPr lang="en-ZA" sz="1400" dirty="0">
                <a:solidFill>
                  <a:prstClr val="black"/>
                </a:solidFill>
              </a:rPr>
              <a:t>and release requests in order for them to be valid</a:t>
            </a:r>
          </a:p>
          <a:p>
            <a:pPr marL="342900" indent="-342900">
              <a:spcBef>
                <a:spcPts val="300"/>
              </a:spcBef>
              <a:spcAft>
                <a:spcPts val="300"/>
              </a:spcAft>
              <a:buFont typeface="+mj-lt"/>
              <a:buAutoNum type="alphaUcPeriod"/>
            </a:pPr>
            <a:r>
              <a:rPr lang="en-ZA" sz="1400" dirty="0" smtClean="0">
                <a:solidFill>
                  <a:prstClr val="black"/>
                </a:solidFill>
              </a:rPr>
              <a:t>Upon receiving the final collateral pledge statement from Strate, JSE </a:t>
            </a:r>
            <a:r>
              <a:rPr lang="en-ZA" sz="1400" dirty="0">
                <a:solidFill>
                  <a:prstClr val="black"/>
                </a:solidFill>
              </a:rPr>
              <a:t>to determine remaining cash amount required (i.e. total margin required less pledged securities) </a:t>
            </a:r>
            <a:r>
              <a:rPr lang="en-ZA" sz="1400" dirty="0" smtClean="0">
                <a:solidFill>
                  <a:prstClr val="black"/>
                </a:solidFill>
              </a:rPr>
              <a:t>and cash </a:t>
            </a:r>
            <a:r>
              <a:rPr lang="en-ZA" sz="1400" dirty="0">
                <a:solidFill>
                  <a:prstClr val="black"/>
                </a:solidFill>
              </a:rPr>
              <a:t>settlements are done via the settlement </a:t>
            </a:r>
            <a:r>
              <a:rPr lang="en-ZA" sz="1400" dirty="0" smtClean="0">
                <a:solidFill>
                  <a:prstClr val="black"/>
                </a:solidFill>
              </a:rPr>
              <a:t>banks</a:t>
            </a:r>
            <a:endParaRPr lang="en-ZA" sz="1400" dirty="0">
              <a:solidFill>
                <a:prstClr val="black"/>
              </a:solidFill>
            </a:endParaRPr>
          </a:p>
        </p:txBody>
      </p:sp>
      <p:grpSp>
        <p:nvGrpSpPr>
          <p:cNvPr id="4" name="Group 3"/>
          <p:cNvGrpSpPr/>
          <p:nvPr/>
        </p:nvGrpSpPr>
        <p:grpSpPr>
          <a:xfrm>
            <a:off x="1185501" y="1556793"/>
            <a:ext cx="6772999" cy="2186746"/>
            <a:chOff x="319281" y="1556793"/>
            <a:chExt cx="6772999" cy="2186746"/>
          </a:xfrm>
        </p:grpSpPr>
        <p:sp>
          <p:nvSpPr>
            <p:cNvPr id="7" name="Rounded Rectangle 6"/>
            <p:cNvSpPr/>
            <p:nvPr/>
          </p:nvSpPr>
          <p:spPr>
            <a:xfrm>
              <a:off x="5436096" y="2420888"/>
              <a:ext cx="1656184" cy="432048"/>
            </a:xfrm>
            <a:prstGeom prst="round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a:r>
                <a:rPr lang="en-ZA" sz="1200" dirty="0" smtClean="0">
                  <a:solidFill>
                    <a:prstClr val="black"/>
                  </a:solidFill>
                </a:rPr>
                <a:t>Clearing House</a:t>
              </a:r>
            </a:p>
            <a:p>
              <a:pPr algn="ctr"/>
              <a:r>
                <a:rPr lang="en-ZA" sz="1200" dirty="0" smtClean="0">
                  <a:solidFill>
                    <a:prstClr val="black"/>
                  </a:solidFill>
                </a:rPr>
                <a:t>(JSE Clear)</a:t>
              </a:r>
              <a:endParaRPr lang="en-ZA" sz="1200" dirty="0">
                <a:solidFill>
                  <a:prstClr val="black"/>
                </a:solidFill>
              </a:endParaRPr>
            </a:p>
          </p:txBody>
        </p:sp>
        <p:sp>
          <p:nvSpPr>
            <p:cNvPr id="8" name="Rounded Rectangle 7"/>
            <p:cNvSpPr/>
            <p:nvPr/>
          </p:nvSpPr>
          <p:spPr>
            <a:xfrm>
              <a:off x="5436096" y="1563143"/>
              <a:ext cx="1656184" cy="432048"/>
            </a:xfrm>
            <a:prstGeom prst="round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a:r>
                <a:rPr lang="en-ZA" sz="1200" dirty="0" smtClean="0">
                  <a:solidFill>
                    <a:prstClr val="black"/>
                  </a:solidFill>
                </a:rPr>
                <a:t>Clearing Members</a:t>
              </a:r>
              <a:endParaRPr lang="en-ZA" sz="1200" dirty="0">
                <a:solidFill>
                  <a:prstClr val="black"/>
                </a:solidFill>
              </a:endParaRPr>
            </a:p>
          </p:txBody>
        </p:sp>
        <p:sp>
          <p:nvSpPr>
            <p:cNvPr id="10" name="Rounded Rectangle 9"/>
            <p:cNvSpPr/>
            <p:nvPr/>
          </p:nvSpPr>
          <p:spPr>
            <a:xfrm>
              <a:off x="1475656" y="1563143"/>
              <a:ext cx="1296144" cy="432048"/>
            </a:xfrm>
            <a:prstGeom prst="round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a:r>
                <a:rPr lang="en-ZA" sz="1200" dirty="0" smtClean="0">
                  <a:solidFill>
                    <a:prstClr val="black"/>
                  </a:solidFill>
                </a:rPr>
                <a:t>Clients</a:t>
              </a:r>
              <a:endParaRPr lang="en-ZA" sz="1200" dirty="0">
                <a:solidFill>
                  <a:prstClr val="black"/>
                </a:solidFill>
              </a:endParaRPr>
            </a:p>
          </p:txBody>
        </p:sp>
        <p:sp>
          <p:nvSpPr>
            <p:cNvPr id="13" name="Rounded Rectangle 12"/>
            <p:cNvSpPr/>
            <p:nvPr/>
          </p:nvSpPr>
          <p:spPr>
            <a:xfrm>
              <a:off x="3419872" y="2420888"/>
              <a:ext cx="1296144" cy="432048"/>
            </a:xfrm>
            <a:prstGeom prst="round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a:r>
                <a:rPr lang="en-ZA" sz="1200" dirty="0" smtClean="0">
                  <a:solidFill>
                    <a:prstClr val="black"/>
                  </a:solidFill>
                </a:rPr>
                <a:t>CSD</a:t>
              </a:r>
            </a:p>
            <a:p>
              <a:pPr algn="ctr"/>
              <a:r>
                <a:rPr lang="en-ZA" sz="1200" dirty="0" smtClean="0">
                  <a:solidFill>
                    <a:prstClr val="black"/>
                  </a:solidFill>
                </a:rPr>
                <a:t>(Strate)</a:t>
              </a:r>
              <a:endParaRPr lang="en-ZA" sz="1200" dirty="0">
                <a:solidFill>
                  <a:prstClr val="black"/>
                </a:solidFill>
              </a:endParaRPr>
            </a:p>
          </p:txBody>
        </p:sp>
        <p:cxnSp>
          <p:nvCxnSpPr>
            <p:cNvPr id="17" name="Straight Connector 16"/>
            <p:cNvCxnSpPr>
              <a:stCxn id="10" idx="2"/>
              <a:endCxn id="12" idx="0"/>
            </p:cNvCxnSpPr>
            <p:nvPr/>
          </p:nvCxnSpPr>
          <p:spPr>
            <a:xfrm>
              <a:off x="2123728" y="1995191"/>
              <a:ext cx="0" cy="425697"/>
            </a:xfrm>
            <a:prstGeom prst="line">
              <a:avLst/>
            </a:prstGeom>
            <a:ln w="15875">
              <a:prstDash val="sys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9" idx="2"/>
              <a:endCxn id="12" idx="0"/>
            </p:cNvCxnSpPr>
            <p:nvPr/>
          </p:nvCxnSpPr>
          <p:spPr>
            <a:xfrm flipH="1">
              <a:off x="2123728" y="1995191"/>
              <a:ext cx="1944216" cy="425697"/>
            </a:xfrm>
            <a:prstGeom prst="line">
              <a:avLst/>
            </a:prstGeom>
            <a:ln w="15875">
              <a:prstDash val="sysDash"/>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1475656" y="2420888"/>
              <a:ext cx="1296144" cy="432048"/>
            </a:xfrm>
            <a:prstGeom prst="round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a:r>
                <a:rPr lang="en-ZA" sz="1200" dirty="0" smtClean="0">
                  <a:solidFill>
                    <a:prstClr val="black"/>
                  </a:solidFill>
                </a:rPr>
                <a:t>CSDPs</a:t>
              </a:r>
              <a:endParaRPr lang="en-ZA" sz="1200" dirty="0">
                <a:solidFill>
                  <a:prstClr val="black"/>
                </a:solidFill>
              </a:endParaRPr>
            </a:p>
          </p:txBody>
        </p:sp>
        <p:cxnSp>
          <p:nvCxnSpPr>
            <p:cNvPr id="21" name="Straight Arrow Connector 20"/>
            <p:cNvCxnSpPr>
              <a:stCxn id="8" idx="2"/>
              <a:endCxn id="7" idx="0"/>
            </p:cNvCxnSpPr>
            <p:nvPr/>
          </p:nvCxnSpPr>
          <p:spPr>
            <a:xfrm>
              <a:off x="6264188" y="1995191"/>
              <a:ext cx="0" cy="425697"/>
            </a:xfrm>
            <a:prstGeom prst="straightConnector1">
              <a:avLst/>
            </a:prstGeom>
            <a:ln w="15875">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3" idx="1"/>
              <a:endCxn id="12" idx="3"/>
            </p:cNvCxnSpPr>
            <p:nvPr/>
          </p:nvCxnSpPr>
          <p:spPr>
            <a:xfrm flipH="1">
              <a:off x="2771800" y="2636912"/>
              <a:ext cx="648072" cy="0"/>
            </a:xfrm>
            <a:prstGeom prst="straightConnector1">
              <a:avLst/>
            </a:prstGeom>
            <a:ln w="15875">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7" idx="1"/>
              <a:endCxn id="13" idx="3"/>
            </p:cNvCxnSpPr>
            <p:nvPr/>
          </p:nvCxnSpPr>
          <p:spPr>
            <a:xfrm flipH="1">
              <a:off x="4716016" y="2636912"/>
              <a:ext cx="720080" cy="0"/>
            </a:xfrm>
            <a:prstGeom prst="straightConnector1">
              <a:avLst/>
            </a:prstGeom>
            <a:ln w="15875">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8" idx="1"/>
              <a:endCxn id="9" idx="3"/>
            </p:cNvCxnSpPr>
            <p:nvPr/>
          </p:nvCxnSpPr>
          <p:spPr>
            <a:xfrm flipH="1">
              <a:off x="4716016" y="1779167"/>
              <a:ext cx="720080" cy="0"/>
            </a:xfrm>
            <a:prstGeom prst="line">
              <a:avLst/>
            </a:prstGeom>
            <a:ln w="15875">
              <a:prstDash val="sys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8" idx="0"/>
              <a:endCxn id="10" idx="0"/>
            </p:cNvCxnSpPr>
            <p:nvPr/>
          </p:nvCxnSpPr>
          <p:spPr>
            <a:xfrm rot="16200000" flipV="1">
              <a:off x="4193958" y="-507087"/>
              <a:ext cx="12700" cy="4140460"/>
            </a:xfrm>
            <a:prstGeom prst="bentConnector3">
              <a:avLst>
                <a:gd name="adj1" fmla="val 1800000"/>
              </a:avLst>
            </a:prstGeom>
            <a:ln w="15875">
              <a:prstDash val="sysDash"/>
            </a:ln>
          </p:spPr>
          <p:style>
            <a:lnRef idx="2">
              <a:schemeClr val="accent1"/>
            </a:lnRef>
            <a:fillRef idx="0">
              <a:schemeClr val="accent1"/>
            </a:fillRef>
            <a:effectRef idx="1">
              <a:schemeClr val="accent1"/>
            </a:effectRef>
            <a:fontRef idx="minor">
              <a:schemeClr val="tx1"/>
            </a:fontRef>
          </p:style>
        </p:cxnSp>
        <p:sp>
          <p:nvSpPr>
            <p:cNvPr id="49" name="Rounded Rectangle 48"/>
            <p:cNvSpPr/>
            <p:nvPr/>
          </p:nvSpPr>
          <p:spPr>
            <a:xfrm>
              <a:off x="3347864" y="3311491"/>
              <a:ext cx="1440160" cy="432048"/>
            </a:xfrm>
            <a:prstGeom prst="round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a:r>
                <a:rPr lang="en-ZA" sz="1200" dirty="0" smtClean="0">
                  <a:solidFill>
                    <a:prstClr val="black"/>
                  </a:solidFill>
                </a:rPr>
                <a:t>Tri-party Securities </a:t>
              </a:r>
              <a:r>
                <a:rPr lang="en-ZA" sz="1200" dirty="0">
                  <a:solidFill>
                    <a:prstClr val="black"/>
                  </a:solidFill>
                </a:rPr>
                <a:t>C</a:t>
              </a:r>
              <a:r>
                <a:rPr lang="en-ZA" sz="1200" dirty="0" smtClean="0">
                  <a:solidFill>
                    <a:prstClr val="black"/>
                  </a:solidFill>
                </a:rPr>
                <a:t>ollateral Agent</a:t>
              </a:r>
              <a:endParaRPr lang="en-ZA" sz="1200" dirty="0">
                <a:solidFill>
                  <a:prstClr val="black"/>
                </a:solidFill>
              </a:endParaRPr>
            </a:p>
          </p:txBody>
        </p:sp>
        <p:cxnSp>
          <p:nvCxnSpPr>
            <p:cNvPr id="50" name="Straight Arrow Connector 49"/>
            <p:cNvCxnSpPr>
              <a:stCxn id="49" idx="0"/>
              <a:endCxn id="13" idx="2"/>
            </p:cNvCxnSpPr>
            <p:nvPr/>
          </p:nvCxnSpPr>
          <p:spPr>
            <a:xfrm flipV="1">
              <a:off x="4067944" y="2852936"/>
              <a:ext cx="0" cy="458555"/>
            </a:xfrm>
            <a:prstGeom prst="straightConnector1">
              <a:avLst/>
            </a:prstGeom>
            <a:ln w="15875">
              <a:headEnd type="triangle" w="sm" len="med"/>
              <a:tailEnd type="triangle" w="sm" len="med"/>
            </a:ln>
          </p:spPr>
          <p:style>
            <a:lnRef idx="2">
              <a:schemeClr val="accent1"/>
            </a:lnRef>
            <a:fillRef idx="0">
              <a:schemeClr val="accent1"/>
            </a:fillRef>
            <a:effectRef idx="1">
              <a:schemeClr val="accent1"/>
            </a:effectRef>
            <a:fontRef idx="minor">
              <a:schemeClr val="tx1"/>
            </a:fontRef>
          </p:style>
        </p:cxnSp>
        <p:grpSp>
          <p:nvGrpSpPr>
            <p:cNvPr id="97" name="Group 96"/>
            <p:cNvGrpSpPr/>
            <p:nvPr/>
          </p:nvGrpSpPr>
          <p:grpSpPr>
            <a:xfrm>
              <a:off x="319281" y="3284984"/>
              <a:ext cx="2020471" cy="403709"/>
              <a:chOff x="179512" y="3411838"/>
              <a:chExt cx="2020471" cy="403709"/>
            </a:xfrm>
          </p:grpSpPr>
          <p:cxnSp>
            <p:nvCxnSpPr>
              <p:cNvPr id="89" name="Straight Connector 88"/>
              <p:cNvCxnSpPr/>
              <p:nvPr/>
            </p:nvCxnSpPr>
            <p:spPr>
              <a:xfrm>
                <a:off x="323528" y="3815547"/>
                <a:ext cx="648072" cy="0"/>
              </a:xfrm>
              <a:prstGeom prst="line">
                <a:avLst/>
              </a:prstGeom>
              <a:ln w="15875">
                <a:prstDash val="sysDash"/>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179512" y="3411838"/>
                <a:ext cx="1008112" cy="400110"/>
              </a:xfrm>
              <a:prstGeom prst="rect">
                <a:avLst/>
              </a:prstGeom>
              <a:noFill/>
            </p:spPr>
            <p:txBody>
              <a:bodyPr wrap="square" rtlCol="0">
                <a:spAutoFit/>
              </a:bodyPr>
              <a:lstStyle/>
              <a:p>
                <a:pPr algn="ctr"/>
                <a:r>
                  <a:rPr lang="en-ZA" sz="1000" b="1" dirty="0" smtClean="0">
                    <a:solidFill>
                      <a:prstClr val="black"/>
                    </a:solidFill>
                  </a:rPr>
                  <a:t>Stakeholder association</a:t>
                </a:r>
                <a:endParaRPr lang="en-ZA" sz="1000" b="1" dirty="0">
                  <a:solidFill>
                    <a:prstClr val="black"/>
                  </a:solidFill>
                </a:endParaRPr>
              </a:p>
            </p:txBody>
          </p:sp>
          <p:sp>
            <p:nvSpPr>
              <p:cNvPr id="93" name="TextBox 92"/>
              <p:cNvSpPr txBox="1"/>
              <p:nvPr/>
            </p:nvSpPr>
            <p:spPr>
              <a:xfrm>
                <a:off x="975847" y="3411838"/>
                <a:ext cx="1224136" cy="400110"/>
              </a:xfrm>
              <a:prstGeom prst="rect">
                <a:avLst/>
              </a:prstGeom>
              <a:noFill/>
            </p:spPr>
            <p:txBody>
              <a:bodyPr wrap="square" rtlCol="0">
                <a:spAutoFit/>
              </a:bodyPr>
              <a:lstStyle/>
              <a:p>
                <a:pPr algn="ctr"/>
                <a:r>
                  <a:rPr lang="en-ZA" sz="1000" b="1" dirty="0" smtClean="0">
                    <a:solidFill>
                      <a:prstClr val="black"/>
                    </a:solidFill>
                  </a:rPr>
                  <a:t>Transaction </a:t>
                </a:r>
              </a:p>
              <a:p>
                <a:pPr algn="ctr"/>
                <a:r>
                  <a:rPr lang="en-ZA" sz="1000" b="1" dirty="0" smtClean="0">
                    <a:solidFill>
                      <a:prstClr val="black"/>
                    </a:solidFill>
                  </a:rPr>
                  <a:t>flow</a:t>
                </a:r>
                <a:endParaRPr lang="en-ZA" sz="1000" b="1" dirty="0">
                  <a:solidFill>
                    <a:prstClr val="black"/>
                  </a:solidFill>
                </a:endParaRPr>
              </a:p>
            </p:txBody>
          </p:sp>
          <p:cxnSp>
            <p:nvCxnSpPr>
              <p:cNvPr id="94" name="Straight Arrow Connector 93"/>
              <p:cNvCxnSpPr/>
              <p:nvPr/>
            </p:nvCxnSpPr>
            <p:spPr>
              <a:xfrm flipH="1">
                <a:off x="1187624" y="3811948"/>
                <a:ext cx="796334" cy="3599"/>
              </a:xfrm>
              <a:prstGeom prst="straightConnector1">
                <a:avLst/>
              </a:prstGeom>
              <a:ln w="15875">
                <a:headEnd type="triangle" w="sm" len="med"/>
                <a:tailEnd type="triangle" w="sm" len="med"/>
              </a:ln>
            </p:spPr>
            <p:style>
              <a:lnRef idx="2">
                <a:schemeClr val="accent1"/>
              </a:lnRef>
              <a:fillRef idx="0">
                <a:schemeClr val="accent1"/>
              </a:fillRef>
              <a:effectRef idx="1">
                <a:schemeClr val="accent1"/>
              </a:effectRef>
              <a:fontRef idx="minor">
                <a:schemeClr val="tx1"/>
              </a:fontRef>
            </p:style>
          </p:cxnSp>
        </p:grpSp>
        <p:cxnSp>
          <p:nvCxnSpPr>
            <p:cNvPr id="98" name="Straight Connector 97"/>
            <p:cNvCxnSpPr>
              <a:stCxn id="9" idx="1"/>
              <a:endCxn id="10" idx="3"/>
            </p:cNvCxnSpPr>
            <p:nvPr/>
          </p:nvCxnSpPr>
          <p:spPr>
            <a:xfrm flipH="1">
              <a:off x="2771800" y="1779167"/>
              <a:ext cx="648072" cy="0"/>
            </a:xfrm>
            <a:prstGeom prst="line">
              <a:avLst/>
            </a:prstGeom>
            <a:ln w="15875">
              <a:prstDash val="sysDash"/>
            </a:ln>
          </p:spPr>
          <p:style>
            <a:lnRef idx="2">
              <a:schemeClr val="accent1"/>
            </a:lnRef>
            <a:fillRef idx="0">
              <a:schemeClr val="accent1"/>
            </a:fillRef>
            <a:effectRef idx="1">
              <a:schemeClr val="accent1"/>
            </a:effectRef>
            <a:fontRef idx="minor">
              <a:schemeClr val="tx1"/>
            </a:fontRef>
          </p:style>
        </p:cxnSp>
        <p:sp>
          <p:nvSpPr>
            <p:cNvPr id="102" name="Oval 101"/>
            <p:cNvSpPr/>
            <p:nvPr/>
          </p:nvSpPr>
          <p:spPr>
            <a:xfrm>
              <a:off x="2030647" y="2089288"/>
              <a:ext cx="186161" cy="171845"/>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ZA" sz="1100" b="1" dirty="0" smtClean="0">
                  <a:solidFill>
                    <a:prstClr val="black"/>
                  </a:solidFill>
                </a:rPr>
                <a:t>A</a:t>
              </a:r>
              <a:endParaRPr lang="en-ZA" sz="1100" b="1" dirty="0">
                <a:solidFill>
                  <a:prstClr val="black"/>
                </a:solidFill>
              </a:endParaRPr>
            </a:p>
          </p:txBody>
        </p:sp>
        <p:sp>
          <p:nvSpPr>
            <p:cNvPr id="9" name="Rounded Rectangle 8"/>
            <p:cNvSpPr/>
            <p:nvPr/>
          </p:nvSpPr>
          <p:spPr>
            <a:xfrm>
              <a:off x="3419872" y="1563143"/>
              <a:ext cx="1296144" cy="432048"/>
            </a:xfrm>
            <a:prstGeom prst="round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a:r>
                <a:rPr lang="en-ZA" sz="1200" dirty="0" smtClean="0">
                  <a:solidFill>
                    <a:prstClr val="black"/>
                  </a:solidFill>
                </a:rPr>
                <a:t>Trading Members</a:t>
              </a:r>
              <a:endParaRPr lang="en-ZA" sz="1200" dirty="0">
                <a:solidFill>
                  <a:prstClr val="black"/>
                </a:solidFill>
              </a:endParaRPr>
            </a:p>
          </p:txBody>
        </p:sp>
        <p:sp>
          <p:nvSpPr>
            <p:cNvPr id="104" name="Oval 103"/>
            <p:cNvSpPr/>
            <p:nvPr/>
          </p:nvSpPr>
          <p:spPr>
            <a:xfrm>
              <a:off x="3002755" y="2089288"/>
              <a:ext cx="186161" cy="171845"/>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ZA" sz="1100" b="1" dirty="0" smtClean="0">
                  <a:solidFill>
                    <a:prstClr val="black"/>
                  </a:solidFill>
                </a:rPr>
                <a:t>A</a:t>
              </a:r>
              <a:endParaRPr lang="en-ZA" sz="1100" b="1" dirty="0">
                <a:solidFill>
                  <a:prstClr val="black"/>
                </a:solidFill>
              </a:endParaRPr>
            </a:p>
          </p:txBody>
        </p:sp>
        <p:sp>
          <p:nvSpPr>
            <p:cNvPr id="106" name="Oval 105"/>
            <p:cNvSpPr/>
            <p:nvPr/>
          </p:nvSpPr>
          <p:spPr>
            <a:xfrm>
              <a:off x="6177457" y="2107464"/>
              <a:ext cx="186161" cy="171845"/>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ZA" sz="1100" b="1" dirty="0">
                  <a:solidFill>
                    <a:prstClr val="black"/>
                  </a:solidFill>
                </a:rPr>
                <a:t>B</a:t>
              </a:r>
            </a:p>
          </p:txBody>
        </p:sp>
        <p:sp>
          <p:nvSpPr>
            <p:cNvPr id="107" name="Oval 106"/>
            <p:cNvSpPr/>
            <p:nvPr/>
          </p:nvSpPr>
          <p:spPr>
            <a:xfrm>
              <a:off x="4972252" y="2558799"/>
              <a:ext cx="169237" cy="156223"/>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ZA" sz="1100" b="1" dirty="0" smtClean="0">
                  <a:solidFill>
                    <a:prstClr val="black"/>
                  </a:solidFill>
                </a:rPr>
                <a:t>C</a:t>
              </a:r>
              <a:endParaRPr lang="en-ZA" sz="1100" b="1" dirty="0">
                <a:solidFill>
                  <a:prstClr val="black"/>
                </a:solidFill>
              </a:endParaRPr>
            </a:p>
          </p:txBody>
        </p:sp>
        <p:sp>
          <p:nvSpPr>
            <p:cNvPr id="108" name="Oval 107"/>
            <p:cNvSpPr/>
            <p:nvPr/>
          </p:nvSpPr>
          <p:spPr>
            <a:xfrm>
              <a:off x="3983325" y="3007405"/>
              <a:ext cx="169237" cy="156223"/>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ZA" sz="1100" b="1" dirty="0" smtClean="0">
                  <a:solidFill>
                    <a:prstClr val="black"/>
                  </a:solidFill>
                </a:rPr>
                <a:t>D</a:t>
              </a:r>
              <a:endParaRPr lang="en-ZA" sz="1100" b="1" dirty="0">
                <a:solidFill>
                  <a:prstClr val="black"/>
                </a:solidFill>
              </a:endParaRPr>
            </a:p>
          </p:txBody>
        </p:sp>
        <p:sp>
          <p:nvSpPr>
            <p:cNvPr id="109" name="Oval 108"/>
            <p:cNvSpPr/>
            <p:nvPr/>
          </p:nvSpPr>
          <p:spPr>
            <a:xfrm>
              <a:off x="3002755" y="2560622"/>
              <a:ext cx="169237" cy="156223"/>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ZA" sz="1100" b="1" dirty="0" smtClean="0">
                  <a:solidFill>
                    <a:prstClr val="black"/>
                  </a:solidFill>
                </a:rPr>
                <a:t>E</a:t>
              </a:r>
              <a:endParaRPr lang="en-ZA" sz="1100" b="1" dirty="0">
                <a:solidFill>
                  <a:prstClr val="black"/>
                </a:solidFill>
              </a:endParaRPr>
            </a:p>
          </p:txBody>
        </p:sp>
        <p:sp>
          <p:nvSpPr>
            <p:cNvPr id="115" name="Rounded Rectangle 114"/>
            <p:cNvSpPr/>
            <p:nvPr/>
          </p:nvSpPr>
          <p:spPr>
            <a:xfrm>
              <a:off x="5724128" y="3301159"/>
              <a:ext cx="1080120" cy="432048"/>
            </a:xfrm>
            <a:prstGeom prst="round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a:r>
                <a:rPr lang="en-ZA" sz="1200" dirty="0" smtClean="0">
                  <a:solidFill>
                    <a:prstClr val="black"/>
                  </a:solidFill>
                </a:rPr>
                <a:t>Settlement Banks</a:t>
              </a:r>
              <a:endParaRPr lang="en-ZA" sz="1200" dirty="0">
                <a:solidFill>
                  <a:prstClr val="black"/>
                </a:solidFill>
              </a:endParaRPr>
            </a:p>
          </p:txBody>
        </p:sp>
        <p:cxnSp>
          <p:nvCxnSpPr>
            <p:cNvPr id="117" name="Straight Arrow Connector 116"/>
            <p:cNvCxnSpPr>
              <a:stCxn id="115" idx="0"/>
              <a:endCxn id="7" idx="2"/>
            </p:cNvCxnSpPr>
            <p:nvPr/>
          </p:nvCxnSpPr>
          <p:spPr>
            <a:xfrm flipV="1">
              <a:off x="6264188" y="2852936"/>
              <a:ext cx="0" cy="448223"/>
            </a:xfrm>
            <a:prstGeom prst="straightConnector1">
              <a:avLst/>
            </a:prstGeom>
            <a:ln w="15875">
              <a:headEnd type="triangle" w="sm" len="med"/>
              <a:tailEnd type="triangle" w="sm" len="med"/>
            </a:ln>
          </p:spPr>
          <p:style>
            <a:lnRef idx="2">
              <a:schemeClr val="accent1"/>
            </a:lnRef>
            <a:fillRef idx="0">
              <a:schemeClr val="accent1"/>
            </a:fillRef>
            <a:effectRef idx="1">
              <a:schemeClr val="accent1"/>
            </a:effectRef>
            <a:fontRef idx="minor">
              <a:schemeClr val="tx1"/>
            </a:fontRef>
          </p:style>
        </p:cxnSp>
        <p:sp>
          <p:nvSpPr>
            <p:cNvPr id="110" name="Oval 109"/>
            <p:cNvSpPr/>
            <p:nvPr/>
          </p:nvSpPr>
          <p:spPr>
            <a:xfrm>
              <a:off x="6179569" y="3007405"/>
              <a:ext cx="169237" cy="156223"/>
            </a:xfrm>
            <a:prstGeom prst="ellipse">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ZA" sz="1100" b="1" dirty="0" smtClean="0">
                  <a:solidFill>
                    <a:prstClr val="black"/>
                  </a:solidFill>
                </a:rPr>
                <a:t>F</a:t>
              </a:r>
              <a:endParaRPr lang="en-ZA" sz="1100" b="1" dirty="0">
                <a:solidFill>
                  <a:prstClr val="black"/>
                </a:solidFill>
              </a:endParaRPr>
            </a:p>
          </p:txBody>
        </p:sp>
      </p:grpSp>
    </p:spTree>
    <p:extLst>
      <p:ext uri="{BB962C8B-B14F-4D97-AF65-F5344CB8AC3E}">
        <p14:creationId xmlns:p14="http://schemas.microsoft.com/office/powerpoint/2010/main" val="1163357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147248" cy="4525963"/>
          </a:xfrm>
        </p:spPr>
        <p:txBody>
          <a:bodyPr>
            <a:normAutofit/>
          </a:bodyPr>
          <a:lstStyle/>
          <a:p>
            <a:pPr marL="0" indent="0">
              <a:spcBef>
                <a:spcPts val="600"/>
              </a:spcBef>
              <a:spcAft>
                <a:spcPts val="600"/>
              </a:spcAft>
              <a:buNone/>
            </a:pPr>
            <a:r>
              <a:rPr lang="en-ZA" sz="1800" u="sng" dirty="0"/>
              <a:t>The </a:t>
            </a:r>
            <a:r>
              <a:rPr lang="en-ZA" sz="1800" u="sng" dirty="0" smtClean="0"/>
              <a:t>key collateral processes are:</a:t>
            </a:r>
            <a:endParaRPr lang="en-ZA" sz="1800" u="sng" dirty="0"/>
          </a:p>
          <a:p>
            <a:pPr lvl="1">
              <a:spcBef>
                <a:spcPts val="600"/>
              </a:spcBef>
              <a:spcAft>
                <a:spcPts val="600"/>
              </a:spcAft>
            </a:pPr>
            <a:r>
              <a:rPr lang="en-ZA" sz="1800" b="1" dirty="0"/>
              <a:t>End-of-day</a:t>
            </a:r>
            <a:r>
              <a:rPr lang="en-ZA" sz="1800" dirty="0"/>
              <a:t>: </a:t>
            </a:r>
            <a:r>
              <a:rPr lang="en-ZA" sz="1800" dirty="0" smtClean="0"/>
              <a:t>Pledging </a:t>
            </a:r>
            <a:r>
              <a:rPr lang="en-ZA" sz="1800" dirty="0"/>
              <a:t>of securities </a:t>
            </a:r>
            <a:r>
              <a:rPr lang="en-ZA" sz="1800" dirty="0" smtClean="0"/>
              <a:t>collateral </a:t>
            </a:r>
            <a:r>
              <a:rPr lang="en-ZA" sz="1800" dirty="0"/>
              <a:t>against initial margin</a:t>
            </a:r>
          </a:p>
          <a:p>
            <a:pPr lvl="1">
              <a:spcBef>
                <a:spcPts val="600"/>
              </a:spcBef>
              <a:spcAft>
                <a:spcPts val="600"/>
              </a:spcAft>
            </a:pPr>
            <a:r>
              <a:rPr lang="en-ZA" sz="1800" b="1" dirty="0"/>
              <a:t>Intra-day </a:t>
            </a:r>
            <a:r>
              <a:rPr lang="en-ZA" sz="1800" b="1" dirty="0" smtClean="0"/>
              <a:t>collateral rebalancing</a:t>
            </a:r>
            <a:r>
              <a:rPr lang="en-ZA" sz="1800" dirty="0" smtClean="0"/>
              <a:t>: </a:t>
            </a:r>
            <a:endParaRPr lang="en-ZA" sz="1800" dirty="0"/>
          </a:p>
          <a:p>
            <a:pPr lvl="2">
              <a:spcBef>
                <a:spcPts val="600"/>
              </a:spcBef>
              <a:spcAft>
                <a:spcPts val="600"/>
              </a:spcAft>
            </a:pPr>
            <a:r>
              <a:rPr lang="en-ZA" sz="1800" dirty="0"/>
              <a:t>Withdrawal of pledged securities (call for more cash)</a:t>
            </a:r>
          </a:p>
          <a:p>
            <a:pPr lvl="2">
              <a:spcBef>
                <a:spcPts val="600"/>
              </a:spcBef>
              <a:spcAft>
                <a:spcPts val="600"/>
              </a:spcAft>
            </a:pPr>
            <a:r>
              <a:rPr lang="en-ZA" sz="1800" dirty="0"/>
              <a:t>Release of cash </a:t>
            </a:r>
            <a:r>
              <a:rPr lang="en-ZA" sz="1800" dirty="0" smtClean="0"/>
              <a:t>if additional </a:t>
            </a:r>
            <a:r>
              <a:rPr lang="en-ZA" sz="1800" dirty="0"/>
              <a:t>securities have been pledged</a:t>
            </a:r>
          </a:p>
          <a:p>
            <a:pPr lvl="2">
              <a:spcBef>
                <a:spcPts val="600"/>
              </a:spcBef>
              <a:spcAft>
                <a:spcPts val="600"/>
              </a:spcAft>
            </a:pPr>
            <a:r>
              <a:rPr lang="en-ZA" sz="1800" dirty="0"/>
              <a:t>Revaluing of pledged securities resulting in top-ups/releases</a:t>
            </a:r>
          </a:p>
          <a:p>
            <a:pPr lvl="1">
              <a:spcBef>
                <a:spcPts val="600"/>
              </a:spcBef>
              <a:spcAft>
                <a:spcPts val="600"/>
              </a:spcAft>
            </a:pPr>
            <a:r>
              <a:rPr lang="en-ZA" sz="1800" b="1" dirty="0" smtClean="0"/>
              <a:t>Throughout </a:t>
            </a:r>
            <a:r>
              <a:rPr lang="en-ZA" sz="1800" b="1" dirty="0"/>
              <a:t>the </a:t>
            </a:r>
            <a:r>
              <a:rPr lang="en-ZA" sz="1800" b="1" dirty="0" smtClean="0"/>
              <a:t>day</a:t>
            </a:r>
            <a:r>
              <a:rPr lang="en-ZA" sz="1800" dirty="0" smtClean="0"/>
              <a:t>: Securities </a:t>
            </a:r>
            <a:r>
              <a:rPr lang="en-ZA" sz="1800" dirty="0"/>
              <a:t>for securities </a:t>
            </a:r>
            <a:r>
              <a:rPr lang="en-ZA" sz="1800" dirty="0" smtClean="0"/>
              <a:t>substitutions</a:t>
            </a:r>
            <a:endParaRPr lang="en-ZA" sz="1800" dirty="0"/>
          </a:p>
          <a:p>
            <a:pPr lvl="1">
              <a:spcBef>
                <a:spcPts val="600"/>
              </a:spcBef>
              <a:spcAft>
                <a:spcPts val="600"/>
              </a:spcAft>
            </a:pPr>
            <a:r>
              <a:rPr lang="en-ZA" sz="1800" b="1" dirty="0"/>
              <a:t>Corporate actions</a:t>
            </a:r>
            <a:r>
              <a:rPr lang="en-ZA" sz="1800" dirty="0"/>
              <a:t>: </a:t>
            </a:r>
            <a:r>
              <a:rPr lang="en-ZA" sz="1800" dirty="0" smtClean="0"/>
              <a:t>Processing </a:t>
            </a:r>
            <a:r>
              <a:rPr lang="en-ZA" sz="1800" dirty="0"/>
              <a:t>of corporate action events against pledged securities</a:t>
            </a:r>
          </a:p>
          <a:p>
            <a:pPr lvl="1">
              <a:spcBef>
                <a:spcPts val="600"/>
              </a:spcBef>
              <a:spcAft>
                <a:spcPts val="600"/>
              </a:spcAft>
            </a:pPr>
            <a:r>
              <a:rPr lang="en-ZA" sz="1800" b="1" dirty="0"/>
              <a:t>Default management</a:t>
            </a:r>
            <a:r>
              <a:rPr lang="en-ZA" sz="1800" dirty="0"/>
              <a:t>:</a:t>
            </a:r>
            <a:r>
              <a:rPr lang="en-ZA" sz="1800" b="1" dirty="0"/>
              <a:t> </a:t>
            </a:r>
            <a:r>
              <a:rPr lang="en-ZA" sz="1800" dirty="0" smtClean="0"/>
              <a:t>Liquidation of </a:t>
            </a:r>
            <a:r>
              <a:rPr lang="en-ZA" sz="1800" dirty="0"/>
              <a:t>securities </a:t>
            </a:r>
            <a:r>
              <a:rPr lang="en-ZA" sz="1800" dirty="0" smtClean="0"/>
              <a:t>collateral </a:t>
            </a:r>
            <a:r>
              <a:rPr lang="en-ZA" sz="1800" dirty="0"/>
              <a:t>in the event of a </a:t>
            </a:r>
            <a:r>
              <a:rPr lang="en-ZA" sz="1800" dirty="0" smtClean="0"/>
              <a:t>default</a:t>
            </a:r>
          </a:p>
        </p:txBody>
      </p:sp>
      <p:sp>
        <p:nvSpPr>
          <p:cNvPr id="4" name="Title 1"/>
          <p:cNvSpPr>
            <a:spLocks noGrp="1"/>
          </p:cNvSpPr>
          <p:nvPr>
            <p:ph type="title"/>
          </p:nvPr>
        </p:nvSpPr>
        <p:spPr>
          <a:xfrm>
            <a:off x="485774" y="44624"/>
            <a:ext cx="7974657" cy="792088"/>
          </a:xfrm>
        </p:spPr>
        <p:txBody>
          <a:bodyPr>
            <a:noAutofit/>
          </a:bodyPr>
          <a:lstStyle/>
          <a:p>
            <a:r>
              <a:rPr lang="en-ZA" dirty="0"/>
              <a:t>Securities collateral</a:t>
            </a:r>
            <a:r>
              <a:rPr lang="en-ZA" dirty="0" smtClean="0"/>
              <a:t/>
            </a:r>
            <a:br>
              <a:rPr lang="en-ZA" dirty="0" smtClean="0"/>
            </a:br>
            <a:r>
              <a:rPr lang="en-ZA" sz="2300" b="0" dirty="0" smtClean="0"/>
              <a:t>Overview of collateral </a:t>
            </a:r>
            <a:r>
              <a:rPr lang="en-ZA" sz="2300" b="0" dirty="0"/>
              <a:t>p</a:t>
            </a:r>
            <a:r>
              <a:rPr lang="en-ZA" sz="2300" b="0" dirty="0" smtClean="0"/>
              <a:t>rocesses</a:t>
            </a:r>
            <a:endParaRPr lang="en-US" sz="2300" b="0" dirty="0"/>
          </a:p>
        </p:txBody>
      </p:sp>
    </p:spTree>
    <p:extLst>
      <p:ext uri="{BB962C8B-B14F-4D97-AF65-F5344CB8AC3E}">
        <p14:creationId xmlns:p14="http://schemas.microsoft.com/office/powerpoint/2010/main" val="6391835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683568" y="1822626"/>
            <a:ext cx="7416824" cy="4414686"/>
          </a:xfrm>
          <a:prstGeom prst="roundRect">
            <a:avLst>
              <a:gd name="adj" fmla="val 6138"/>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0" name="Circular Arrow 9"/>
          <p:cNvSpPr/>
          <p:nvPr/>
        </p:nvSpPr>
        <p:spPr>
          <a:xfrm rot="17002777">
            <a:off x="1944779" y="1434287"/>
            <a:ext cx="5071284" cy="5051413"/>
          </a:xfrm>
          <a:prstGeom prst="circularArrow">
            <a:avLst>
              <a:gd name="adj1" fmla="val 5032"/>
              <a:gd name="adj2" fmla="val 216922"/>
              <a:gd name="adj3" fmla="val 18105807"/>
              <a:gd name="adj4" fmla="val 1584327"/>
              <a:gd name="adj5" fmla="val 4549"/>
            </a:avLst>
          </a:prstGeom>
          <a:solidFill>
            <a:schemeClr val="tx2">
              <a:lumMod val="75000"/>
            </a:schemeClr>
          </a:solidFill>
          <a:ln>
            <a:solidFill>
              <a:schemeClr val="bg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a:solidFill>
                <a:prstClr val="black"/>
              </a:solidFill>
            </a:endParaRPr>
          </a:p>
        </p:txBody>
      </p:sp>
      <p:sp>
        <p:nvSpPr>
          <p:cNvPr id="25" name="Rounded Rectangle 24"/>
          <p:cNvSpPr/>
          <p:nvPr/>
        </p:nvSpPr>
        <p:spPr>
          <a:xfrm>
            <a:off x="2987824" y="1426582"/>
            <a:ext cx="2880320" cy="792088"/>
          </a:xfrm>
          <a:prstGeom prst="roundRect">
            <a:avLst/>
          </a:prstGeom>
          <a:solidFill>
            <a:schemeClr val="bg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600" dirty="0">
                <a:solidFill>
                  <a:prstClr val="black"/>
                </a:solidFill>
              </a:rPr>
              <a:t>Daily </a:t>
            </a:r>
            <a:r>
              <a:rPr lang="en-ZA" sz="1600" dirty="0" smtClean="0">
                <a:solidFill>
                  <a:prstClr val="black"/>
                </a:solidFill>
              </a:rPr>
              <a:t>changes </a:t>
            </a:r>
            <a:r>
              <a:rPr lang="en-ZA" sz="1600" dirty="0">
                <a:solidFill>
                  <a:prstClr val="black"/>
                </a:solidFill>
              </a:rPr>
              <a:t>in </a:t>
            </a:r>
            <a:r>
              <a:rPr lang="en-ZA" sz="1600" dirty="0" smtClean="0">
                <a:solidFill>
                  <a:prstClr val="black"/>
                </a:solidFill>
              </a:rPr>
              <a:t>positions</a:t>
            </a:r>
            <a:r>
              <a:rPr lang="en-ZA" sz="1600" dirty="0">
                <a:solidFill>
                  <a:prstClr val="black"/>
                </a:solidFill>
              </a:rPr>
              <a:t>, prices and </a:t>
            </a:r>
            <a:r>
              <a:rPr lang="en-ZA" sz="1600" dirty="0" smtClean="0">
                <a:solidFill>
                  <a:prstClr val="black"/>
                </a:solidFill>
              </a:rPr>
              <a:t>volatilities</a:t>
            </a:r>
            <a:endParaRPr lang="en-ZA" sz="1600" dirty="0">
              <a:solidFill>
                <a:prstClr val="black"/>
              </a:solidFill>
            </a:endParaRPr>
          </a:p>
        </p:txBody>
      </p:sp>
      <p:sp>
        <p:nvSpPr>
          <p:cNvPr id="26" name="Rounded Rectangle 25"/>
          <p:cNvSpPr/>
          <p:nvPr/>
        </p:nvSpPr>
        <p:spPr>
          <a:xfrm>
            <a:off x="5580112" y="2811730"/>
            <a:ext cx="3024336" cy="792088"/>
          </a:xfrm>
          <a:prstGeom prst="roundRect">
            <a:avLst/>
          </a:prstGeom>
          <a:solidFill>
            <a:schemeClr val="bg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600" dirty="0">
                <a:solidFill>
                  <a:prstClr val="black"/>
                </a:solidFill>
              </a:rPr>
              <a:t>End-of day calculation of initial </a:t>
            </a:r>
            <a:r>
              <a:rPr lang="en-ZA" sz="1600" dirty="0" smtClean="0">
                <a:solidFill>
                  <a:prstClr val="black"/>
                </a:solidFill>
              </a:rPr>
              <a:t>margins </a:t>
            </a:r>
            <a:r>
              <a:rPr lang="en-ZA" sz="1600" dirty="0">
                <a:solidFill>
                  <a:prstClr val="black"/>
                </a:solidFill>
              </a:rPr>
              <a:t>(IM) </a:t>
            </a:r>
            <a:r>
              <a:rPr lang="en-ZA" sz="1600" dirty="0" smtClean="0">
                <a:solidFill>
                  <a:prstClr val="black"/>
                </a:solidFill>
              </a:rPr>
              <a:t>per </a:t>
            </a:r>
            <a:r>
              <a:rPr lang="en-ZA" sz="1600" dirty="0">
                <a:solidFill>
                  <a:prstClr val="black"/>
                </a:solidFill>
              </a:rPr>
              <a:t>client</a:t>
            </a:r>
          </a:p>
        </p:txBody>
      </p:sp>
      <p:sp>
        <p:nvSpPr>
          <p:cNvPr id="27" name="Rounded Rectangle 26"/>
          <p:cNvSpPr/>
          <p:nvPr/>
        </p:nvSpPr>
        <p:spPr>
          <a:xfrm>
            <a:off x="5724128" y="4273254"/>
            <a:ext cx="2880320" cy="792088"/>
          </a:xfrm>
          <a:prstGeom prst="roundRect">
            <a:avLst/>
          </a:prstGeom>
          <a:solidFill>
            <a:schemeClr val="bg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600" dirty="0">
                <a:solidFill>
                  <a:prstClr val="black"/>
                </a:solidFill>
              </a:rPr>
              <a:t>Determine </a:t>
            </a:r>
            <a:r>
              <a:rPr lang="en-ZA" sz="1600" dirty="0" smtClean="0">
                <a:solidFill>
                  <a:prstClr val="black"/>
                </a:solidFill>
              </a:rPr>
              <a:t>margin </a:t>
            </a:r>
            <a:r>
              <a:rPr lang="en-ZA" sz="1600" dirty="0">
                <a:solidFill>
                  <a:prstClr val="black"/>
                </a:solidFill>
              </a:rPr>
              <a:t>to be called </a:t>
            </a:r>
            <a:r>
              <a:rPr lang="en-ZA" sz="1600" dirty="0" smtClean="0">
                <a:solidFill>
                  <a:prstClr val="black"/>
                </a:solidFill>
              </a:rPr>
              <a:t>for in </a:t>
            </a:r>
            <a:r>
              <a:rPr lang="en-ZA" sz="1600" dirty="0">
                <a:solidFill>
                  <a:prstClr val="black"/>
                </a:solidFill>
              </a:rPr>
              <a:t>securities collateral </a:t>
            </a:r>
          </a:p>
        </p:txBody>
      </p:sp>
      <p:sp>
        <p:nvSpPr>
          <p:cNvPr id="28" name="Rounded Rectangle 27"/>
          <p:cNvSpPr/>
          <p:nvPr/>
        </p:nvSpPr>
        <p:spPr>
          <a:xfrm>
            <a:off x="3042176" y="5747062"/>
            <a:ext cx="2880320" cy="792088"/>
          </a:xfrm>
          <a:prstGeom prst="roundRect">
            <a:avLst/>
          </a:prstGeom>
          <a:solidFill>
            <a:schemeClr val="bg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600" dirty="0" smtClean="0">
                <a:solidFill>
                  <a:prstClr val="black"/>
                </a:solidFill>
              </a:rPr>
              <a:t>Pledging </a:t>
            </a:r>
            <a:r>
              <a:rPr lang="en-ZA" sz="1600" dirty="0">
                <a:solidFill>
                  <a:prstClr val="black"/>
                </a:solidFill>
              </a:rPr>
              <a:t>or </a:t>
            </a:r>
            <a:r>
              <a:rPr lang="en-ZA" sz="1600" dirty="0" smtClean="0">
                <a:solidFill>
                  <a:prstClr val="black"/>
                </a:solidFill>
              </a:rPr>
              <a:t>releasing of securities </a:t>
            </a:r>
            <a:r>
              <a:rPr lang="en-ZA" sz="1600" dirty="0">
                <a:solidFill>
                  <a:prstClr val="black"/>
                </a:solidFill>
              </a:rPr>
              <a:t>collateral</a:t>
            </a:r>
          </a:p>
        </p:txBody>
      </p:sp>
      <p:sp>
        <p:nvSpPr>
          <p:cNvPr id="29" name="Rounded Rectangle 28"/>
          <p:cNvSpPr/>
          <p:nvPr/>
        </p:nvSpPr>
        <p:spPr>
          <a:xfrm>
            <a:off x="323528" y="4276558"/>
            <a:ext cx="2880320" cy="792088"/>
          </a:xfrm>
          <a:prstGeom prst="roundRect">
            <a:avLst/>
          </a:prstGeom>
          <a:solidFill>
            <a:schemeClr val="bg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600" dirty="0" smtClean="0">
                <a:solidFill>
                  <a:prstClr val="black"/>
                </a:solidFill>
              </a:rPr>
              <a:t>Determine and confirm remaining </a:t>
            </a:r>
            <a:r>
              <a:rPr lang="en-ZA" sz="1600" dirty="0">
                <a:solidFill>
                  <a:prstClr val="black"/>
                </a:solidFill>
              </a:rPr>
              <a:t>margin </a:t>
            </a:r>
            <a:r>
              <a:rPr lang="en-ZA" sz="1600" dirty="0" smtClean="0">
                <a:solidFill>
                  <a:prstClr val="black"/>
                </a:solidFill>
              </a:rPr>
              <a:t>required in ZAR cash</a:t>
            </a:r>
            <a:endParaRPr lang="en-ZA" sz="1600" dirty="0">
              <a:solidFill>
                <a:prstClr val="black"/>
              </a:solidFill>
            </a:endParaRPr>
          </a:p>
        </p:txBody>
      </p:sp>
      <p:sp>
        <p:nvSpPr>
          <p:cNvPr id="30" name="Rounded Rectangle 29"/>
          <p:cNvSpPr/>
          <p:nvPr/>
        </p:nvSpPr>
        <p:spPr>
          <a:xfrm>
            <a:off x="323528" y="2791443"/>
            <a:ext cx="2880320" cy="792088"/>
          </a:xfrm>
          <a:prstGeom prst="roundRect">
            <a:avLst/>
          </a:prstGeom>
          <a:solidFill>
            <a:schemeClr val="bg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600" dirty="0">
                <a:solidFill>
                  <a:prstClr val="black"/>
                </a:solidFill>
              </a:rPr>
              <a:t>Process </a:t>
            </a:r>
            <a:r>
              <a:rPr lang="en-ZA" sz="1600" dirty="0" smtClean="0">
                <a:solidFill>
                  <a:prstClr val="black"/>
                </a:solidFill>
              </a:rPr>
              <a:t>cash </a:t>
            </a:r>
            <a:r>
              <a:rPr lang="en-ZA" sz="1600" dirty="0">
                <a:solidFill>
                  <a:prstClr val="black"/>
                </a:solidFill>
              </a:rPr>
              <a:t>settlements</a:t>
            </a:r>
          </a:p>
        </p:txBody>
      </p:sp>
      <p:sp>
        <p:nvSpPr>
          <p:cNvPr id="38" name="Rectangle 37"/>
          <p:cNvSpPr/>
          <p:nvPr/>
        </p:nvSpPr>
        <p:spPr>
          <a:xfrm>
            <a:off x="3306637" y="3544494"/>
            <a:ext cx="2242691" cy="584775"/>
          </a:xfrm>
          <a:prstGeom prst="rect">
            <a:avLst/>
          </a:prstGeom>
        </p:spPr>
        <p:txBody>
          <a:bodyPr wrap="square">
            <a:spAutoFit/>
          </a:bodyPr>
          <a:lstStyle/>
          <a:p>
            <a:pPr algn="ctr"/>
            <a:r>
              <a:rPr lang="en-ZA" sz="1600" b="1" dirty="0">
                <a:solidFill>
                  <a:prstClr val="black"/>
                </a:solidFill>
              </a:rPr>
              <a:t>End-of-Day (EoD) (6:30pm daily)</a:t>
            </a:r>
          </a:p>
        </p:txBody>
      </p:sp>
      <p:sp>
        <p:nvSpPr>
          <p:cNvPr id="12" name="Title 1"/>
          <p:cNvSpPr txBox="1">
            <a:spLocks/>
          </p:cNvSpPr>
          <p:nvPr/>
        </p:nvSpPr>
        <p:spPr>
          <a:xfrm>
            <a:off x="467544" y="116632"/>
            <a:ext cx="7128792" cy="648072"/>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chemeClr val="tx1"/>
                </a:solidFill>
                <a:latin typeface="+mj-lt"/>
                <a:ea typeface="+mj-ea"/>
                <a:cs typeface="+mj-cs"/>
              </a:defRPr>
            </a:lvl1pPr>
          </a:lstStyle>
          <a:p>
            <a:r>
              <a:rPr lang="en-ZA" dirty="0">
                <a:solidFill>
                  <a:prstClr val="black"/>
                </a:solidFill>
              </a:rPr>
              <a:t>Securities collateral</a:t>
            </a:r>
            <a:r>
              <a:rPr lang="en-ZA" dirty="0" smtClean="0">
                <a:solidFill>
                  <a:prstClr val="black"/>
                </a:solidFill>
              </a:rPr>
              <a:t/>
            </a:r>
            <a:br>
              <a:rPr lang="en-ZA" dirty="0" smtClean="0">
                <a:solidFill>
                  <a:prstClr val="black"/>
                </a:solidFill>
              </a:rPr>
            </a:br>
            <a:r>
              <a:rPr lang="en-ZA" sz="2300" b="0" dirty="0" smtClean="0">
                <a:solidFill>
                  <a:prstClr val="black"/>
                </a:solidFill>
              </a:rPr>
              <a:t>End-of-Day (EoD) – Process overview</a:t>
            </a:r>
            <a:endParaRPr lang="en-ZA" sz="2300" b="0" dirty="0">
              <a:solidFill>
                <a:prstClr val="black"/>
              </a:solidFill>
            </a:endParaRPr>
          </a:p>
        </p:txBody>
      </p:sp>
    </p:spTree>
    <p:extLst>
      <p:ext uri="{BB962C8B-B14F-4D97-AF65-F5344CB8AC3E}">
        <p14:creationId xmlns:p14="http://schemas.microsoft.com/office/powerpoint/2010/main" val="3411087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60000" cy="531000"/>
          </a:xfrm>
        </p:spPr>
        <p:txBody>
          <a:bodyPr>
            <a:normAutofit/>
          </a:bodyPr>
          <a:lstStyle/>
          <a:p>
            <a:r>
              <a:rPr lang="en-ZA" dirty="0" smtClean="0"/>
              <a:t>ITaC</a:t>
            </a:r>
            <a:r>
              <a:rPr lang="en-ZA" dirty="0"/>
              <a:t> p</a:t>
            </a:r>
            <a:r>
              <a:rPr lang="en-ZA" dirty="0" smtClean="0"/>
              <a:t>rogramme </a:t>
            </a:r>
            <a:r>
              <a:rPr lang="en-ZA" dirty="0"/>
              <a:t>o</a:t>
            </a:r>
            <a:r>
              <a:rPr lang="en-ZA" dirty="0" smtClean="0"/>
              <a:t>verview</a:t>
            </a:r>
            <a:endParaRPr lang="en-US" dirty="0"/>
          </a:p>
        </p:txBody>
      </p:sp>
      <p:sp>
        <p:nvSpPr>
          <p:cNvPr id="3" name="Content Placeholder 2"/>
          <p:cNvSpPr>
            <a:spLocks noGrp="1"/>
          </p:cNvSpPr>
          <p:nvPr>
            <p:ph idx="1"/>
          </p:nvPr>
        </p:nvSpPr>
        <p:spPr>
          <a:xfrm>
            <a:off x="492674" y="1554163"/>
            <a:ext cx="8399805" cy="5075237"/>
          </a:xfrm>
        </p:spPr>
        <p:txBody>
          <a:bodyPr>
            <a:normAutofit/>
          </a:bodyPr>
          <a:lstStyle/>
          <a:p>
            <a:pPr>
              <a:buFont typeface="Wingdings" panose="05000000000000000000" pitchFamily="2" charset="2"/>
              <a:buChar char="§"/>
            </a:pPr>
            <a:r>
              <a:rPr lang="en-ZA" sz="1600" dirty="0"/>
              <a:t>The JSE currently provides trading, clearing and settlement services </a:t>
            </a:r>
            <a:r>
              <a:rPr lang="en-ZA" sz="1600" dirty="0" smtClean="0"/>
              <a:t>for:</a:t>
            </a:r>
          </a:p>
          <a:p>
            <a:pPr lvl="1">
              <a:buFont typeface="Wingdings" panose="05000000000000000000" pitchFamily="2" charset="2"/>
              <a:buChar char="§"/>
            </a:pPr>
            <a:r>
              <a:rPr lang="en-ZA" sz="1600" dirty="0"/>
              <a:t>E</a:t>
            </a:r>
            <a:r>
              <a:rPr lang="en-ZA" sz="1600" dirty="0" smtClean="0"/>
              <a:t>quity </a:t>
            </a:r>
            <a:r>
              <a:rPr lang="en-ZA" sz="1600" dirty="0"/>
              <a:t>derivatives (EQD</a:t>
            </a:r>
            <a:r>
              <a:rPr lang="en-ZA" sz="1600" dirty="0" smtClean="0"/>
              <a:t>)</a:t>
            </a:r>
          </a:p>
          <a:p>
            <a:pPr lvl="1">
              <a:buFont typeface="Wingdings" panose="05000000000000000000" pitchFamily="2" charset="2"/>
              <a:buChar char="§"/>
            </a:pPr>
            <a:r>
              <a:rPr lang="en-ZA" sz="1600" dirty="0" smtClean="0"/>
              <a:t>Foreign </a:t>
            </a:r>
            <a:r>
              <a:rPr lang="en-ZA" sz="1600" dirty="0"/>
              <a:t>currency derivatives (FXD</a:t>
            </a:r>
            <a:r>
              <a:rPr lang="en-ZA" sz="1600" dirty="0" smtClean="0"/>
              <a:t>)</a:t>
            </a:r>
          </a:p>
          <a:p>
            <a:pPr lvl="1">
              <a:buFont typeface="Wingdings" panose="05000000000000000000" pitchFamily="2" charset="2"/>
              <a:buChar char="§"/>
            </a:pPr>
            <a:r>
              <a:rPr lang="en-ZA" sz="1600" dirty="0" smtClean="0"/>
              <a:t>Interest </a:t>
            </a:r>
            <a:r>
              <a:rPr lang="en-ZA" sz="1600" dirty="0"/>
              <a:t>Rate derivatives (IRD</a:t>
            </a:r>
            <a:r>
              <a:rPr lang="en-ZA" sz="1600" dirty="0" smtClean="0"/>
              <a:t>)</a:t>
            </a:r>
          </a:p>
          <a:p>
            <a:pPr lvl="1">
              <a:buFont typeface="Wingdings" panose="05000000000000000000" pitchFamily="2" charset="2"/>
              <a:buChar char="§"/>
            </a:pPr>
            <a:r>
              <a:rPr lang="en-ZA" sz="1600" dirty="0" smtClean="0"/>
              <a:t>Commodity </a:t>
            </a:r>
            <a:r>
              <a:rPr lang="en-ZA" sz="1600" dirty="0"/>
              <a:t>derivatives (CMD</a:t>
            </a:r>
            <a:r>
              <a:rPr lang="en-ZA" sz="1600" dirty="0" smtClean="0"/>
              <a:t>)</a:t>
            </a:r>
          </a:p>
          <a:p>
            <a:pPr marL="457200" lvl="1" indent="0">
              <a:buNone/>
            </a:pPr>
            <a:endParaRPr lang="en-ZA" sz="1600" dirty="0" smtClean="0"/>
          </a:p>
          <a:p>
            <a:pPr marL="457200" lvl="1" indent="0">
              <a:buNone/>
            </a:pPr>
            <a:endParaRPr lang="en-ZA" sz="1600" dirty="0"/>
          </a:p>
          <a:p>
            <a:pPr>
              <a:buFont typeface="Wingdings" panose="05000000000000000000" pitchFamily="2" charset="2"/>
              <a:buChar char="§"/>
            </a:pPr>
            <a:r>
              <a:rPr lang="en-ZA" sz="1600" dirty="0" smtClean="0"/>
              <a:t>ITaC is a </a:t>
            </a:r>
            <a:r>
              <a:rPr lang="en-ZA" sz="1600" b="1" dirty="0" smtClean="0">
                <a:latin typeface="+mj-lt"/>
              </a:rPr>
              <a:t>multi-year programme </a:t>
            </a:r>
            <a:r>
              <a:rPr lang="en-ZA" sz="1600" dirty="0" smtClean="0">
                <a:latin typeface="+mj-lt"/>
              </a:rPr>
              <a:t>to:</a:t>
            </a:r>
          </a:p>
          <a:p>
            <a:pPr lvl="1">
              <a:buFont typeface="Wingdings" panose="05000000000000000000" pitchFamily="2" charset="2"/>
              <a:buChar char="§"/>
            </a:pPr>
            <a:r>
              <a:rPr lang="en-ZA" sz="1600" dirty="0">
                <a:latin typeface="+mj-lt"/>
              </a:rPr>
              <a:t>m</a:t>
            </a:r>
            <a:r>
              <a:rPr lang="en-ZA" sz="1600" dirty="0" smtClean="0">
                <a:latin typeface="+mj-lt"/>
              </a:rPr>
              <a:t>igrate all Derivative </a:t>
            </a:r>
            <a:r>
              <a:rPr lang="en-ZA" sz="1600" dirty="0">
                <a:latin typeface="+mj-lt"/>
              </a:rPr>
              <a:t>and </a:t>
            </a:r>
            <a:r>
              <a:rPr lang="en-ZA" sz="1600" dirty="0" smtClean="0">
                <a:latin typeface="+mj-lt"/>
              </a:rPr>
              <a:t>Bond </a:t>
            </a:r>
            <a:r>
              <a:rPr lang="en-ZA" sz="1600" dirty="0">
                <a:latin typeface="+mj-lt"/>
              </a:rPr>
              <a:t>markets to </a:t>
            </a:r>
            <a:r>
              <a:rPr lang="en-ZA" sz="1600" dirty="0" smtClean="0">
                <a:latin typeface="+mj-lt"/>
              </a:rPr>
              <a:t>the MIT trading platform</a:t>
            </a:r>
          </a:p>
          <a:p>
            <a:pPr lvl="1">
              <a:buFont typeface="Wingdings" panose="05000000000000000000" pitchFamily="2" charset="2"/>
              <a:buChar char="§"/>
            </a:pPr>
            <a:r>
              <a:rPr lang="en-ZA" sz="1600" dirty="0">
                <a:latin typeface="+mj-lt"/>
              </a:rPr>
              <a:t>m</a:t>
            </a:r>
            <a:r>
              <a:rPr lang="en-ZA" sz="1600" dirty="0" smtClean="0">
                <a:latin typeface="+mj-lt"/>
              </a:rPr>
              <a:t>igrate </a:t>
            </a:r>
            <a:r>
              <a:rPr lang="en-ZA" sz="1600" dirty="0">
                <a:latin typeface="+mj-lt"/>
              </a:rPr>
              <a:t>all markets to a new </a:t>
            </a:r>
            <a:r>
              <a:rPr lang="en-ZA" sz="1600" dirty="0" smtClean="0">
                <a:latin typeface="+mj-lt"/>
              </a:rPr>
              <a:t>Cinnober Real-time Clearing (RTC)  platform</a:t>
            </a:r>
          </a:p>
          <a:p>
            <a:pPr marL="457200" lvl="1" indent="0">
              <a:buNone/>
            </a:pPr>
            <a:endParaRPr lang="en-ZA" sz="1600" dirty="0">
              <a:latin typeface="+mj-lt"/>
            </a:endParaRPr>
          </a:p>
          <a:p>
            <a:pPr marL="457200" lvl="1" indent="0">
              <a:buNone/>
            </a:pPr>
            <a:endParaRPr lang="en-ZA" sz="1600" dirty="0" smtClean="0">
              <a:latin typeface="+mj-lt"/>
            </a:endParaRPr>
          </a:p>
          <a:p>
            <a:pPr marL="342900" lvl="1" indent="-342900">
              <a:buFont typeface="Wingdings" panose="05000000000000000000" pitchFamily="2" charset="2"/>
              <a:buChar char="§"/>
            </a:pPr>
            <a:r>
              <a:rPr lang="en-ZA" sz="1600" dirty="0"/>
              <a:t>Phased delivery approach will be followed:</a:t>
            </a:r>
          </a:p>
          <a:p>
            <a:pPr lvl="1">
              <a:buFont typeface="Wingdings" panose="05000000000000000000" pitchFamily="2" charset="2"/>
              <a:buChar char="§"/>
            </a:pPr>
            <a:r>
              <a:rPr lang="en-ZA" sz="1600" dirty="0">
                <a:latin typeface="+mj-lt"/>
              </a:rPr>
              <a:t>Phase 1: Equity derivative and currency derivatives Q1 2018</a:t>
            </a:r>
          </a:p>
          <a:p>
            <a:pPr lvl="1">
              <a:buFont typeface="Wingdings" panose="05000000000000000000" pitchFamily="2" charset="2"/>
              <a:buChar char="§"/>
            </a:pPr>
            <a:r>
              <a:rPr lang="en-ZA" sz="1600" dirty="0">
                <a:latin typeface="+mj-lt"/>
              </a:rPr>
              <a:t>Phase 2: Planning </a:t>
            </a:r>
            <a:r>
              <a:rPr lang="en-ZA" sz="1600" dirty="0" smtClean="0">
                <a:latin typeface="+mj-lt"/>
              </a:rPr>
              <a:t>commenced</a:t>
            </a:r>
            <a:endParaRPr lang="en-ZA" sz="1600" dirty="0">
              <a:latin typeface="+mj-lt"/>
            </a:endParaRPr>
          </a:p>
          <a:p>
            <a:pPr marL="457200" lvl="1" indent="0">
              <a:buNone/>
            </a:pPr>
            <a:endParaRPr lang="en-ZA" sz="1600" dirty="0" smtClean="0">
              <a:latin typeface="+mj-lt"/>
            </a:endParaRPr>
          </a:p>
        </p:txBody>
      </p:sp>
    </p:spTree>
    <p:extLst>
      <p:ext uri="{BB962C8B-B14F-4D97-AF65-F5344CB8AC3E}">
        <p14:creationId xmlns:p14="http://schemas.microsoft.com/office/powerpoint/2010/main" val="23689046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1600200"/>
            <a:ext cx="8363272" cy="50691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Tx/>
              <a:buNone/>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ZA" sz="1800" dirty="0">
              <a:solidFill>
                <a:prstClr val="black"/>
              </a:solidFill>
            </a:endParaRPr>
          </a:p>
        </p:txBody>
      </p:sp>
      <p:sp>
        <p:nvSpPr>
          <p:cNvPr id="7" name="Title 6"/>
          <p:cNvSpPr>
            <a:spLocks noGrp="1"/>
          </p:cNvSpPr>
          <p:nvPr>
            <p:ph type="ctrTitle"/>
          </p:nvPr>
        </p:nvSpPr>
        <p:spPr>
          <a:xfrm>
            <a:off x="382801" y="152400"/>
            <a:ext cx="6017999" cy="792088"/>
          </a:xfrm>
        </p:spPr>
        <p:txBody>
          <a:bodyPr>
            <a:noAutofit/>
          </a:bodyPr>
          <a:lstStyle/>
          <a:p>
            <a:r>
              <a:rPr lang="en-ZA" dirty="0" smtClean="0"/>
              <a:t>Securities collateral</a:t>
            </a:r>
            <a:r>
              <a:rPr lang="en-ZA" b="0" dirty="0" smtClean="0"/>
              <a:t/>
            </a:r>
            <a:br>
              <a:rPr lang="en-ZA" b="0" dirty="0" smtClean="0"/>
            </a:br>
            <a:r>
              <a:rPr lang="en-ZA" sz="2300" b="0" dirty="0" smtClean="0"/>
              <a:t>EoD </a:t>
            </a:r>
            <a:r>
              <a:rPr lang="en-ZA" sz="2300" b="0" dirty="0"/>
              <a:t>e</a:t>
            </a:r>
            <a:r>
              <a:rPr lang="en-ZA" sz="2300" b="0" dirty="0" smtClean="0"/>
              <a:t>xception </a:t>
            </a:r>
            <a:r>
              <a:rPr lang="en-ZA" sz="2300" b="0" dirty="0"/>
              <a:t>s</a:t>
            </a:r>
            <a:r>
              <a:rPr lang="en-ZA" sz="2300" b="0" dirty="0" smtClean="0"/>
              <a:t>cenarios</a:t>
            </a:r>
            <a:endParaRPr lang="en-ZA" sz="2300" dirty="0"/>
          </a:p>
        </p:txBody>
      </p:sp>
      <p:sp>
        <p:nvSpPr>
          <p:cNvPr id="4" name="TextBox 3"/>
          <p:cNvSpPr txBox="1"/>
          <p:nvPr/>
        </p:nvSpPr>
        <p:spPr>
          <a:xfrm>
            <a:off x="467544" y="1484784"/>
            <a:ext cx="8136904" cy="253146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ZA" dirty="0" smtClean="0">
                <a:solidFill>
                  <a:prstClr val="black"/>
                </a:solidFill>
              </a:rPr>
              <a:t>EOD exception scenarios include: </a:t>
            </a:r>
          </a:p>
          <a:p>
            <a:pPr marL="742950" lvl="1" indent="-285750">
              <a:spcBef>
                <a:spcPts val="600"/>
              </a:spcBef>
              <a:spcAft>
                <a:spcPts val="600"/>
              </a:spcAft>
              <a:buFont typeface="Arial" panose="020B0604020202020204" pitchFamily="34" charset="0"/>
              <a:buChar char="•"/>
            </a:pPr>
            <a:r>
              <a:rPr lang="en-ZA" b="1" dirty="0" smtClean="0">
                <a:solidFill>
                  <a:srgbClr val="CAF278">
                    <a:lumMod val="50000"/>
                  </a:srgbClr>
                </a:solidFill>
              </a:rPr>
              <a:t>Delays </a:t>
            </a:r>
            <a:r>
              <a:rPr lang="en-ZA" dirty="0" smtClean="0">
                <a:solidFill>
                  <a:prstClr val="black"/>
                </a:solidFill>
              </a:rPr>
              <a:t>in EOD balancing with Clearing Members and/or in collateral </a:t>
            </a:r>
            <a:r>
              <a:rPr lang="en-ZA" dirty="0">
                <a:solidFill>
                  <a:prstClr val="black"/>
                </a:solidFill>
              </a:rPr>
              <a:t>processes e.g. </a:t>
            </a:r>
            <a:r>
              <a:rPr lang="en-ZA" dirty="0" smtClean="0">
                <a:solidFill>
                  <a:prstClr val="black"/>
                </a:solidFill>
              </a:rPr>
              <a:t>due to system </a:t>
            </a:r>
            <a:r>
              <a:rPr lang="en-ZA" dirty="0">
                <a:solidFill>
                  <a:prstClr val="black"/>
                </a:solidFill>
              </a:rPr>
              <a:t>issues experienced by </a:t>
            </a:r>
            <a:r>
              <a:rPr lang="en-ZA" dirty="0" smtClean="0">
                <a:solidFill>
                  <a:prstClr val="black"/>
                </a:solidFill>
              </a:rPr>
              <a:t>JSE, </a:t>
            </a:r>
            <a:r>
              <a:rPr lang="en-ZA" dirty="0" err="1" smtClean="0">
                <a:solidFill>
                  <a:prstClr val="black"/>
                </a:solidFill>
              </a:rPr>
              <a:t>Strate</a:t>
            </a:r>
            <a:r>
              <a:rPr lang="en-ZA" dirty="0" smtClean="0">
                <a:solidFill>
                  <a:prstClr val="black"/>
                </a:solidFill>
              </a:rPr>
              <a:t> or CSDPs</a:t>
            </a:r>
            <a:endParaRPr lang="en-ZA" dirty="0">
              <a:solidFill>
                <a:prstClr val="black"/>
              </a:solidFill>
            </a:endParaRPr>
          </a:p>
          <a:p>
            <a:pPr marL="742950" lvl="1" indent="-285750">
              <a:spcBef>
                <a:spcPts val="600"/>
              </a:spcBef>
              <a:spcAft>
                <a:spcPts val="600"/>
              </a:spcAft>
              <a:buFont typeface="Arial" panose="020B0604020202020204" pitchFamily="34" charset="0"/>
              <a:buChar char="•"/>
            </a:pPr>
            <a:r>
              <a:rPr lang="en-ZA" b="1" dirty="0" smtClean="0">
                <a:solidFill>
                  <a:srgbClr val="CAF278">
                    <a:lumMod val="50000"/>
                  </a:srgbClr>
                </a:solidFill>
              </a:rPr>
              <a:t>Issues identified post EOD balancing </a:t>
            </a:r>
            <a:r>
              <a:rPr lang="en-ZA" dirty="0" smtClean="0">
                <a:solidFill>
                  <a:prstClr val="black"/>
                </a:solidFill>
              </a:rPr>
              <a:t>with Clearing Members which require rerunning of Clearing EOD process to recalculate initial margins</a:t>
            </a:r>
          </a:p>
          <a:p>
            <a:pPr marL="285750" indent="-285750">
              <a:spcBef>
                <a:spcPts val="600"/>
              </a:spcBef>
              <a:spcAft>
                <a:spcPts val="600"/>
              </a:spcAft>
              <a:buFont typeface="Arial" panose="020B0604020202020204" pitchFamily="34" charset="0"/>
              <a:buChar char="•"/>
            </a:pPr>
            <a:endParaRPr lang="en-ZA" sz="1050" dirty="0">
              <a:solidFill>
                <a:prstClr val="black"/>
              </a:solidFill>
            </a:endParaRPr>
          </a:p>
          <a:p>
            <a:pPr marL="285750" indent="-285750">
              <a:spcBef>
                <a:spcPts val="600"/>
              </a:spcBef>
              <a:spcAft>
                <a:spcPts val="600"/>
              </a:spcAft>
              <a:buFont typeface="Arial" panose="020B0604020202020204" pitchFamily="34" charset="0"/>
              <a:buChar char="•"/>
            </a:pPr>
            <a:r>
              <a:rPr lang="en-ZA" dirty="0" smtClean="0">
                <a:solidFill>
                  <a:prstClr val="black"/>
                </a:solidFill>
              </a:rPr>
              <a:t>Approach to collateral management in the event of exceptions</a:t>
            </a:r>
          </a:p>
        </p:txBody>
      </p:sp>
      <p:sp>
        <p:nvSpPr>
          <p:cNvPr id="5" name="Rectangle 4"/>
          <p:cNvSpPr/>
          <p:nvPr/>
        </p:nvSpPr>
        <p:spPr>
          <a:xfrm>
            <a:off x="685800" y="6019800"/>
            <a:ext cx="7772400" cy="523220"/>
          </a:xfrm>
          <a:prstGeom prst="rect">
            <a:avLst/>
          </a:prstGeom>
          <a:solidFill>
            <a:schemeClr val="bg1">
              <a:lumMod val="95000"/>
            </a:schemeClr>
          </a:solidFill>
          <a:ln>
            <a:solidFill>
              <a:schemeClr val="bg1">
                <a:lumMod val="75000"/>
              </a:schemeClr>
            </a:solidFill>
          </a:ln>
        </p:spPr>
        <p:txBody>
          <a:bodyPr wrap="square">
            <a:spAutoFit/>
          </a:bodyPr>
          <a:lstStyle/>
          <a:p>
            <a:pPr algn="ctr"/>
            <a:r>
              <a:rPr lang="en-ZA" sz="1400" i="1" dirty="0">
                <a:solidFill>
                  <a:prstClr val="black"/>
                </a:solidFill>
              </a:rPr>
              <a:t>*The predetermined cut-off time </a:t>
            </a:r>
            <a:r>
              <a:rPr lang="en-ZA" sz="1400" i="1" dirty="0" smtClean="0">
                <a:solidFill>
                  <a:prstClr val="black"/>
                </a:solidFill>
              </a:rPr>
              <a:t>is </a:t>
            </a:r>
            <a:r>
              <a:rPr lang="en-ZA" sz="1400" i="1" dirty="0">
                <a:solidFill>
                  <a:prstClr val="black"/>
                </a:solidFill>
              </a:rPr>
              <a:t>dependent on finalisation of </a:t>
            </a:r>
            <a:r>
              <a:rPr lang="en-ZA" sz="1400" i="1" dirty="0" smtClean="0">
                <a:solidFill>
                  <a:prstClr val="black"/>
                </a:solidFill>
              </a:rPr>
              <a:t>the SLAs </a:t>
            </a:r>
            <a:r>
              <a:rPr lang="en-ZA" sz="1400" i="1" dirty="0">
                <a:solidFill>
                  <a:prstClr val="black"/>
                </a:solidFill>
              </a:rPr>
              <a:t>of the various participants involved in the EOD collateral process (JSE, Clearing Members, </a:t>
            </a:r>
            <a:r>
              <a:rPr lang="en-ZA" sz="1400" i="1" dirty="0" err="1">
                <a:solidFill>
                  <a:prstClr val="black"/>
                </a:solidFill>
              </a:rPr>
              <a:t>Strate</a:t>
            </a:r>
            <a:r>
              <a:rPr lang="en-ZA" sz="1400" i="1" dirty="0">
                <a:solidFill>
                  <a:prstClr val="black"/>
                </a:solidFill>
              </a:rPr>
              <a:t>, CSDPs</a:t>
            </a:r>
            <a:r>
              <a:rPr lang="en-ZA" sz="1400" i="1" dirty="0" smtClean="0">
                <a:solidFill>
                  <a:prstClr val="black"/>
                </a:solidFill>
              </a:rPr>
              <a:t>)</a:t>
            </a:r>
          </a:p>
        </p:txBody>
      </p:sp>
      <p:sp>
        <p:nvSpPr>
          <p:cNvPr id="6" name="TextBox 5"/>
          <p:cNvSpPr txBox="1"/>
          <p:nvPr/>
        </p:nvSpPr>
        <p:spPr>
          <a:xfrm>
            <a:off x="914400" y="4564677"/>
            <a:ext cx="2819400" cy="584775"/>
          </a:xfrm>
          <a:prstGeom prst="rect">
            <a:avLst/>
          </a:prstGeom>
          <a:solidFill>
            <a:schemeClr val="bg2">
              <a:lumMod val="40000"/>
              <a:lumOff val="60000"/>
            </a:schemeClr>
          </a:solidFill>
          <a:ln>
            <a:solidFill>
              <a:schemeClr val="tx1"/>
            </a:solidFill>
          </a:ln>
        </p:spPr>
        <p:txBody>
          <a:bodyPr wrap="square" rtlCol="0" anchor="ctr">
            <a:spAutoFit/>
          </a:bodyPr>
          <a:lstStyle/>
          <a:p>
            <a:pPr marL="0" lvl="1" algn="ctr"/>
            <a:r>
              <a:rPr lang="en-ZA" sz="1600" dirty="0">
                <a:solidFill>
                  <a:prstClr val="black"/>
                </a:solidFill>
              </a:rPr>
              <a:t>Issues resolved by a predetermined cut-off time</a:t>
            </a:r>
            <a:r>
              <a:rPr lang="en-ZA" sz="1600" dirty="0" smtClean="0">
                <a:solidFill>
                  <a:prstClr val="black"/>
                </a:solidFill>
              </a:rPr>
              <a:t>*</a:t>
            </a:r>
            <a:endParaRPr lang="en-ZA" sz="1600" dirty="0">
              <a:solidFill>
                <a:prstClr val="black"/>
              </a:solidFill>
            </a:endParaRPr>
          </a:p>
        </p:txBody>
      </p:sp>
      <p:sp>
        <p:nvSpPr>
          <p:cNvPr id="8" name="Rectangle 7"/>
          <p:cNvSpPr/>
          <p:nvPr/>
        </p:nvSpPr>
        <p:spPr>
          <a:xfrm>
            <a:off x="5257800" y="4191000"/>
            <a:ext cx="2590800" cy="584775"/>
          </a:xfrm>
          <a:prstGeom prst="rect">
            <a:avLst/>
          </a:prstGeom>
          <a:solidFill>
            <a:schemeClr val="bg2">
              <a:lumMod val="40000"/>
              <a:lumOff val="60000"/>
            </a:schemeClr>
          </a:solidFill>
          <a:ln>
            <a:solidFill>
              <a:schemeClr val="tx1"/>
            </a:solidFill>
          </a:ln>
        </p:spPr>
        <p:txBody>
          <a:bodyPr wrap="square">
            <a:spAutoFit/>
          </a:bodyPr>
          <a:lstStyle/>
          <a:p>
            <a:pPr algn="ctr"/>
            <a:r>
              <a:rPr lang="en-ZA" sz="1600" dirty="0" smtClean="0">
                <a:solidFill>
                  <a:prstClr val="black"/>
                </a:solidFill>
              </a:rPr>
              <a:t>Collateral </a:t>
            </a:r>
            <a:r>
              <a:rPr lang="en-ZA" sz="1600" dirty="0">
                <a:solidFill>
                  <a:prstClr val="black"/>
                </a:solidFill>
              </a:rPr>
              <a:t>process will be run/rerun as applicable </a:t>
            </a:r>
          </a:p>
        </p:txBody>
      </p:sp>
      <p:sp>
        <p:nvSpPr>
          <p:cNvPr id="9" name="Rectangle 8"/>
          <p:cNvSpPr/>
          <p:nvPr/>
        </p:nvSpPr>
        <p:spPr>
          <a:xfrm>
            <a:off x="5257800" y="5041731"/>
            <a:ext cx="2590800" cy="584775"/>
          </a:xfrm>
          <a:prstGeom prst="rect">
            <a:avLst/>
          </a:prstGeom>
          <a:solidFill>
            <a:schemeClr val="bg2">
              <a:lumMod val="40000"/>
              <a:lumOff val="60000"/>
            </a:schemeClr>
          </a:solidFill>
          <a:ln>
            <a:solidFill>
              <a:schemeClr val="tx1"/>
            </a:solidFill>
          </a:ln>
        </p:spPr>
        <p:txBody>
          <a:bodyPr wrap="square">
            <a:spAutoFit/>
          </a:bodyPr>
          <a:lstStyle/>
          <a:p>
            <a:pPr algn="ctr">
              <a:spcBef>
                <a:spcPts val="600"/>
              </a:spcBef>
              <a:spcAft>
                <a:spcPts val="600"/>
              </a:spcAft>
            </a:pPr>
            <a:r>
              <a:rPr lang="en-ZA" sz="1600" dirty="0" smtClean="0">
                <a:solidFill>
                  <a:prstClr val="black"/>
                </a:solidFill>
              </a:rPr>
              <a:t>Latest </a:t>
            </a:r>
            <a:r>
              <a:rPr lang="en-ZA" sz="1600" dirty="0">
                <a:solidFill>
                  <a:prstClr val="black"/>
                </a:solidFill>
              </a:rPr>
              <a:t>available collateral statement will be used</a:t>
            </a:r>
          </a:p>
        </p:txBody>
      </p:sp>
      <p:cxnSp>
        <p:nvCxnSpPr>
          <p:cNvPr id="11" name="Straight Arrow Connector 10"/>
          <p:cNvCxnSpPr>
            <a:stCxn id="6" idx="3"/>
            <a:endCxn id="8" idx="1"/>
          </p:cNvCxnSpPr>
          <p:nvPr/>
        </p:nvCxnSpPr>
        <p:spPr>
          <a:xfrm flipV="1">
            <a:off x="3733800" y="4483388"/>
            <a:ext cx="1524000" cy="3736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3"/>
            <a:endCxn id="9" idx="1"/>
          </p:cNvCxnSpPr>
          <p:nvPr/>
        </p:nvCxnSpPr>
        <p:spPr>
          <a:xfrm>
            <a:off x="3733800" y="4857065"/>
            <a:ext cx="1524000" cy="477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343400" y="4514166"/>
            <a:ext cx="457200" cy="338554"/>
          </a:xfrm>
          <a:prstGeom prst="rect">
            <a:avLst/>
          </a:prstGeom>
          <a:solidFill>
            <a:schemeClr val="bg1"/>
          </a:solidFill>
        </p:spPr>
        <p:txBody>
          <a:bodyPr wrap="square" rtlCol="0">
            <a:spAutoFit/>
          </a:bodyPr>
          <a:lstStyle/>
          <a:p>
            <a:pPr algn="ctr"/>
            <a:r>
              <a:rPr lang="en-ZA" sz="1600" dirty="0" smtClean="0">
                <a:solidFill>
                  <a:prstClr val="black"/>
                </a:solidFill>
              </a:rPr>
              <a:t>Yes</a:t>
            </a:r>
            <a:endParaRPr lang="en-ZA" sz="1600" dirty="0">
              <a:solidFill>
                <a:prstClr val="black"/>
              </a:solidFill>
            </a:endParaRPr>
          </a:p>
        </p:txBody>
      </p:sp>
      <p:sp>
        <p:nvSpPr>
          <p:cNvPr id="16" name="TextBox 15"/>
          <p:cNvSpPr txBox="1"/>
          <p:nvPr/>
        </p:nvSpPr>
        <p:spPr>
          <a:xfrm>
            <a:off x="4343400" y="4928800"/>
            <a:ext cx="457200" cy="338554"/>
          </a:xfrm>
          <a:prstGeom prst="rect">
            <a:avLst/>
          </a:prstGeom>
          <a:solidFill>
            <a:schemeClr val="bg1"/>
          </a:solidFill>
        </p:spPr>
        <p:txBody>
          <a:bodyPr wrap="square" rtlCol="0">
            <a:spAutoFit/>
          </a:bodyPr>
          <a:lstStyle/>
          <a:p>
            <a:pPr algn="ctr"/>
            <a:r>
              <a:rPr lang="en-ZA" sz="1600" dirty="0" smtClean="0">
                <a:solidFill>
                  <a:prstClr val="black"/>
                </a:solidFill>
              </a:rPr>
              <a:t>No</a:t>
            </a:r>
            <a:endParaRPr lang="en-ZA" sz="1600" dirty="0">
              <a:solidFill>
                <a:prstClr val="black"/>
              </a:solidFill>
            </a:endParaRPr>
          </a:p>
        </p:txBody>
      </p:sp>
    </p:spTree>
    <p:extLst>
      <p:ext uri="{BB962C8B-B14F-4D97-AF65-F5344CB8AC3E}">
        <p14:creationId xmlns:p14="http://schemas.microsoft.com/office/powerpoint/2010/main" val="34043094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874501648"/>
              </p:ext>
            </p:extLst>
          </p:nvPr>
        </p:nvGraphicFramePr>
        <p:xfrm>
          <a:off x="533400" y="1905000"/>
          <a:ext cx="8049342" cy="2361912"/>
        </p:xfrm>
        <a:graphic>
          <a:graphicData uri="http://schemas.openxmlformats.org/drawingml/2006/table">
            <a:tbl>
              <a:tblPr firstRow="1" bandRow="1">
                <a:tableStyleId>{5C22544A-7EE6-4342-B048-85BDC9FD1C3A}</a:tableStyleId>
              </a:tblPr>
              <a:tblGrid>
                <a:gridCol w="2118043"/>
                <a:gridCol w="2825915"/>
                <a:gridCol w="3105384"/>
              </a:tblGrid>
              <a:tr h="370840">
                <a:tc>
                  <a:txBody>
                    <a:bodyPr/>
                    <a:lstStyle/>
                    <a:p>
                      <a:pPr algn="ctr"/>
                      <a:r>
                        <a:rPr lang="en-ZA" sz="1400" dirty="0" smtClean="0">
                          <a:solidFill>
                            <a:schemeClr val="tx1"/>
                          </a:solidFill>
                          <a:latin typeface="+mj-lt"/>
                        </a:rPr>
                        <a:t>Exception</a:t>
                      </a:r>
                      <a:endParaRPr lang="en-ZA" sz="1400" dirty="0">
                        <a:solidFill>
                          <a:schemeClr val="tx1"/>
                        </a:solidFill>
                        <a:latin typeface="+mj-lt"/>
                      </a:endParaRPr>
                    </a:p>
                  </a:txBody>
                  <a:tcPr marT="91440" marB="91440" anchor="ctr">
                    <a:solidFill>
                      <a:schemeClr val="tx2"/>
                    </a:solidFill>
                  </a:tcPr>
                </a:tc>
                <a:tc>
                  <a:txBody>
                    <a:bodyPr/>
                    <a:lstStyle/>
                    <a:p>
                      <a:pPr algn="ctr"/>
                      <a:r>
                        <a:rPr lang="en-ZA" sz="1400" dirty="0" smtClean="0">
                          <a:solidFill>
                            <a:schemeClr val="tx1"/>
                          </a:solidFill>
                          <a:latin typeface="+mj-lt"/>
                        </a:rPr>
                        <a:t>Collateral statement used</a:t>
                      </a:r>
                      <a:endParaRPr lang="en-ZA" sz="1400" dirty="0">
                        <a:solidFill>
                          <a:schemeClr val="tx1"/>
                        </a:solidFill>
                        <a:latin typeface="+mj-lt"/>
                      </a:endParaRPr>
                    </a:p>
                  </a:txBody>
                  <a:tcPr marT="91440" marB="91440" anchor="ctr">
                    <a:solidFill>
                      <a:schemeClr val="tx2"/>
                    </a:solidFill>
                  </a:tcPr>
                </a:tc>
                <a:tc>
                  <a:txBody>
                    <a:bodyPr/>
                    <a:lstStyle/>
                    <a:p>
                      <a:pPr algn="ctr"/>
                      <a:r>
                        <a:rPr lang="en-ZA" sz="1400" dirty="0" smtClean="0">
                          <a:solidFill>
                            <a:schemeClr val="tx1"/>
                          </a:solidFill>
                          <a:latin typeface="+mj-lt"/>
                        </a:rPr>
                        <a:t>Business implication</a:t>
                      </a:r>
                      <a:endParaRPr lang="en-ZA" sz="1400" dirty="0">
                        <a:solidFill>
                          <a:schemeClr val="tx1"/>
                        </a:solidFill>
                        <a:latin typeface="+mj-lt"/>
                      </a:endParaRPr>
                    </a:p>
                  </a:txBody>
                  <a:tcPr marT="91440" marB="91440" anchor="ctr">
                    <a:solidFill>
                      <a:schemeClr val="tx2"/>
                    </a:solidFill>
                  </a:tcPr>
                </a:tc>
              </a:tr>
              <a:tr h="103603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0" dirty="0" smtClean="0">
                          <a:effectLst/>
                          <a:latin typeface="+mj-lt"/>
                          <a:ea typeface="Times New Roman"/>
                          <a:cs typeface="Times New Roman"/>
                        </a:rPr>
                        <a:t>Delays </a:t>
                      </a:r>
                    </a:p>
                  </a:txBody>
                  <a:tcPr marT="91440" marB="91440" anchor="ctr">
                    <a:solidFill>
                      <a:schemeClr val="bg1">
                        <a:lumMod val="85000"/>
                      </a:schemeClr>
                    </a:solidFill>
                  </a:tcPr>
                </a:tc>
                <a:tc>
                  <a:txBody>
                    <a:bodyPr/>
                    <a:lstStyle/>
                    <a:p>
                      <a:pPr algn="l" fontAlgn="ctr">
                        <a:spcAft>
                          <a:spcPts val="0"/>
                        </a:spcAft>
                      </a:pPr>
                      <a:r>
                        <a:rPr lang="en-ZA" sz="1400" kern="1200" dirty="0" smtClean="0">
                          <a:solidFill>
                            <a:srgbClr val="000000"/>
                          </a:solidFill>
                          <a:effectLst/>
                          <a:latin typeface="+mj-lt"/>
                          <a:ea typeface="Times New Roman"/>
                          <a:cs typeface="Arial"/>
                        </a:rPr>
                        <a:t>Collateral </a:t>
                      </a:r>
                      <a:r>
                        <a:rPr lang="en-ZA" sz="1400" kern="1200" dirty="0">
                          <a:solidFill>
                            <a:srgbClr val="000000"/>
                          </a:solidFill>
                          <a:effectLst/>
                          <a:latin typeface="+mj-lt"/>
                          <a:ea typeface="Times New Roman"/>
                          <a:cs typeface="Arial"/>
                        </a:rPr>
                        <a:t>statement received prior to EOD process on T at </a:t>
                      </a:r>
                      <a:r>
                        <a:rPr lang="en-ZA" sz="1400" kern="1200" dirty="0" smtClean="0">
                          <a:solidFill>
                            <a:srgbClr val="000000"/>
                          </a:solidFill>
                          <a:effectLst/>
                          <a:latin typeface="+mj-lt"/>
                          <a:ea typeface="Times New Roman"/>
                          <a:cs typeface="Arial"/>
                        </a:rPr>
                        <a:t>18h00</a:t>
                      </a:r>
                    </a:p>
                    <a:p>
                      <a:pPr algn="l" fontAlgn="ctr">
                        <a:spcAft>
                          <a:spcPts val="0"/>
                        </a:spcAft>
                      </a:pPr>
                      <a:endParaRPr lang="en-ZA" sz="1400" kern="1200" dirty="0" smtClean="0">
                        <a:solidFill>
                          <a:srgbClr val="000000"/>
                        </a:solidFill>
                        <a:effectLst/>
                        <a:latin typeface="+mj-lt"/>
                        <a:ea typeface="Times New Roman"/>
                        <a:cs typeface="Arial"/>
                      </a:endParaRPr>
                    </a:p>
                    <a:p>
                      <a:pPr marL="0" marR="0" indent="0" algn="l" defTabSz="457200" rtl="0" eaLnBrk="1" fontAlgn="ctr" latinLnBrk="0" hangingPunct="1">
                        <a:lnSpc>
                          <a:spcPct val="100000"/>
                        </a:lnSpc>
                        <a:spcBef>
                          <a:spcPts val="0"/>
                        </a:spcBef>
                        <a:spcAft>
                          <a:spcPts val="0"/>
                        </a:spcAft>
                        <a:buClrTx/>
                        <a:buSzTx/>
                        <a:buFontTx/>
                        <a:buNone/>
                        <a:tabLst/>
                        <a:defRPr/>
                      </a:pPr>
                      <a:r>
                        <a:rPr lang="en-ZA" sz="1400" i="1" dirty="0" smtClean="0">
                          <a:latin typeface="+mj-lt"/>
                        </a:rPr>
                        <a:t>Statement based on T-1 exposures</a:t>
                      </a:r>
                    </a:p>
                  </a:txBody>
                  <a:tcPr marT="91440" marB="91440" anchor="ctr">
                    <a:solidFill>
                      <a:schemeClr val="bg1">
                        <a:lumMod val="85000"/>
                      </a:schemeClr>
                    </a:solidFill>
                  </a:tcPr>
                </a:tc>
                <a:tc>
                  <a:txBody>
                    <a:bodyPr/>
                    <a:lstStyle/>
                    <a:p>
                      <a:pPr algn="l" fontAlgn="ctr">
                        <a:spcAft>
                          <a:spcPts val="0"/>
                        </a:spcAft>
                      </a:pPr>
                      <a:r>
                        <a:rPr lang="en-ZA" sz="1400" dirty="0" smtClean="0">
                          <a:effectLst/>
                          <a:latin typeface="+mj-lt"/>
                          <a:ea typeface="Times New Roman"/>
                          <a:cs typeface="Times New Roman"/>
                        </a:rPr>
                        <a:t>Differences between IMs</a:t>
                      </a:r>
                      <a:r>
                        <a:rPr lang="en-ZA" sz="1400" baseline="0" dirty="0" smtClean="0">
                          <a:effectLst/>
                          <a:latin typeface="+mj-lt"/>
                          <a:ea typeface="Times New Roman"/>
                          <a:cs typeface="Times New Roman"/>
                        </a:rPr>
                        <a:t> at EOD on T and T+1 will need to be settled in cash</a:t>
                      </a:r>
                      <a:endParaRPr lang="en-ZA" sz="1400" dirty="0">
                        <a:effectLst/>
                        <a:latin typeface="+mj-lt"/>
                        <a:ea typeface="Times New Roman"/>
                        <a:cs typeface="Times New Roman"/>
                      </a:endParaRPr>
                    </a:p>
                  </a:txBody>
                  <a:tcPr marT="91440" marB="91440" anchor="ctr">
                    <a:solidFill>
                      <a:schemeClr val="bg1">
                        <a:lumMod val="85000"/>
                      </a:schemeClr>
                    </a:solidFill>
                  </a:tcPr>
                </a:tc>
              </a:tr>
              <a:tr h="929352">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ZA" sz="1400" b="0" i="0" kern="1200" dirty="0" smtClean="0">
                          <a:solidFill>
                            <a:srgbClr val="000000"/>
                          </a:solidFill>
                          <a:effectLst/>
                          <a:latin typeface="+mj-lt"/>
                          <a:ea typeface="Times New Roman"/>
                          <a:cs typeface="Arial"/>
                        </a:rPr>
                        <a:t>Issues identified post, </a:t>
                      </a:r>
                      <a:r>
                        <a:rPr lang="en-ZA" sz="1400" b="0" kern="1200" dirty="0" smtClean="0">
                          <a:solidFill>
                            <a:srgbClr val="000000"/>
                          </a:solidFill>
                          <a:effectLst/>
                          <a:latin typeface="+mj-lt"/>
                          <a:ea typeface="Times New Roman"/>
                          <a:cs typeface="Arial"/>
                        </a:rPr>
                        <a:t>requiring correction of IM on T or T+1</a:t>
                      </a:r>
                      <a:endParaRPr lang="en-ZA" sz="1400" b="0" i="1" kern="1200" dirty="0" smtClean="0">
                        <a:solidFill>
                          <a:srgbClr val="000000"/>
                        </a:solidFill>
                        <a:effectLst/>
                        <a:latin typeface="+mj-lt"/>
                        <a:ea typeface="Times New Roman"/>
                        <a:cs typeface="Arial"/>
                      </a:endParaRPr>
                    </a:p>
                  </a:txBody>
                  <a:tcPr marT="91440" marB="91440" anchor="ctr">
                    <a:solidFill>
                      <a:schemeClr val="bg1">
                        <a:lumMod val="85000"/>
                      </a:schemeClr>
                    </a:solidFill>
                  </a:tcPr>
                </a:tc>
                <a:tc>
                  <a:txBody>
                    <a:bodyPr/>
                    <a:lstStyle/>
                    <a:p>
                      <a:pPr algn="l" fontAlgn="ctr">
                        <a:spcAft>
                          <a:spcPts val="0"/>
                        </a:spcAft>
                      </a:pPr>
                      <a:r>
                        <a:rPr lang="en-ZA" sz="1400" kern="1200" dirty="0" smtClean="0">
                          <a:solidFill>
                            <a:srgbClr val="000000"/>
                          </a:solidFill>
                          <a:effectLst/>
                          <a:latin typeface="+mj-lt"/>
                          <a:ea typeface="Times New Roman"/>
                          <a:cs typeface="Arial"/>
                        </a:rPr>
                        <a:t>Collateral </a:t>
                      </a:r>
                      <a:r>
                        <a:rPr lang="en-ZA" sz="1400" kern="1200" dirty="0">
                          <a:solidFill>
                            <a:srgbClr val="000000"/>
                          </a:solidFill>
                          <a:effectLst/>
                          <a:latin typeface="+mj-lt"/>
                          <a:ea typeface="Times New Roman"/>
                          <a:cs typeface="Arial"/>
                        </a:rPr>
                        <a:t>statement received </a:t>
                      </a:r>
                      <a:r>
                        <a:rPr lang="en-ZA" sz="1400" kern="1200" dirty="0" smtClean="0">
                          <a:solidFill>
                            <a:srgbClr val="000000"/>
                          </a:solidFill>
                          <a:effectLst/>
                          <a:latin typeface="+mj-lt"/>
                          <a:ea typeface="Times New Roman"/>
                          <a:cs typeface="Arial"/>
                        </a:rPr>
                        <a:t>as part of initial Clearing EOD </a:t>
                      </a:r>
                      <a:r>
                        <a:rPr lang="en-ZA" sz="1400" kern="1200" baseline="0" dirty="0" smtClean="0">
                          <a:solidFill>
                            <a:srgbClr val="000000"/>
                          </a:solidFill>
                          <a:effectLst/>
                          <a:latin typeface="+mj-lt"/>
                          <a:ea typeface="Times New Roman"/>
                          <a:cs typeface="Arial"/>
                        </a:rPr>
                        <a:t>at 19h30</a:t>
                      </a:r>
                      <a:endParaRPr lang="en-ZA" sz="1400" dirty="0">
                        <a:effectLst/>
                        <a:latin typeface="+mj-lt"/>
                        <a:ea typeface="Times New Roman"/>
                        <a:cs typeface="Times New Roman"/>
                      </a:endParaRPr>
                    </a:p>
                  </a:txBody>
                  <a:tcPr marT="91440" marB="91440" anchor="ctr">
                    <a:solidFill>
                      <a:schemeClr val="bg1">
                        <a:lumMod val="85000"/>
                      </a:schemeClr>
                    </a:solidFill>
                  </a:tcPr>
                </a:tc>
                <a:tc>
                  <a:txBody>
                    <a:bodyPr/>
                    <a:lstStyle/>
                    <a:p>
                      <a:pPr marL="0" algn="l" defTabSz="457200" rtl="0" eaLnBrk="1" fontAlgn="ctr" latinLnBrk="0" hangingPunct="1">
                        <a:spcAft>
                          <a:spcPts val="0"/>
                        </a:spcAft>
                      </a:pPr>
                      <a:r>
                        <a:rPr lang="en-ZA" sz="1400" kern="1200" dirty="0" smtClean="0">
                          <a:solidFill>
                            <a:srgbClr val="000000"/>
                          </a:solidFill>
                          <a:effectLst/>
                          <a:latin typeface="+mj-lt"/>
                          <a:ea typeface="Times New Roman"/>
                          <a:cs typeface="Arial"/>
                        </a:rPr>
                        <a:t>Differences between initial and corrected IMs will need to be settled in cash</a:t>
                      </a:r>
                      <a:endParaRPr lang="en-ZA" sz="1400" kern="1200" dirty="0">
                        <a:solidFill>
                          <a:srgbClr val="000000"/>
                        </a:solidFill>
                        <a:effectLst/>
                        <a:latin typeface="+mj-lt"/>
                        <a:ea typeface="Times New Roman"/>
                        <a:cs typeface="Arial"/>
                      </a:endParaRPr>
                    </a:p>
                  </a:txBody>
                  <a:tcPr marT="91440" marB="91440" anchor="ctr">
                    <a:solidFill>
                      <a:schemeClr val="bg1">
                        <a:lumMod val="85000"/>
                      </a:schemeClr>
                    </a:solidFill>
                  </a:tcPr>
                </a:tc>
              </a:tr>
            </a:tbl>
          </a:graphicData>
        </a:graphic>
      </p:graphicFrame>
      <p:sp>
        <p:nvSpPr>
          <p:cNvPr id="4" name="Rectangle 3"/>
          <p:cNvSpPr/>
          <p:nvPr/>
        </p:nvSpPr>
        <p:spPr>
          <a:xfrm>
            <a:off x="457200" y="1412776"/>
            <a:ext cx="8534399" cy="369332"/>
          </a:xfrm>
          <a:prstGeom prst="rect">
            <a:avLst/>
          </a:prstGeom>
        </p:spPr>
        <p:txBody>
          <a:bodyPr wrap="square">
            <a:spAutoFit/>
          </a:bodyPr>
          <a:lstStyle/>
          <a:p>
            <a:pPr marL="285750" indent="-285750">
              <a:buFont typeface="Arial" panose="020B0604020202020204" pitchFamily="34" charset="0"/>
              <a:buChar char="•"/>
            </a:pPr>
            <a:r>
              <a:rPr lang="en-ZA" dirty="0" smtClean="0">
                <a:solidFill>
                  <a:prstClr val="black"/>
                </a:solidFill>
              </a:rPr>
              <a:t>Implication of exception scenarios </a:t>
            </a:r>
            <a:r>
              <a:rPr lang="en-ZA" u="sng" dirty="0" smtClean="0">
                <a:solidFill>
                  <a:prstClr val="black"/>
                </a:solidFill>
              </a:rPr>
              <a:t>if</a:t>
            </a:r>
            <a:r>
              <a:rPr lang="en-ZA" dirty="0" smtClean="0">
                <a:solidFill>
                  <a:prstClr val="black"/>
                </a:solidFill>
              </a:rPr>
              <a:t> the predetermined cut-off </a:t>
            </a:r>
            <a:r>
              <a:rPr lang="en-ZA" dirty="0">
                <a:solidFill>
                  <a:prstClr val="black"/>
                </a:solidFill>
              </a:rPr>
              <a:t>time </a:t>
            </a:r>
            <a:r>
              <a:rPr lang="en-ZA" dirty="0" smtClean="0">
                <a:solidFill>
                  <a:prstClr val="black"/>
                </a:solidFill>
              </a:rPr>
              <a:t>is missed</a:t>
            </a:r>
            <a:endParaRPr lang="en-ZA" dirty="0">
              <a:solidFill>
                <a:prstClr val="black"/>
              </a:solidFill>
            </a:endParaRPr>
          </a:p>
        </p:txBody>
      </p:sp>
      <p:sp>
        <p:nvSpPr>
          <p:cNvPr id="8" name="Title 6"/>
          <p:cNvSpPr>
            <a:spLocks noGrp="1"/>
          </p:cNvSpPr>
          <p:nvPr>
            <p:ph type="ctrTitle"/>
          </p:nvPr>
        </p:nvSpPr>
        <p:spPr>
          <a:xfrm>
            <a:off x="382801" y="152400"/>
            <a:ext cx="6017999" cy="792088"/>
          </a:xfrm>
        </p:spPr>
        <p:txBody>
          <a:bodyPr>
            <a:noAutofit/>
          </a:bodyPr>
          <a:lstStyle/>
          <a:p>
            <a:r>
              <a:rPr lang="en-ZA" dirty="0" smtClean="0"/>
              <a:t>Securities collateral</a:t>
            </a:r>
            <a:r>
              <a:rPr lang="en-ZA" b="0" dirty="0" smtClean="0"/>
              <a:t/>
            </a:r>
            <a:br>
              <a:rPr lang="en-ZA" b="0" dirty="0" smtClean="0"/>
            </a:br>
            <a:r>
              <a:rPr lang="en-ZA" sz="2300" b="0" dirty="0" smtClean="0"/>
              <a:t>EoD </a:t>
            </a:r>
            <a:r>
              <a:rPr lang="en-ZA" sz="2300" b="0" dirty="0"/>
              <a:t>e</a:t>
            </a:r>
            <a:r>
              <a:rPr lang="en-ZA" sz="2300" b="0" dirty="0" smtClean="0"/>
              <a:t>xception </a:t>
            </a:r>
            <a:r>
              <a:rPr lang="en-ZA" sz="2300" b="0" dirty="0"/>
              <a:t>s</a:t>
            </a:r>
            <a:r>
              <a:rPr lang="en-ZA" sz="2300" b="0" dirty="0" smtClean="0"/>
              <a:t>cenarios (cont.)</a:t>
            </a:r>
            <a:endParaRPr lang="en-ZA" sz="2300" dirty="0"/>
          </a:p>
        </p:txBody>
      </p:sp>
      <p:sp>
        <p:nvSpPr>
          <p:cNvPr id="6" name="Rectangle 5"/>
          <p:cNvSpPr/>
          <p:nvPr/>
        </p:nvSpPr>
        <p:spPr>
          <a:xfrm>
            <a:off x="533400" y="4724400"/>
            <a:ext cx="8077200" cy="1846659"/>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ts val="600"/>
              </a:spcBef>
              <a:spcAft>
                <a:spcPts val="600"/>
              </a:spcAft>
            </a:pPr>
            <a:r>
              <a:rPr lang="en-ZA" sz="1400" dirty="0" smtClean="0">
                <a:solidFill>
                  <a:srgbClr val="000000"/>
                </a:solidFill>
                <a:cs typeface="Arial"/>
              </a:rPr>
              <a:t>NOTE: The </a:t>
            </a:r>
            <a:r>
              <a:rPr lang="en-ZA" sz="1400" dirty="0">
                <a:solidFill>
                  <a:srgbClr val="000000"/>
                </a:solidFill>
                <a:cs typeface="Arial"/>
              </a:rPr>
              <a:t>intraday </a:t>
            </a:r>
            <a:r>
              <a:rPr lang="en-ZA" sz="1400" dirty="0" smtClean="0">
                <a:solidFill>
                  <a:srgbClr val="000000"/>
                </a:solidFill>
                <a:cs typeface="Arial"/>
              </a:rPr>
              <a:t>collateral process </a:t>
            </a:r>
            <a:r>
              <a:rPr lang="en-ZA" sz="1400" dirty="0">
                <a:solidFill>
                  <a:srgbClr val="000000"/>
                </a:solidFill>
                <a:cs typeface="Arial"/>
              </a:rPr>
              <a:t>is envisaged to run mid-morning ~</a:t>
            </a:r>
            <a:r>
              <a:rPr lang="en-ZA" sz="1400" dirty="0" smtClean="0">
                <a:solidFill>
                  <a:srgbClr val="000000"/>
                </a:solidFill>
                <a:cs typeface="Arial"/>
              </a:rPr>
              <a:t>10am</a:t>
            </a:r>
          </a:p>
          <a:p>
            <a:pPr>
              <a:spcBef>
                <a:spcPts val="600"/>
              </a:spcBef>
              <a:spcAft>
                <a:spcPts val="600"/>
              </a:spcAft>
            </a:pPr>
            <a:r>
              <a:rPr lang="en-ZA" sz="1400" dirty="0" smtClean="0">
                <a:solidFill>
                  <a:srgbClr val="000000"/>
                </a:solidFill>
                <a:cs typeface="Arial"/>
              </a:rPr>
              <a:t>Exact time </a:t>
            </a:r>
            <a:r>
              <a:rPr lang="en-ZA" sz="1400" dirty="0">
                <a:solidFill>
                  <a:srgbClr val="000000"/>
                </a:solidFill>
                <a:cs typeface="Arial"/>
              </a:rPr>
              <a:t>to be finalised </a:t>
            </a:r>
            <a:r>
              <a:rPr lang="en-ZA" sz="1400" dirty="0" smtClean="0">
                <a:solidFill>
                  <a:srgbClr val="000000"/>
                </a:solidFill>
                <a:cs typeface="Arial"/>
              </a:rPr>
              <a:t>considering:</a:t>
            </a:r>
            <a:endParaRPr lang="en-ZA" sz="1400" dirty="0">
              <a:solidFill>
                <a:srgbClr val="000000"/>
              </a:solidFill>
              <a:cs typeface="Arial"/>
            </a:endParaRPr>
          </a:p>
          <a:p>
            <a:pPr marL="742950" lvl="1" indent="-285750">
              <a:spcBef>
                <a:spcPts val="600"/>
              </a:spcBef>
              <a:buFont typeface="Arial" panose="020B0604020202020204" pitchFamily="34" charset="0"/>
              <a:buChar char="•"/>
            </a:pPr>
            <a:r>
              <a:rPr lang="en-ZA" sz="1400" dirty="0">
                <a:solidFill>
                  <a:prstClr val="black"/>
                </a:solidFill>
              </a:rPr>
              <a:t>Money market/treasury desk windows i.e. cut-off times for Clearing Members/participants to arrange the necessary cash funding</a:t>
            </a:r>
          </a:p>
          <a:p>
            <a:pPr marL="742950" lvl="1" indent="-285750">
              <a:spcBef>
                <a:spcPts val="600"/>
              </a:spcBef>
              <a:buFont typeface="Arial" panose="020B0604020202020204" pitchFamily="34" charset="0"/>
              <a:buChar char="•"/>
            </a:pPr>
            <a:r>
              <a:rPr lang="en-ZA" sz="1400" dirty="0">
                <a:solidFill>
                  <a:prstClr val="black"/>
                </a:solidFill>
              </a:rPr>
              <a:t>Cash Equity and Bonds settlement windows/timings</a:t>
            </a:r>
          </a:p>
          <a:p>
            <a:pPr marL="742950" lvl="1" indent="-285750">
              <a:spcBef>
                <a:spcPts val="600"/>
              </a:spcBef>
              <a:buFont typeface="Arial" panose="020B0604020202020204" pitchFamily="34" charset="0"/>
              <a:buChar char="•"/>
            </a:pPr>
            <a:r>
              <a:rPr lang="en-ZA" sz="1400" dirty="0">
                <a:solidFill>
                  <a:prstClr val="black"/>
                </a:solidFill>
              </a:rPr>
              <a:t>SAMOS payment window cut-off</a:t>
            </a:r>
          </a:p>
        </p:txBody>
      </p:sp>
    </p:spTree>
    <p:extLst>
      <p:ext uri="{BB962C8B-B14F-4D97-AF65-F5344CB8AC3E}">
        <p14:creationId xmlns:p14="http://schemas.microsoft.com/office/powerpoint/2010/main" val="246551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83568" y="1822626"/>
            <a:ext cx="7416824" cy="4414686"/>
          </a:xfrm>
          <a:prstGeom prst="roundRect">
            <a:avLst>
              <a:gd name="adj" fmla="val 6892"/>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0" name="Circular Arrow 9"/>
          <p:cNvSpPr/>
          <p:nvPr/>
        </p:nvSpPr>
        <p:spPr>
          <a:xfrm rot="17002777">
            <a:off x="1944779" y="1434287"/>
            <a:ext cx="5071284" cy="5051413"/>
          </a:xfrm>
          <a:prstGeom prst="circularArrow">
            <a:avLst>
              <a:gd name="adj1" fmla="val 5032"/>
              <a:gd name="adj2" fmla="val 216922"/>
              <a:gd name="adj3" fmla="val 18105807"/>
              <a:gd name="adj4" fmla="val 1584327"/>
              <a:gd name="adj5" fmla="val 4549"/>
            </a:avLst>
          </a:prstGeom>
          <a:solidFill>
            <a:schemeClr val="tx2">
              <a:lumMod val="75000"/>
            </a:schemeClr>
          </a:solidFill>
          <a:ln>
            <a:solidFill>
              <a:schemeClr val="bg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a:solidFill>
                <a:prstClr val="black"/>
              </a:solidFill>
            </a:endParaRPr>
          </a:p>
        </p:txBody>
      </p:sp>
      <p:sp>
        <p:nvSpPr>
          <p:cNvPr id="25" name="Rounded Rectangle 24"/>
          <p:cNvSpPr/>
          <p:nvPr/>
        </p:nvSpPr>
        <p:spPr>
          <a:xfrm>
            <a:off x="2987824" y="1295400"/>
            <a:ext cx="2880320" cy="923270"/>
          </a:xfrm>
          <a:prstGeom prst="roundRect">
            <a:avLst/>
          </a:prstGeom>
          <a:solidFill>
            <a:schemeClr val="bg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dirty="0">
                <a:solidFill>
                  <a:prstClr val="black"/>
                </a:solidFill>
              </a:rPr>
              <a:t>Change in collateral prices from previous end of business </a:t>
            </a:r>
            <a:r>
              <a:rPr lang="en-ZA" sz="1400" dirty="0" smtClean="0">
                <a:solidFill>
                  <a:prstClr val="black"/>
                </a:solidFill>
              </a:rPr>
              <a:t>day and collateral movement requests from clients</a:t>
            </a:r>
            <a:endParaRPr lang="en-ZA" sz="1400" dirty="0">
              <a:solidFill>
                <a:prstClr val="black"/>
              </a:solidFill>
            </a:endParaRPr>
          </a:p>
        </p:txBody>
      </p:sp>
      <p:sp>
        <p:nvSpPr>
          <p:cNvPr id="26" name="Rounded Rectangle 25"/>
          <p:cNvSpPr/>
          <p:nvPr/>
        </p:nvSpPr>
        <p:spPr>
          <a:xfrm>
            <a:off x="5549328" y="2590800"/>
            <a:ext cx="3312368" cy="1712663"/>
          </a:xfrm>
          <a:prstGeom prst="roundRect">
            <a:avLst/>
          </a:prstGeom>
          <a:solidFill>
            <a:schemeClr val="bg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r>
              <a:rPr lang="en-ZA" sz="1400" dirty="0" smtClean="0">
                <a:solidFill>
                  <a:prstClr val="black"/>
                </a:solidFill>
              </a:rPr>
              <a:t>Revaluing of pledged collateral resulting in one of the following outcomes:</a:t>
            </a:r>
          </a:p>
          <a:p>
            <a:pPr marL="285750" indent="-285750">
              <a:buFont typeface="Arial" panose="020B0604020202020204" pitchFamily="34" charset="0"/>
              <a:buChar char="•"/>
            </a:pPr>
            <a:r>
              <a:rPr lang="en-ZA" sz="1400" b="1" dirty="0" smtClean="0">
                <a:solidFill>
                  <a:prstClr val="black"/>
                </a:solidFill>
              </a:rPr>
              <a:t>Top-up</a:t>
            </a:r>
            <a:r>
              <a:rPr lang="en-ZA" sz="1400" b="1" dirty="0">
                <a:solidFill>
                  <a:prstClr val="black"/>
                </a:solidFill>
              </a:rPr>
              <a:t>: </a:t>
            </a:r>
            <a:r>
              <a:rPr lang="en-ZA" sz="1400" dirty="0">
                <a:solidFill>
                  <a:prstClr val="black"/>
                </a:solidFill>
              </a:rPr>
              <a:t>Pledge additional eligible securities if available (cash shortfall if not)</a:t>
            </a:r>
          </a:p>
          <a:p>
            <a:pPr marL="285750" indent="-285750">
              <a:buFont typeface="Arial" panose="020B0604020202020204" pitchFamily="34" charset="0"/>
              <a:buChar char="•"/>
            </a:pPr>
            <a:r>
              <a:rPr lang="en-ZA" sz="1400" b="1" dirty="0">
                <a:solidFill>
                  <a:prstClr val="black"/>
                </a:solidFill>
              </a:rPr>
              <a:t>Reduction: </a:t>
            </a:r>
            <a:r>
              <a:rPr lang="en-ZA" sz="1400" dirty="0">
                <a:solidFill>
                  <a:prstClr val="black"/>
                </a:solidFill>
              </a:rPr>
              <a:t>release some of the pledged securities  </a:t>
            </a:r>
          </a:p>
        </p:txBody>
      </p:sp>
      <p:sp>
        <p:nvSpPr>
          <p:cNvPr id="28" name="Rounded Rectangle 27"/>
          <p:cNvSpPr/>
          <p:nvPr/>
        </p:nvSpPr>
        <p:spPr>
          <a:xfrm>
            <a:off x="5094477" y="4653136"/>
            <a:ext cx="3384376" cy="792088"/>
          </a:xfrm>
          <a:prstGeom prst="roundRect">
            <a:avLst/>
          </a:prstGeom>
          <a:solidFill>
            <a:schemeClr val="bg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dirty="0">
                <a:solidFill>
                  <a:prstClr val="black"/>
                </a:solidFill>
              </a:rPr>
              <a:t>Process </a:t>
            </a:r>
            <a:r>
              <a:rPr lang="en-ZA" sz="1400" dirty="0" smtClean="0">
                <a:solidFill>
                  <a:prstClr val="black"/>
                </a:solidFill>
              </a:rPr>
              <a:t>client security withdrawal requests </a:t>
            </a:r>
            <a:r>
              <a:rPr lang="en-ZA" sz="1400" dirty="0">
                <a:solidFill>
                  <a:prstClr val="black"/>
                </a:solidFill>
              </a:rPr>
              <a:t>and </a:t>
            </a:r>
            <a:r>
              <a:rPr lang="en-ZA" sz="1400" dirty="0" smtClean="0">
                <a:solidFill>
                  <a:prstClr val="black"/>
                </a:solidFill>
              </a:rPr>
              <a:t>additional pledges </a:t>
            </a:r>
            <a:r>
              <a:rPr lang="en-ZA" sz="1400" dirty="0">
                <a:solidFill>
                  <a:prstClr val="black"/>
                </a:solidFill>
              </a:rPr>
              <a:t>and determine </a:t>
            </a:r>
            <a:r>
              <a:rPr lang="en-ZA" sz="1400" dirty="0" smtClean="0">
                <a:solidFill>
                  <a:prstClr val="black"/>
                </a:solidFill>
              </a:rPr>
              <a:t>cash to be called or paid back </a:t>
            </a:r>
            <a:endParaRPr lang="en-ZA" sz="1400" dirty="0">
              <a:solidFill>
                <a:prstClr val="black"/>
              </a:solidFill>
            </a:endParaRPr>
          </a:p>
        </p:txBody>
      </p:sp>
      <p:sp>
        <p:nvSpPr>
          <p:cNvPr id="29" name="Rounded Rectangle 28"/>
          <p:cNvSpPr/>
          <p:nvPr/>
        </p:nvSpPr>
        <p:spPr>
          <a:xfrm>
            <a:off x="2860241" y="5841268"/>
            <a:ext cx="3240360" cy="792088"/>
          </a:xfrm>
          <a:prstGeom prst="roundRect">
            <a:avLst/>
          </a:prstGeom>
          <a:solidFill>
            <a:schemeClr val="bg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dirty="0" smtClean="0">
                <a:solidFill>
                  <a:prstClr val="black"/>
                </a:solidFill>
              </a:rPr>
              <a:t>Clearing Members to approve/reject withdrawal requests based on client’s availability of cash</a:t>
            </a:r>
            <a:endParaRPr lang="en-ZA" sz="1400" dirty="0">
              <a:solidFill>
                <a:prstClr val="black"/>
              </a:solidFill>
            </a:endParaRPr>
          </a:p>
        </p:txBody>
      </p:sp>
      <p:sp>
        <p:nvSpPr>
          <p:cNvPr id="30" name="Rounded Rectangle 29"/>
          <p:cNvSpPr/>
          <p:nvPr/>
        </p:nvSpPr>
        <p:spPr>
          <a:xfrm>
            <a:off x="396280" y="3051087"/>
            <a:ext cx="2880320" cy="792088"/>
          </a:xfrm>
          <a:prstGeom prst="roundRect">
            <a:avLst/>
          </a:prstGeom>
          <a:solidFill>
            <a:schemeClr val="bg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dirty="0" smtClean="0">
                <a:solidFill>
                  <a:prstClr val="black"/>
                </a:solidFill>
              </a:rPr>
              <a:t>Release securities once cash payment to JSE Clear confirmed</a:t>
            </a:r>
            <a:endParaRPr lang="en-ZA" sz="1400" dirty="0">
              <a:solidFill>
                <a:prstClr val="black"/>
              </a:solidFill>
            </a:endParaRPr>
          </a:p>
        </p:txBody>
      </p:sp>
      <p:sp>
        <p:nvSpPr>
          <p:cNvPr id="3" name="Rectangle 2"/>
          <p:cNvSpPr/>
          <p:nvPr/>
        </p:nvSpPr>
        <p:spPr>
          <a:xfrm>
            <a:off x="3306637" y="3544494"/>
            <a:ext cx="2242691" cy="830997"/>
          </a:xfrm>
          <a:prstGeom prst="rect">
            <a:avLst/>
          </a:prstGeom>
        </p:spPr>
        <p:txBody>
          <a:bodyPr wrap="square">
            <a:spAutoFit/>
          </a:bodyPr>
          <a:lstStyle/>
          <a:p>
            <a:pPr algn="ctr"/>
            <a:r>
              <a:rPr lang="en-ZA" sz="1600" b="1" dirty="0">
                <a:solidFill>
                  <a:prstClr val="black"/>
                </a:solidFill>
              </a:rPr>
              <a:t>Intra-day collateral rebalancing process (</a:t>
            </a:r>
            <a:r>
              <a:rPr lang="en-ZA" sz="1600" b="1" dirty="0" smtClean="0">
                <a:solidFill>
                  <a:prstClr val="black"/>
                </a:solidFill>
              </a:rPr>
              <a:t>10am </a:t>
            </a:r>
            <a:r>
              <a:rPr lang="en-ZA" sz="1600" b="1" dirty="0">
                <a:solidFill>
                  <a:prstClr val="black"/>
                </a:solidFill>
              </a:rPr>
              <a:t>daily)</a:t>
            </a:r>
          </a:p>
        </p:txBody>
      </p:sp>
      <p:sp>
        <p:nvSpPr>
          <p:cNvPr id="12" name="Rounded Rectangle 11"/>
          <p:cNvSpPr/>
          <p:nvPr/>
        </p:nvSpPr>
        <p:spPr>
          <a:xfrm>
            <a:off x="539552" y="4725144"/>
            <a:ext cx="2737048" cy="457200"/>
          </a:xfrm>
          <a:prstGeom prst="roundRect">
            <a:avLst/>
          </a:prstGeom>
          <a:solidFill>
            <a:schemeClr val="bg2">
              <a:lumMod val="75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ZA" sz="1400" dirty="0" smtClean="0">
                <a:solidFill>
                  <a:prstClr val="black"/>
                </a:solidFill>
              </a:rPr>
              <a:t>Calculate and process cash settlements</a:t>
            </a:r>
            <a:endParaRPr lang="en-ZA" sz="1400" dirty="0">
              <a:solidFill>
                <a:prstClr val="black"/>
              </a:solidFill>
            </a:endParaRPr>
          </a:p>
        </p:txBody>
      </p:sp>
      <p:sp>
        <p:nvSpPr>
          <p:cNvPr id="14" name="Title 1"/>
          <p:cNvSpPr>
            <a:spLocks noGrp="1"/>
          </p:cNvSpPr>
          <p:nvPr>
            <p:ph type="ctrTitle"/>
          </p:nvPr>
        </p:nvSpPr>
        <p:spPr>
          <a:xfrm>
            <a:off x="467544" y="44624"/>
            <a:ext cx="6840760" cy="720080"/>
          </a:xfrm>
        </p:spPr>
        <p:txBody>
          <a:bodyPr>
            <a:noAutofit/>
          </a:bodyPr>
          <a:lstStyle/>
          <a:p>
            <a:r>
              <a:rPr lang="en-ZA" dirty="0"/>
              <a:t>Securities collateral</a:t>
            </a:r>
            <a:r>
              <a:rPr lang="en-ZA" dirty="0" smtClean="0"/>
              <a:t/>
            </a:r>
            <a:br>
              <a:rPr lang="en-ZA" dirty="0" smtClean="0"/>
            </a:br>
            <a:r>
              <a:rPr lang="en-ZA" sz="2300" b="0" dirty="0" smtClean="0"/>
              <a:t>Intra-day rebalancing – Process overview</a:t>
            </a:r>
            <a:endParaRPr lang="en-ZA" sz="2300" b="0" dirty="0"/>
          </a:p>
        </p:txBody>
      </p:sp>
    </p:spTree>
    <p:extLst>
      <p:ext uri="{BB962C8B-B14F-4D97-AF65-F5344CB8AC3E}">
        <p14:creationId xmlns:p14="http://schemas.microsoft.com/office/powerpoint/2010/main" val="27930510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440" y="10160"/>
            <a:ext cx="6840760" cy="752128"/>
          </a:xfrm>
        </p:spPr>
        <p:txBody>
          <a:bodyPr>
            <a:noAutofit/>
          </a:bodyPr>
          <a:lstStyle/>
          <a:p>
            <a:r>
              <a:rPr lang="en-ZA" dirty="0"/>
              <a:t>Securities collateral</a:t>
            </a:r>
            <a:r>
              <a:rPr lang="en-ZA" dirty="0" smtClean="0">
                <a:solidFill>
                  <a:prstClr val="black"/>
                </a:solidFill>
              </a:rPr>
              <a:t/>
            </a:r>
            <a:br>
              <a:rPr lang="en-ZA" dirty="0" smtClean="0">
                <a:solidFill>
                  <a:prstClr val="black"/>
                </a:solidFill>
              </a:rPr>
            </a:br>
            <a:r>
              <a:rPr lang="en-ZA" sz="2300" b="0" dirty="0" smtClean="0">
                <a:solidFill>
                  <a:prstClr val="black"/>
                </a:solidFill>
              </a:rPr>
              <a:t>Corporate Actions</a:t>
            </a:r>
            <a:endParaRPr lang="en-ZA" sz="2300" b="0" dirty="0"/>
          </a:p>
        </p:txBody>
      </p:sp>
      <p:sp>
        <p:nvSpPr>
          <p:cNvPr id="11" name="Content Placeholder 2"/>
          <p:cNvSpPr txBox="1">
            <a:spLocks/>
          </p:cNvSpPr>
          <p:nvPr/>
        </p:nvSpPr>
        <p:spPr>
          <a:xfrm>
            <a:off x="457200" y="1528192"/>
            <a:ext cx="8229600" cy="4853136"/>
          </a:xfrm>
          <a:prstGeom prst="rect">
            <a:avLst/>
          </a:prstGeom>
        </p:spPr>
        <p:txBody>
          <a:bodyPr>
            <a:noAutofit/>
          </a:bodyPr>
          <a:lstStyle>
            <a:lvl1pPr marL="342900" indent="-342900" algn="l" defTabSz="4572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panose="020B0604020202020204" pitchFamily="34" charset="0"/>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1200"/>
              </a:spcAft>
            </a:pPr>
            <a:r>
              <a:rPr lang="en-ZA" sz="1600" dirty="0" smtClean="0">
                <a:solidFill>
                  <a:prstClr val="black"/>
                </a:solidFill>
              </a:rPr>
              <a:t>As a result of the ‘pledge’ mechanism outcomes of corporate actions on pledged securities will be entitled to the collateral giver e.g. dividend proceeds will be paid directly to the collateral giver</a:t>
            </a:r>
          </a:p>
          <a:p>
            <a:pPr>
              <a:spcBef>
                <a:spcPts val="1200"/>
              </a:spcBef>
              <a:spcAft>
                <a:spcPts val="1200"/>
              </a:spcAft>
            </a:pPr>
            <a:r>
              <a:rPr lang="en-ZA" sz="1600" dirty="0" smtClean="0">
                <a:solidFill>
                  <a:prstClr val="black"/>
                </a:solidFill>
              </a:rPr>
              <a:t>The impact of corporate actions on pledged securities may result in two possible outcomes:</a:t>
            </a:r>
          </a:p>
          <a:p>
            <a:pPr lvl="1">
              <a:spcBef>
                <a:spcPts val="600"/>
              </a:spcBef>
              <a:spcAft>
                <a:spcPts val="600"/>
              </a:spcAft>
              <a:buClr>
                <a:srgbClr val="3E3D2D"/>
              </a:buClr>
            </a:pPr>
            <a:r>
              <a:rPr lang="en-ZA" sz="1400" dirty="0" smtClean="0">
                <a:solidFill>
                  <a:prstClr val="black"/>
                </a:solidFill>
              </a:rPr>
              <a:t>Pledged securities become ineligible and need to be substituted with cash or other eligible securities</a:t>
            </a:r>
          </a:p>
          <a:p>
            <a:pPr lvl="1">
              <a:spcBef>
                <a:spcPts val="600"/>
              </a:spcBef>
              <a:spcAft>
                <a:spcPts val="600"/>
              </a:spcAft>
              <a:buClr>
                <a:srgbClr val="3E3D2D"/>
              </a:buClr>
            </a:pPr>
            <a:r>
              <a:rPr lang="en-ZA" sz="1400" dirty="0" smtClean="0">
                <a:solidFill>
                  <a:prstClr val="black"/>
                </a:solidFill>
              </a:rPr>
              <a:t>Pledged securities remain eligible and are revalued accordingly</a:t>
            </a:r>
          </a:p>
          <a:p>
            <a:pPr>
              <a:spcBef>
                <a:spcPts val="1200"/>
              </a:spcBef>
              <a:spcAft>
                <a:spcPts val="1200"/>
              </a:spcAft>
            </a:pPr>
            <a:r>
              <a:rPr lang="en-ZA" sz="1600" dirty="0" smtClean="0">
                <a:solidFill>
                  <a:prstClr val="black"/>
                </a:solidFill>
              </a:rPr>
              <a:t>In the event that pledged securities become ineligible as a result of a corporate action, the JSE will send out a market notice well in advanced to all impacted clients advising to start substituting out these securities</a:t>
            </a:r>
          </a:p>
          <a:p>
            <a:pPr>
              <a:spcBef>
                <a:spcPts val="1200"/>
              </a:spcBef>
              <a:spcAft>
                <a:spcPts val="1200"/>
              </a:spcAft>
            </a:pPr>
            <a:r>
              <a:rPr lang="en-ZA" sz="1600" dirty="0" smtClean="0">
                <a:solidFill>
                  <a:prstClr val="black"/>
                </a:solidFill>
              </a:rPr>
              <a:t>In addition, the JSE may gradually start to limit the amount of these securities that may be pledged a few days leading up to last date of trade (LDT)</a:t>
            </a:r>
          </a:p>
        </p:txBody>
      </p:sp>
    </p:spTree>
    <p:extLst>
      <p:ext uri="{BB962C8B-B14F-4D97-AF65-F5344CB8AC3E}">
        <p14:creationId xmlns:p14="http://schemas.microsoft.com/office/powerpoint/2010/main" val="4142773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1412776"/>
            <a:ext cx="7642798" cy="4608512"/>
          </a:xfrm>
          <a:prstGeom prst="rect">
            <a:avLst/>
          </a:prstGeom>
        </p:spPr>
        <p:txBody>
          <a:bodyPr>
            <a:noAutofit/>
          </a:bodyPr>
          <a:lstStyle>
            <a:lvl1pPr marL="342900" indent="-342900" algn="l" defTabSz="4572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panose="020B0604020202020204" pitchFamily="34" charset="0"/>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Font typeface="Arial" panose="020B0604020202020204" pitchFamily="34" charset="0"/>
              <a:buNone/>
            </a:pPr>
            <a:endParaRPr lang="en-ZA" sz="1800" dirty="0">
              <a:solidFill>
                <a:prstClr val="black"/>
              </a:solidFill>
            </a:endParaRPr>
          </a:p>
        </p:txBody>
      </p:sp>
      <p:graphicFrame>
        <p:nvGraphicFramePr>
          <p:cNvPr id="2" name="Diagram 1"/>
          <p:cNvGraphicFramePr/>
          <p:nvPr>
            <p:extLst>
              <p:ext uri="{D42A27DB-BD31-4B8C-83A1-F6EECF244321}">
                <p14:modId xmlns:p14="http://schemas.microsoft.com/office/powerpoint/2010/main" val="2547663628"/>
              </p:ext>
            </p:extLst>
          </p:nvPr>
        </p:nvGraphicFramePr>
        <p:xfrm>
          <a:off x="457200" y="1600200"/>
          <a:ext cx="8219256"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143000" y="5752426"/>
            <a:ext cx="6858000" cy="954107"/>
          </a:xfrm>
          <a:prstGeom prst="rect">
            <a:avLst/>
          </a:prstGeom>
          <a:ln>
            <a:solidFill>
              <a:schemeClr val="tx1"/>
            </a:solidFill>
          </a:ln>
        </p:spPr>
        <p:txBody>
          <a:bodyPr wrap="square">
            <a:spAutoFit/>
          </a:bodyPr>
          <a:lstStyle/>
          <a:p>
            <a:pPr marL="180000"/>
            <a:r>
              <a:rPr lang="en-ZA" sz="1400" b="1" dirty="0" smtClean="0">
                <a:solidFill>
                  <a:prstClr val="black"/>
                </a:solidFill>
              </a:rPr>
              <a:t>* List of forms to be completed by all new clients at </a:t>
            </a:r>
            <a:r>
              <a:rPr lang="en-ZA" sz="1400" b="1" dirty="0" err="1" smtClean="0">
                <a:solidFill>
                  <a:prstClr val="black"/>
                </a:solidFill>
              </a:rPr>
              <a:t>Strate</a:t>
            </a:r>
            <a:endParaRPr lang="en-ZA" sz="1400" b="1" dirty="0" smtClean="0">
              <a:solidFill>
                <a:prstClr val="black"/>
              </a:solidFill>
            </a:endParaRPr>
          </a:p>
          <a:p>
            <a:pPr marL="465750" indent="-285750">
              <a:buFont typeface="Arial" panose="020B0604020202020204" pitchFamily="34" charset="0"/>
              <a:buChar char="•"/>
            </a:pPr>
            <a:r>
              <a:rPr lang="en-ZA" sz="1400" dirty="0" smtClean="0">
                <a:solidFill>
                  <a:prstClr val="black"/>
                </a:solidFill>
              </a:rPr>
              <a:t>Collateral </a:t>
            </a:r>
            <a:r>
              <a:rPr lang="en-ZA" sz="1400" dirty="0">
                <a:solidFill>
                  <a:prstClr val="black"/>
                </a:solidFill>
              </a:rPr>
              <a:t>Management Service Agreement (CMSA) for Collateral Givers</a:t>
            </a:r>
          </a:p>
          <a:p>
            <a:pPr marL="465750" indent="-285750">
              <a:buFont typeface="Arial" panose="020B0604020202020204" pitchFamily="34" charset="0"/>
              <a:buChar char="•"/>
            </a:pPr>
            <a:r>
              <a:rPr lang="en-ZA" sz="1400" dirty="0">
                <a:solidFill>
                  <a:prstClr val="black"/>
                </a:solidFill>
              </a:rPr>
              <a:t>Customer and Segregated Depository Application Form </a:t>
            </a:r>
          </a:p>
          <a:p>
            <a:pPr marL="465750" indent="-285750">
              <a:buFont typeface="Arial" panose="020B0604020202020204" pitchFamily="34" charset="0"/>
              <a:buChar char="•"/>
            </a:pPr>
            <a:r>
              <a:rPr lang="en-ZA" sz="1400" dirty="0">
                <a:solidFill>
                  <a:prstClr val="black"/>
                </a:solidFill>
              </a:rPr>
              <a:t>Strate Collateral Management Eligibility Giver Forms</a:t>
            </a:r>
          </a:p>
        </p:txBody>
      </p:sp>
      <p:sp>
        <p:nvSpPr>
          <p:cNvPr id="6" name="Title 1"/>
          <p:cNvSpPr txBox="1">
            <a:spLocks/>
          </p:cNvSpPr>
          <p:nvPr/>
        </p:nvSpPr>
        <p:spPr>
          <a:xfrm>
            <a:off x="457200" y="180000"/>
            <a:ext cx="5760000" cy="886800"/>
          </a:xfrm>
          <a:prstGeom prst="rect">
            <a:avLst/>
          </a:prstGeom>
        </p:spPr>
        <p:txBody>
          <a:bodyPr vert="horz" lIns="91440" tIns="45720" rIns="91440" bIns="45720" rtlCol="0" anchor="t">
            <a:noAutofit/>
          </a:bodyPr>
          <a:lstStyle>
            <a:lvl1pPr algn="l" defTabSz="457200" rtl="0" eaLnBrk="1" latinLnBrk="0" hangingPunct="1">
              <a:spcBef>
                <a:spcPct val="0"/>
              </a:spcBef>
              <a:buNone/>
              <a:defRPr sz="2500" b="1" kern="1200">
                <a:solidFill>
                  <a:schemeClr val="tx1"/>
                </a:solidFill>
                <a:latin typeface="+mj-lt"/>
                <a:ea typeface="+mj-ea"/>
                <a:cs typeface="+mj-cs"/>
              </a:defRPr>
            </a:lvl1pPr>
          </a:lstStyle>
          <a:p>
            <a:r>
              <a:rPr lang="en-ZA" dirty="0" smtClean="0">
                <a:solidFill>
                  <a:prstClr val="black"/>
                </a:solidFill>
              </a:rPr>
              <a:t>Securities collateral</a:t>
            </a:r>
            <a:r>
              <a:rPr lang="en-ZA" sz="2200" dirty="0" smtClean="0">
                <a:solidFill>
                  <a:prstClr val="black"/>
                </a:solidFill>
              </a:rPr>
              <a:t/>
            </a:r>
            <a:br>
              <a:rPr lang="en-ZA" sz="2200" dirty="0" smtClean="0">
                <a:solidFill>
                  <a:prstClr val="black"/>
                </a:solidFill>
              </a:rPr>
            </a:br>
            <a:r>
              <a:rPr lang="en-ZA" sz="2300" b="0" dirty="0" smtClean="0">
                <a:solidFill>
                  <a:prstClr val="black"/>
                </a:solidFill>
              </a:rPr>
              <a:t>Client enablement process</a:t>
            </a:r>
            <a:endParaRPr lang="en-US" sz="2300" b="0" dirty="0">
              <a:solidFill>
                <a:prstClr val="black"/>
              </a:solidFill>
            </a:endParaRPr>
          </a:p>
        </p:txBody>
      </p:sp>
    </p:spTree>
    <p:extLst>
      <p:ext uri="{BB962C8B-B14F-4D97-AF65-F5344CB8AC3E}">
        <p14:creationId xmlns:p14="http://schemas.microsoft.com/office/powerpoint/2010/main" val="6001322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300030"/>
            <a:ext cx="5334000" cy="530290"/>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a:solidFill>
                <a:prstClr val="black"/>
              </a:solidFill>
            </a:endParaRPr>
          </a:p>
        </p:txBody>
      </p:sp>
      <p:sp>
        <p:nvSpPr>
          <p:cNvPr id="2" name="Title 1"/>
          <p:cNvSpPr>
            <a:spLocks noGrp="1"/>
          </p:cNvSpPr>
          <p:nvPr>
            <p:ph type="title"/>
          </p:nvPr>
        </p:nvSpPr>
        <p:spPr>
          <a:xfrm>
            <a:off x="457200" y="307200"/>
            <a:ext cx="5760000" cy="531000"/>
          </a:xfrm>
        </p:spPr>
        <p:txBody>
          <a:bodyPr/>
          <a:lstStyle/>
          <a:p>
            <a:r>
              <a:rPr lang="en-ZA" dirty="0"/>
              <a:t>Agenda</a:t>
            </a:r>
          </a:p>
        </p:txBody>
      </p:sp>
      <p:sp>
        <p:nvSpPr>
          <p:cNvPr id="6" name="Rectangle 5"/>
          <p:cNvSpPr/>
          <p:nvPr/>
        </p:nvSpPr>
        <p:spPr>
          <a:xfrm>
            <a:off x="465256" y="1934557"/>
            <a:ext cx="8328576" cy="3247043"/>
          </a:xfrm>
          <a:prstGeom prst="rect">
            <a:avLst/>
          </a:prstGeom>
        </p:spPr>
        <p:txBody>
          <a:bodyPr wrap="square">
            <a:spAutoFit/>
          </a:bodyPr>
          <a:lstStyle/>
          <a:p>
            <a:pPr marL="285750" indent="-285750">
              <a:spcBef>
                <a:spcPts val="1800"/>
              </a:spcBef>
              <a:spcAft>
                <a:spcPts val="1800"/>
              </a:spcAft>
              <a:buFont typeface="Arial" panose="020B0604020202020204" pitchFamily="34" charset="0"/>
              <a:buChar char="•"/>
            </a:pPr>
            <a:r>
              <a:rPr lang="en-ZA" dirty="0">
                <a:solidFill>
                  <a:prstClr val="black"/>
                </a:solidFill>
              </a:rPr>
              <a:t>What is the JSE ITaC </a:t>
            </a:r>
            <a:r>
              <a:rPr lang="en-ZA" dirty="0" smtClean="0">
                <a:solidFill>
                  <a:prstClr val="black"/>
                </a:solidFill>
              </a:rPr>
              <a:t>programme?</a:t>
            </a:r>
          </a:p>
          <a:p>
            <a:pPr marL="285750" indent="-285750">
              <a:spcBef>
                <a:spcPts val="1800"/>
              </a:spcBef>
              <a:spcAft>
                <a:spcPts val="1800"/>
              </a:spcAft>
              <a:buFont typeface="Arial" panose="020B0604020202020204" pitchFamily="34" charset="0"/>
              <a:buChar char="•"/>
            </a:pPr>
            <a:r>
              <a:rPr lang="en-ZA" dirty="0" smtClean="0">
                <a:solidFill>
                  <a:prstClr val="black"/>
                </a:solidFill>
              </a:rPr>
              <a:t>Changes </a:t>
            </a:r>
            <a:r>
              <a:rPr lang="en-ZA" dirty="0">
                <a:solidFill>
                  <a:prstClr val="black"/>
                </a:solidFill>
              </a:rPr>
              <a:t>to current derivative clearing </a:t>
            </a:r>
            <a:r>
              <a:rPr lang="en-ZA" dirty="0" smtClean="0">
                <a:solidFill>
                  <a:prstClr val="black"/>
                </a:solidFill>
              </a:rPr>
              <a:t>process</a:t>
            </a:r>
            <a:endParaRPr lang="en-ZA" dirty="0">
              <a:solidFill>
                <a:prstClr val="black"/>
              </a:solidFill>
            </a:endParaRPr>
          </a:p>
          <a:p>
            <a:pPr marL="285750" indent="-285750">
              <a:spcBef>
                <a:spcPts val="1800"/>
              </a:spcBef>
              <a:spcAft>
                <a:spcPts val="1800"/>
              </a:spcAft>
              <a:buFont typeface="Arial" panose="020B0604020202020204" pitchFamily="34" charset="0"/>
              <a:buChar char="•"/>
            </a:pPr>
            <a:r>
              <a:rPr lang="en-ZA" dirty="0">
                <a:solidFill>
                  <a:prstClr val="black"/>
                </a:solidFill>
              </a:rPr>
              <a:t>New services and functions</a:t>
            </a:r>
          </a:p>
          <a:p>
            <a:pPr marL="285750" indent="-285750">
              <a:spcBef>
                <a:spcPts val="1800"/>
              </a:spcBef>
              <a:spcAft>
                <a:spcPts val="1800"/>
              </a:spcAft>
              <a:buFont typeface="Arial" panose="020B0604020202020204" pitchFamily="34" charset="0"/>
              <a:buChar char="•"/>
            </a:pPr>
            <a:r>
              <a:rPr lang="en-ZA" dirty="0">
                <a:solidFill>
                  <a:prstClr val="black"/>
                </a:solidFill>
              </a:rPr>
              <a:t>Remaining activities leading up to </a:t>
            </a:r>
            <a:r>
              <a:rPr lang="en-ZA" dirty="0" smtClean="0">
                <a:solidFill>
                  <a:prstClr val="black"/>
                </a:solidFill>
              </a:rPr>
              <a:t>go-live</a:t>
            </a:r>
            <a:endParaRPr lang="en-ZA" dirty="0">
              <a:solidFill>
                <a:prstClr val="black"/>
              </a:solidFill>
            </a:endParaRPr>
          </a:p>
          <a:p>
            <a:pPr marL="285750" indent="-285750">
              <a:spcBef>
                <a:spcPts val="1200"/>
              </a:spcBef>
              <a:spcAft>
                <a:spcPts val="1200"/>
              </a:spcAft>
              <a:buFont typeface="Arial" panose="020B0604020202020204" pitchFamily="34" charset="0"/>
              <a:buChar char="•"/>
            </a:pPr>
            <a:endParaRPr lang="en-ZA" dirty="0">
              <a:solidFill>
                <a:prstClr val="black"/>
              </a:solidFill>
            </a:endParaRPr>
          </a:p>
        </p:txBody>
      </p:sp>
      <p:sp>
        <p:nvSpPr>
          <p:cNvPr id="3" name="Rounded Rectangle 2"/>
          <p:cNvSpPr/>
          <p:nvPr/>
        </p:nvSpPr>
        <p:spPr>
          <a:xfrm>
            <a:off x="5638800" y="3296920"/>
            <a:ext cx="3276600" cy="2418080"/>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Position accounts and reference data</a:t>
            </a: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Intraday </a:t>
            </a:r>
            <a:r>
              <a:rPr lang="en-ZA" sz="1600" dirty="0">
                <a:solidFill>
                  <a:prstClr val="black"/>
                </a:solidFill>
              </a:rPr>
              <a:t>risk </a:t>
            </a:r>
            <a:r>
              <a:rPr lang="en-ZA" sz="1600" dirty="0" smtClean="0">
                <a:solidFill>
                  <a:prstClr val="black"/>
                </a:solidFill>
              </a:rPr>
              <a:t>monitoring</a:t>
            </a: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Commissions</a:t>
            </a:r>
            <a:endParaRPr lang="en-ZA" sz="1600" dirty="0">
              <a:solidFill>
                <a:prstClr val="black"/>
              </a:solidFill>
            </a:endParaRPr>
          </a:p>
          <a:p>
            <a:pPr marL="504000" lvl="1" indent="-324000">
              <a:spcBef>
                <a:spcPts val="600"/>
              </a:spcBef>
              <a:spcAft>
                <a:spcPts val="600"/>
              </a:spcAft>
              <a:buFont typeface="Wingdings" panose="05000000000000000000" pitchFamily="2" charset="2"/>
              <a:buChar char="§"/>
            </a:pPr>
            <a:r>
              <a:rPr lang="en-ZA" sz="1600" dirty="0" smtClean="0">
                <a:solidFill>
                  <a:prstClr val="black"/>
                </a:solidFill>
              </a:rPr>
              <a:t>Securities collateral</a:t>
            </a:r>
            <a:endParaRPr lang="en-ZA" sz="1600" dirty="0">
              <a:solidFill>
                <a:prstClr val="black"/>
              </a:solidFill>
            </a:endParaRPr>
          </a:p>
          <a:p>
            <a:pPr marL="504000" lvl="1" indent="-324000">
              <a:spcBef>
                <a:spcPts val="600"/>
              </a:spcBef>
              <a:spcAft>
                <a:spcPts val="600"/>
              </a:spcAft>
              <a:buFont typeface="Wingdings" panose="05000000000000000000" pitchFamily="2" charset="2"/>
              <a:buChar char="§"/>
            </a:pPr>
            <a:r>
              <a:rPr lang="en-ZA" sz="1600" dirty="0">
                <a:solidFill>
                  <a:prstClr val="black"/>
                </a:solidFill>
              </a:rPr>
              <a:t>EoD process</a:t>
            </a:r>
          </a:p>
        </p:txBody>
      </p:sp>
      <p:sp>
        <p:nvSpPr>
          <p:cNvPr id="5" name="Rectangle 4"/>
          <p:cNvSpPr/>
          <p:nvPr/>
        </p:nvSpPr>
        <p:spPr>
          <a:xfrm>
            <a:off x="5715000" y="5222240"/>
            <a:ext cx="3147412" cy="37785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lvl="1" indent="-342900">
              <a:spcBef>
                <a:spcPts val="600"/>
              </a:spcBef>
              <a:spcAft>
                <a:spcPts val="600"/>
              </a:spcAft>
              <a:buFont typeface="Wingdings" panose="05000000000000000000" pitchFamily="2" charset="2"/>
              <a:buChar char="§"/>
            </a:pPr>
            <a:r>
              <a:rPr lang="en-ZA" sz="1600" dirty="0" err="1">
                <a:solidFill>
                  <a:prstClr val="black"/>
                </a:solidFill>
              </a:rPr>
              <a:t>EoD</a:t>
            </a:r>
            <a:r>
              <a:rPr lang="en-ZA" sz="1600" dirty="0">
                <a:solidFill>
                  <a:prstClr val="black"/>
                </a:solidFill>
              </a:rPr>
              <a:t> process</a:t>
            </a:r>
          </a:p>
        </p:txBody>
      </p:sp>
      <p:sp>
        <p:nvSpPr>
          <p:cNvPr id="7" name="Rectangle 6"/>
          <p:cNvSpPr/>
          <p:nvPr/>
        </p:nvSpPr>
        <p:spPr>
          <a:xfrm>
            <a:off x="6549689" y="2753360"/>
            <a:ext cx="1766830" cy="369332"/>
          </a:xfrm>
          <a:prstGeom prst="rect">
            <a:avLst/>
          </a:prstGeom>
        </p:spPr>
        <p:txBody>
          <a:bodyPr wrap="none">
            <a:spAutoFit/>
          </a:bodyPr>
          <a:lstStyle/>
          <a:p>
            <a:pPr>
              <a:spcBef>
                <a:spcPts val="1200"/>
              </a:spcBef>
              <a:spcAft>
                <a:spcPts val="1200"/>
              </a:spcAft>
            </a:pPr>
            <a:r>
              <a:rPr lang="en-ZA" i="1" dirty="0" smtClean="0"/>
              <a:t>(Haseena Asmal)</a:t>
            </a:r>
            <a:endParaRPr lang="en-ZA" i="1" dirty="0"/>
          </a:p>
        </p:txBody>
      </p:sp>
    </p:spTree>
    <p:extLst>
      <p:ext uri="{BB962C8B-B14F-4D97-AF65-F5344CB8AC3E}">
        <p14:creationId xmlns:p14="http://schemas.microsoft.com/office/powerpoint/2010/main" val="175593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7040" y="108632"/>
            <a:ext cx="7488192" cy="872736"/>
          </a:xfrm>
        </p:spPr>
        <p:txBody>
          <a:bodyPr>
            <a:normAutofit/>
          </a:bodyPr>
          <a:lstStyle/>
          <a:p>
            <a:pPr lvl="0"/>
            <a:r>
              <a:rPr lang="en-ZA" dirty="0"/>
              <a:t>Clearing EOD Processes</a:t>
            </a:r>
            <a:r>
              <a:rPr lang="en-ZA" dirty="0" smtClean="0"/>
              <a:t/>
            </a:r>
            <a:br>
              <a:rPr lang="en-ZA" dirty="0" smtClean="0"/>
            </a:br>
            <a:r>
              <a:rPr lang="en-ZA" sz="2300" b="0" dirty="0" smtClean="0"/>
              <a:t>Single EOD run across </a:t>
            </a:r>
            <a:r>
              <a:rPr lang="en-ZA" sz="2300" b="0" dirty="0"/>
              <a:t>all derivative </a:t>
            </a:r>
            <a:r>
              <a:rPr lang="en-ZA" sz="2300" b="0" dirty="0" smtClean="0"/>
              <a:t>markets</a:t>
            </a:r>
            <a:endParaRPr lang="en-US" sz="2300" b="0" dirty="0"/>
          </a:p>
        </p:txBody>
      </p:sp>
      <p:sp>
        <p:nvSpPr>
          <p:cNvPr id="7" name="Rounded Rectangle 6"/>
          <p:cNvSpPr/>
          <p:nvPr/>
        </p:nvSpPr>
        <p:spPr>
          <a:xfrm>
            <a:off x="251520" y="1412776"/>
            <a:ext cx="4320480" cy="346035"/>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buClr>
                <a:srgbClr val="94D600"/>
              </a:buClr>
            </a:pPr>
            <a:r>
              <a:rPr lang="en-ZA" sz="1600" dirty="0">
                <a:solidFill>
                  <a:prstClr val="black"/>
                </a:solidFill>
              </a:rPr>
              <a:t>Single margin figure per account across </a:t>
            </a:r>
            <a:r>
              <a:rPr lang="en-ZA" sz="1600" dirty="0" smtClean="0">
                <a:solidFill>
                  <a:prstClr val="black"/>
                </a:solidFill>
              </a:rPr>
              <a:t>markets</a:t>
            </a:r>
            <a:endParaRPr lang="en-ZA" sz="1600" dirty="0">
              <a:solidFill>
                <a:prstClr val="black"/>
              </a:solidFill>
            </a:endParaRPr>
          </a:p>
        </p:txBody>
      </p:sp>
      <p:sp>
        <p:nvSpPr>
          <p:cNvPr id="8" name="Rounded Rectangle 7"/>
          <p:cNvSpPr/>
          <p:nvPr/>
        </p:nvSpPr>
        <p:spPr>
          <a:xfrm>
            <a:off x="4572000" y="4411993"/>
            <a:ext cx="3901171" cy="111612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buClr>
                <a:srgbClr val="94D600"/>
              </a:buClr>
            </a:pPr>
            <a:r>
              <a:rPr lang="en-US" sz="1400" dirty="0">
                <a:solidFill>
                  <a:prstClr val="black"/>
                </a:solidFill>
              </a:rPr>
              <a:t>EOD timings</a:t>
            </a:r>
            <a:r>
              <a:rPr lang="en-ZA" sz="1400" dirty="0">
                <a:solidFill>
                  <a:prstClr val="black"/>
                </a:solidFill>
              </a:rPr>
              <a:t> to be </a:t>
            </a:r>
            <a:r>
              <a:rPr lang="en-ZA" sz="1400" dirty="0" smtClean="0">
                <a:solidFill>
                  <a:prstClr val="black"/>
                </a:solidFill>
              </a:rPr>
              <a:t>revised as a result of</a:t>
            </a:r>
          </a:p>
          <a:p>
            <a:pPr marL="285750" indent="-285750">
              <a:spcBef>
                <a:spcPts val="600"/>
              </a:spcBef>
              <a:buFont typeface="Arial" panose="020B0604020202020204" pitchFamily="34" charset="0"/>
              <a:buChar char="•"/>
            </a:pPr>
            <a:r>
              <a:rPr lang="en-ZA" sz="1400" dirty="0" smtClean="0">
                <a:solidFill>
                  <a:prstClr val="black"/>
                </a:solidFill>
              </a:rPr>
              <a:t>Single EOD run </a:t>
            </a:r>
          </a:p>
          <a:p>
            <a:pPr marL="285750" indent="-285750">
              <a:spcBef>
                <a:spcPts val="600"/>
              </a:spcBef>
              <a:buFont typeface="Arial" panose="020B0604020202020204" pitchFamily="34" charset="0"/>
              <a:buChar char="•"/>
            </a:pPr>
            <a:r>
              <a:rPr lang="en-ZA" sz="1400" dirty="0" smtClean="0">
                <a:solidFill>
                  <a:prstClr val="black"/>
                </a:solidFill>
              </a:rPr>
              <a:t>Introduction </a:t>
            </a:r>
            <a:r>
              <a:rPr lang="en-ZA" sz="1400" dirty="0">
                <a:solidFill>
                  <a:prstClr val="black"/>
                </a:solidFill>
              </a:rPr>
              <a:t>of </a:t>
            </a:r>
            <a:r>
              <a:rPr lang="en-ZA" sz="1400" dirty="0" smtClean="0">
                <a:solidFill>
                  <a:prstClr val="black"/>
                </a:solidFill>
              </a:rPr>
              <a:t>collateral processes</a:t>
            </a:r>
            <a:endParaRPr lang="en-ZA" sz="1400" dirty="0">
              <a:solidFill>
                <a:prstClr val="black"/>
              </a:solidFill>
            </a:endParaRPr>
          </a:p>
        </p:txBody>
      </p:sp>
      <p:sp>
        <p:nvSpPr>
          <p:cNvPr id="44" name="Oval 43"/>
          <p:cNvSpPr/>
          <p:nvPr/>
        </p:nvSpPr>
        <p:spPr>
          <a:xfrm>
            <a:off x="323528" y="2889031"/>
            <a:ext cx="814970" cy="64807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dirty="0" smtClean="0">
                <a:solidFill>
                  <a:schemeClr val="tx1"/>
                </a:solidFill>
              </a:rPr>
              <a:t>ABC</a:t>
            </a:r>
            <a:endParaRPr lang="en-US" sz="1400" dirty="0">
              <a:solidFill>
                <a:schemeClr val="tx1"/>
              </a:solidFill>
            </a:endParaRPr>
          </a:p>
        </p:txBody>
      </p:sp>
      <p:cxnSp>
        <p:nvCxnSpPr>
          <p:cNvPr id="45" name="Straight Connector 44"/>
          <p:cNvCxnSpPr/>
          <p:nvPr/>
        </p:nvCxnSpPr>
        <p:spPr>
          <a:xfrm flipV="1">
            <a:off x="1112252" y="2422273"/>
            <a:ext cx="576064" cy="790794"/>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46" name="Straight Connector 45"/>
          <p:cNvCxnSpPr>
            <a:endCxn id="52" idx="1"/>
          </p:cNvCxnSpPr>
          <p:nvPr/>
        </p:nvCxnSpPr>
        <p:spPr>
          <a:xfrm flipV="1">
            <a:off x="1112252" y="2712482"/>
            <a:ext cx="576064" cy="500587"/>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1112252" y="3050599"/>
            <a:ext cx="576064" cy="16246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4" idx="6"/>
            <a:endCxn id="51" idx="1"/>
          </p:cNvCxnSpPr>
          <p:nvPr/>
        </p:nvCxnSpPr>
        <p:spPr>
          <a:xfrm>
            <a:off x="1138498" y="3213067"/>
            <a:ext cx="576064" cy="195394"/>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112252" y="3213067"/>
            <a:ext cx="288032" cy="413596"/>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1688316" y="2258511"/>
            <a:ext cx="1512168" cy="292388"/>
          </a:xfrm>
          <a:prstGeom prst="rect">
            <a:avLst/>
          </a:prstGeom>
          <a:noFill/>
        </p:spPr>
        <p:txBody>
          <a:bodyPr wrap="square" rtlCol="0">
            <a:spAutoFit/>
          </a:bodyPr>
          <a:lstStyle/>
          <a:p>
            <a:r>
              <a:rPr lang="en-ZA" sz="1300" dirty="0" smtClean="0"/>
              <a:t>ALSI Jun16 (L)</a:t>
            </a:r>
            <a:endParaRPr lang="en-US" sz="1300" dirty="0"/>
          </a:p>
        </p:txBody>
      </p:sp>
      <p:sp>
        <p:nvSpPr>
          <p:cNvPr id="51" name="TextBox 50"/>
          <p:cNvSpPr txBox="1"/>
          <p:nvPr/>
        </p:nvSpPr>
        <p:spPr>
          <a:xfrm>
            <a:off x="1714562" y="3262267"/>
            <a:ext cx="1512168" cy="292388"/>
          </a:xfrm>
          <a:prstGeom prst="rect">
            <a:avLst/>
          </a:prstGeom>
          <a:noFill/>
        </p:spPr>
        <p:txBody>
          <a:bodyPr wrap="square" rtlCol="0">
            <a:spAutoFit/>
          </a:bodyPr>
          <a:lstStyle/>
          <a:p>
            <a:r>
              <a:rPr lang="en-ZA" sz="1300" dirty="0" smtClean="0"/>
              <a:t>R/$ Sep16 (L)</a:t>
            </a:r>
            <a:endParaRPr lang="en-US" sz="1300" dirty="0"/>
          </a:p>
        </p:txBody>
      </p:sp>
      <p:sp>
        <p:nvSpPr>
          <p:cNvPr id="52" name="TextBox 51"/>
          <p:cNvSpPr txBox="1"/>
          <p:nvPr/>
        </p:nvSpPr>
        <p:spPr>
          <a:xfrm>
            <a:off x="1688316" y="2566288"/>
            <a:ext cx="1512168" cy="292388"/>
          </a:xfrm>
          <a:prstGeom prst="rect">
            <a:avLst/>
          </a:prstGeom>
          <a:noFill/>
        </p:spPr>
        <p:txBody>
          <a:bodyPr wrap="square" rtlCol="0">
            <a:spAutoFit/>
          </a:bodyPr>
          <a:lstStyle/>
          <a:p>
            <a:r>
              <a:rPr lang="en-ZA" sz="1300" dirty="0" smtClean="0"/>
              <a:t>DTOP Jun16 (S)</a:t>
            </a:r>
            <a:endParaRPr lang="en-US" sz="1300" dirty="0"/>
          </a:p>
        </p:txBody>
      </p:sp>
      <p:sp>
        <p:nvSpPr>
          <p:cNvPr id="53" name="TextBox 52"/>
          <p:cNvSpPr txBox="1"/>
          <p:nvPr/>
        </p:nvSpPr>
        <p:spPr>
          <a:xfrm>
            <a:off x="1688315" y="2906583"/>
            <a:ext cx="1875573" cy="292388"/>
          </a:xfrm>
          <a:prstGeom prst="rect">
            <a:avLst/>
          </a:prstGeom>
          <a:noFill/>
        </p:spPr>
        <p:txBody>
          <a:bodyPr wrap="square" rtlCol="0">
            <a:spAutoFit/>
          </a:bodyPr>
          <a:lstStyle/>
          <a:p>
            <a:r>
              <a:rPr lang="en-ZA" sz="1300" dirty="0" smtClean="0"/>
              <a:t>AGL Sep16 235.75 C (L)</a:t>
            </a:r>
            <a:endParaRPr lang="en-US" sz="1300" dirty="0"/>
          </a:p>
        </p:txBody>
      </p:sp>
      <p:sp>
        <p:nvSpPr>
          <p:cNvPr id="54" name="TextBox 53"/>
          <p:cNvSpPr txBox="1"/>
          <p:nvPr/>
        </p:nvSpPr>
        <p:spPr>
          <a:xfrm>
            <a:off x="1354522" y="3611274"/>
            <a:ext cx="1944216" cy="307777"/>
          </a:xfrm>
          <a:prstGeom prst="rect">
            <a:avLst/>
          </a:prstGeom>
          <a:noFill/>
        </p:spPr>
        <p:txBody>
          <a:bodyPr wrap="square" rtlCol="0">
            <a:spAutoFit/>
          </a:bodyPr>
          <a:lstStyle/>
          <a:p>
            <a:r>
              <a:rPr lang="en-ZA" sz="1300" dirty="0" smtClean="0"/>
              <a:t>R/</a:t>
            </a:r>
            <a:r>
              <a:rPr lang="en-GB" sz="1400" dirty="0" smtClean="0"/>
              <a:t>£</a:t>
            </a:r>
            <a:r>
              <a:rPr lang="en-ZA" sz="1300" dirty="0" smtClean="0"/>
              <a:t> Dec16 23.50 P (L)</a:t>
            </a:r>
            <a:endParaRPr lang="en-US" sz="1300" dirty="0"/>
          </a:p>
        </p:txBody>
      </p:sp>
      <p:cxnSp>
        <p:nvCxnSpPr>
          <p:cNvPr id="55" name="Straight Connector 54"/>
          <p:cNvCxnSpPr>
            <a:stCxn id="65" idx="6"/>
          </p:cNvCxnSpPr>
          <p:nvPr/>
        </p:nvCxnSpPr>
        <p:spPr>
          <a:xfrm flipV="1">
            <a:off x="5561831" y="2278257"/>
            <a:ext cx="580675" cy="383637"/>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65" idx="6"/>
            <a:endCxn id="62" idx="1"/>
          </p:cNvCxnSpPr>
          <p:nvPr/>
        </p:nvCxnSpPr>
        <p:spPr>
          <a:xfrm flipV="1">
            <a:off x="5561831" y="2568466"/>
            <a:ext cx="518810" cy="93428"/>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65" idx="6"/>
          </p:cNvCxnSpPr>
          <p:nvPr/>
        </p:nvCxnSpPr>
        <p:spPr>
          <a:xfrm>
            <a:off x="5561831" y="2661894"/>
            <a:ext cx="580675" cy="244689"/>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66" idx="6"/>
            <a:endCxn id="61" idx="1"/>
          </p:cNvCxnSpPr>
          <p:nvPr/>
        </p:nvCxnSpPr>
        <p:spPr>
          <a:xfrm flipV="1">
            <a:off x="5580112" y="3467761"/>
            <a:ext cx="526775" cy="27127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66" idx="6"/>
            <a:endCxn id="64" idx="1"/>
          </p:cNvCxnSpPr>
          <p:nvPr/>
        </p:nvCxnSpPr>
        <p:spPr>
          <a:xfrm>
            <a:off x="5580112" y="3739031"/>
            <a:ext cx="500527" cy="85432"/>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6080641" y="2114495"/>
            <a:ext cx="1512168" cy="292388"/>
          </a:xfrm>
          <a:prstGeom prst="rect">
            <a:avLst/>
          </a:prstGeom>
          <a:noFill/>
        </p:spPr>
        <p:txBody>
          <a:bodyPr wrap="square" rtlCol="0">
            <a:spAutoFit/>
          </a:bodyPr>
          <a:lstStyle/>
          <a:p>
            <a:r>
              <a:rPr lang="en-ZA" sz="1300" dirty="0" smtClean="0"/>
              <a:t>ALSI Jun16 (L)</a:t>
            </a:r>
            <a:endParaRPr lang="en-US" sz="1300" dirty="0"/>
          </a:p>
        </p:txBody>
      </p:sp>
      <p:sp>
        <p:nvSpPr>
          <p:cNvPr id="61" name="TextBox 60"/>
          <p:cNvSpPr txBox="1"/>
          <p:nvPr/>
        </p:nvSpPr>
        <p:spPr>
          <a:xfrm>
            <a:off x="6106887" y="3321567"/>
            <a:ext cx="1512168" cy="292388"/>
          </a:xfrm>
          <a:prstGeom prst="rect">
            <a:avLst/>
          </a:prstGeom>
          <a:noFill/>
        </p:spPr>
        <p:txBody>
          <a:bodyPr wrap="square" rtlCol="0">
            <a:spAutoFit/>
          </a:bodyPr>
          <a:lstStyle/>
          <a:p>
            <a:r>
              <a:rPr lang="en-ZA" sz="1300" dirty="0" smtClean="0"/>
              <a:t>R/$ Sep16 (L)</a:t>
            </a:r>
            <a:endParaRPr lang="en-US" sz="1300" dirty="0"/>
          </a:p>
        </p:txBody>
      </p:sp>
      <p:sp>
        <p:nvSpPr>
          <p:cNvPr id="62" name="TextBox 61"/>
          <p:cNvSpPr txBox="1"/>
          <p:nvPr/>
        </p:nvSpPr>
        <p:spPr>
          <a:xfrm>
            <a:off x="6080641" y="2422272"/>
            <a:ext cx="1512168" cy="292388"/>
          </a:xfrm>
          <a:prstGeom prst="rect">
            <a:avLst/>
          </a:prstGeom>
          <a:noFill/>
        </p:spPr>
        <p:txBody>
          <a:bodyPr wrap="square" rtlCol="0">
            <a:spAutoFit/>
          </a:bodyPr>
          <a:lstStyle/>
          <a:p>
            <a:r>
              <a:rPr lang="en-ZA" sz="1300" dirty="0" smtClean="0"/>
              <a:t>DTOP Jun16 (S)</a:t>
            </a:r>
            <a:endParaRPr lang="en-US" sz="1300" dirty="0"/>
          </a:p>
        </p:txBody>
      </p:sp>
      <p:sp>
        <p:nvSpPr>
          <p:cNvPr id="63" name="TextBox 62"/>
          <p:cNvSpPr txBox="1"/>
          <p:nvPr/>
        </p:nvSpPr>
        <p:spPr>
          <a:xfrm>
            <a:off x="6080640" y="2762567"/>
            <a:ext cx="1875573" cy="292388"/>
          </a:xfrm>
          <a:prstGeom prst="rect">
            <a:avLst/>
          </a:prstGeom>
          <a:noFill/>
        </p:spPr>
        <p:txBody>
          <a:bodyPr wrap="square" rtlCol="0">
            <a:spAutoFit/>
          </a:bodyPr>
          <a:lstStyle/>
          <a:p>
            <a:r>
              <a:rPr lang="en-ZA" sz="1300" dirty="0" smtClean="0"/>
              <a:t>AGL Sep16 235.75 C (L)</a:t>
            </a:r>
            <a:endParaRPr lang="en-US" sz="1300" dirty="0"/>
          </a:p>
        </p:txBody>
      </p:sp>
      <p:sp>
        <p:nvSpPr>
          <p:cNvPr id="64" name="TextBox 63"/>
          <p:cNvSpPr txBox="1"/>
          <p:nvPr/>
        </p:nvSpPr>
        <p:spPr>
          <a:xfrm>
            <a:off x="6080639" y="3670574"/>
            <a:ext cx="1775363" cy="307777"/>
          </a:xfrm>
          <a:prstGeom prst="rect">
            <a:avLst/>
          </a:prstGeom>
          <a:noFill/>
        </p:spPr>
        <p:txBody>
          <a:bodyPr wrap="square" rtlCol="0">
            <a:spAutoFit/>
          </a:bodyPr>
          <a:lstStyle/>
          <a:p>
            <a:r>
              <a:rPr lang="en-ZA" sz="1300" dirty="0" smtClean="0"/>
              <a:t>R/</a:t>
            </a:r>
            <a:r>
              <a:rPr lang="en-GB" sz="1400" dirty="0" smtClean="0"/>
              <a:t>£</a:t>
            </a:r>
            <a:r>
              <a:rPr lang="en-ZA" sz="1300" dirty="0" smtClean="0"/>
              <a:t> Dec16 23.50 P (L)</a:t>
            </a:r>
            <a:endParaRPr lang="en-US" sz="1300" dirty="0"/>
          </a:p>
        </p:txBody>
      </p:sp>
      <p:sp>
        <p:nvSpPr>
          <p:cNvPr id="65" name="Oval 64"/>
          <p:cNvSpPr/>
          <p:nvPr/>
        </p:nvSpPr>
        <p:spPr>
          <a:xfrm>
            <a:off x="4746861" y="2337858"/>
            <a:ext cx="814970" cy="64807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dirty="0" smtClean="0">
                <a:solidFill>
                  <a:schemeClr val="tx1"/>
                </a:solidFill>
              </a:rPr>
              <a:t>ABCE</a:t>
            </a:r>
            <a:endParaRPr lang="en-US" sz="1400" dirty="0">
              <a:solidFill>
                <a:schemeClr val="tx1"/>
              </a:solidFill>
            </a:endParaRPr>
          </a:p>
        </p:txBody>
      </p:sp>
      <p:sp>
        <p:nvSpPr>
          <p:cNvPr id="66" name="Oval 65"/>
          <p:cNvSpPr/>
          <p:nvPr/>
        </p:nvSpPr>
        <p:spPr>
          <a:xfrm>
            <a:off x="4765142" y="3414995"/>
            <a:ext cx="814970" cy="648072"/>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dirty="0" smtClean="0">
                <a:solidFill>
                  <a:schemeClr val="tx1"/>
                </a:solidFill>
              </a:rPr>
              <a:t>ABCY</a:t>
            </a:r>
            <a:endParaRPr lang="en-US" sz="1400" dirty="0">
              <a:solidFill>
                <a:schemeClr val="tx1"/>
              </a:solidFill>
            </a:endParaRPr>
          </a:p>
        </p:txBody>
      </p:sp>
      <p:sp>
        <p:nvSpPr>
          <p:cNvPr id="67" name="Right Brace 66"/>
          <p:cNvSpPr/>
          <p:nvPr/>
        </p:nvSpPr>
        <p:spPr>
          <a:xfrm>
            <a:off x="3298738" y="2186503"/>
            <a:ext cx="337157" cy="180455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TextBox 67"/>
          <p:cNvSpPr txBox="1"/>
          <p:nvPr/>
        </p:nvSpPr>
        <p:spPr>
          <a:xfrm>
            <a:off x="3707904" y="2748339"/>
            <a:ext cx="779512" cy="738664"/>
          </a:xfrm>
          <a:prstGeom prst="rect">
            <a:avLst/>
          </a:prstGeom>
          <a:noFill/>
        </p:spPr>
        <p:txBody>
          <a:bodyPr wrap="square" rtlCol="0">
            <a:spAutoFit/>
          </a:bodyPr>
          <a:lstStyle/>
          <a:p>
            <a:r>
              <a:rPr lang="en-ZA" sz="1400" dirty="0" smtClean="0"/>
              <a:t>Single Margin Amount</a:t>
            </a:r>
            <a:endParaRPr lang="en-US" sz="1400" dirty="0"/>
          </a:p>
        </p:txBody>
      </p:sp>
      <p:sp>
        <p:nvSpPr>
          <p:cNvPr id="69" name="Rectangle 68"/>
          <p:cNvSpPr/>
          <p:nvPr/>
        </p:nvSpPr>
        <p:spPr>
          <a:xfrm>
            <a:off x="251520" y="1830819"/>
            <a:ext cx="4320480" cy="237626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251520" y="1830819"/>
            <a:ext cx="1296144" cy="369332"/>
          </a:xfrm>
          <a:prstGeom prst="rect">
            <a:avLst/>
          </a:prstGeom>
          <a:noFill/>
        </p:spPr>
        <p:txBody>
          <a:bodyPr wrap="square" rtlCol="0">
            <a:spAutoFit/>
          </a:bodyPr>
          <a:lstStyle/>
          <a:p>
            <a:r>
              <a:rPr lang="en-ZA" dirty="0" smtClean="0"/>
              <a:t>ITaC</a:t>
            </a:r>
            <a:endParaRPr lang="en-US" dirty="0"/>
          </a:p>
        </p:txBody>
      </p:sp>
      <p:sp>
        <p:nvSpPr>
          <p:cNvPr id="71" name="Right Brace 70"/>
          <p:cNvSpPr/>
          <p:nvPr/>
        </p:nvSpPr>
        <p:spPr>
          <a:xfrm>
            <a:off x="7687423" y="2186503"/>
            <a:ext cx="337157" cy="86409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TextBox 71"/>
          <p:cNvSpPr txBox="1"/>
          <p:nvPr/>
        </p:nvSpPr>
        <p:spPr>
          <a:xfrm>
            <a:off x="8096589" y="2244283"/>
            <a:ext cx="779512" cy="738664"/>
          </a:xfrm>
          <a:prstGeom prst="rect">
            <a:avLst/>
          </a:prstGeom>
          <a:noFill/>
        </p:spPr>
        <p:txBody>
          <a:bodyPr wrap="square" rtlCol="0">
            <a:spAutoFit/>
          </a:bodyPr>
          <a:lstStyle/>
          <a:p>
            <a:r>
              <a:rPr lang="en-ZA" sz="1400" dirty="0" smtClean="0"/>
              <a:t>ED</a:t>
            </a:r>
          </a:p>
          <a:p>
            <a:r>
              <a:rPr lang="en-ZA" sz="1400" dirty="0" smtClean="0"/>
              <a:t>Margin Amount</a:t>
            </a:r>
            <a:endParaRPr lang="en-US" sz="1400" dirty="0"/>
          </a:p>
        </p:txBody>
      </p:sp>
      <p:sp>
        <p:nvSpPr>
          <p:cNvPr id="73" name="TextBox 72"/>
          <p:cNvSpPr txBox="1"/>
          <p:nvPr/>
        </p:nvSpPr>
        <p:spPr>
          <a:xfrm>
            <a:off x="4640205" y="1830819"/>
            <a:ext cx="1296144" cy="369332"/>
          </a:xfrm>
          <a:prstGeom prst="rect">
            <a:avLst/>
          </a:prstGeom>
          <a:noFill/>
        </p:spPr>
        <p:txBody>
          <a:bodyPr wrap="square" rtlCol="0">
            <a:spAutoFit/>
          </a:bodyPr>
          <a:lstStyle/>
          <a:p>
            <a:r>
              <a:rPr lang="en-ZA" dirty="0" smtClean="0"/>
              <a:t>Current</a:t>
            </a:r>
            <a:endParaRPr lang="en-US" dirty="0"/>
          </a:p>
        </p:txBody>
      </p:sp>
      <p:sp>
        <p:nvSpPr>
          <p:cNvPr id="74" name="Rectangle 73"/>
          <p:cNvSpPr/>
          <p:nvPr/>
        </p:nvSpPr>
        <p:spPr>
          <a:xfrm>
            <a:off x="4644008" y="1830819"/>
            <a:ext cx="4320480" cy="237626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ight Brace 74"/>
          <p:cNvSpPr/>
          <p:nvPr/>
        </p:nvSpPr>
        <p:spPr>
          <a:xfrm>
            <a:off x="7703802" y="3270979"/>
            <a:ext cx="337157" cy="86409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TextBox 75"/>
          <p:cNvSpPr txBox="1"/>
          <p:nvPr/>
        </p:nvSpPr>
        <p:spPr>
          <a:xfrm>
            <a:off x="8112968" y="3328759"/>
            <a:ext cx="779512" cy="738664"/>
          </a:xfrm>
          <a:prstGeom prst="rect">
            <a:avLst/>
          </a:prstGeom>
          <a:noFill/>
        </p:spPr>
        <p:txBody>
          <a:bodyPr wrap="square" rtlCol="0">
            <a:spAutoFit/>
          </a:bodyPr>
          <a:lstStyle/>
          <a:p>
            <a:r>
              <a:rPr lang="en-ZA" sz="1400" dirty="0" smtClean="0"/>
              <a:t>FXD</a:t>
            </a:r>
          </a:p>
          <a:p>
            <a:r>
              <a:rPr lang="en-ZA" sz="1400" dirty="0" smtClean="0"/>
              <a:t>Margin Amount</a:t>
            </a:r>
            <a:endParaRPr lang="en-US" sz="1400" dirty="0"/>
          </a:p>
        </p:txBody>
      </p:sp>
      <p:sp>
        <p:nvSpPr>
          <p:cNvPr id="3" name="Rectangle 2"/>
          <p:cNvSpPr/>
          <p:nvPr/>
        </p:nvSpPr>
        <p:spPr>
          <a:xfrm>
            <a:off x="251520" y="4371603"/>
            <a:ext cx="2736304" cy="830997"/>
          </a:xfrm>
          <a:prstGeom prst="rect">
            <a:avLst/>
          </a:prstGeom>
        </p:spPr>
        <p:txBody>
          <a:bodyPr wrap="square">
            <a:spAutoFit/>
          </a:bodyPr>
          <a:lstStyle/>
          <a:p>
            <a:pPr>
              <a:spcBef>
                <a:spcPts val="600"/>
              </a:spcBef>
            </a:pPr>
            <a:r>
              <a:rPr lang="en-ZA" sz="1600" dirty="0" smtClean="0"/>
              <a:t>A margin </a:t>
            </a:r>
            <a:r>
              <a:rPr lang="en-ZA" sz="1600" dirty="0"/>
              <a:t>breakdown report </a:t>
            </a:r>
            <a:r>
              <a:rPr lang="en-ZA" sz="1600" dirty="0" smtClean="0"/>
              <a:t>will be available </a:t>
            </a:r>
            <a:r>
              <a:rPr lang="en-ZA" sz="1600" dirty="0"/>
              <a:t>to facilitate </a:t>
            </a:r>
            <a:r>
              <a:rPr lang="en-ZA" sz="1600" dirty="0" smtClean="0"/>
              <a:t>reconciliations</a:t>
            </a:r>
            <a:endParaRPr lang="en-ZA" sz="1600" dirty="0"/>
          </a:p>
        </p:txBody>
      </p:sp>
      <p:pic>
        <p:nvPicPr>
          <p:cNvPr id="1036" name="Picture 12" descr="Image result for clock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371818"/>
            <a:ext cx="1006967" cy="99224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p:cNvSpPr/>
          <p:nvPr/>
        </p:nvSpPr>
        <p:spPr>
          <a:xfrm>
            <a:off x="3275856" y="4303982"/>
            <a:ext cx="5688632" cy="111612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9" name="Picture 15" descr="C:\Users\alexc\Pictures\repo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27" y="5345063"/>
            <a:ext cx="1379593" cy="1108273"/>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87"/>
          <p:cNvSpPr/>
          <p:nvPr/>
        </p:nvSpPr>
        <p:spPr>
          <a:xfrm>
            <a:off x="251520" y="4303982"/>
            <a:ext cx="2736304" cy="22322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3275856" y="5507795"/>
            <a:ext cx="5688632" cy="102843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4355975" y="5633222"/>
            <a:ext cx="4520125" cy="738664"/>
          </a:xfrm>
          <a:prstGeom prst="rect">
            <a:avLst/>
          </a:prstGeom>
        </p:spPr>
        <p:txBody>
          <a:bodyPr wrap="square">
            <a:spAutoFit/>
          </a:bodyPr>
          <a:lstStyle/>
          <a:p>
            <a:pPr>
              <a:spcBef>
                <a:spcPts val="600"/>
              </a:spcBef>
            </a:pPr>
            <a:r>
              <a:rPr lang="en-ZA" sz="1400" dirty="0" smtClean="0"/>
              <a:t>Clearing members to consider any other implications to their business and operations of the Consolidation </a:t>
            </a:r>
            <a:r>
              <a:rPr lang="en-ZA" sz="1400" dirty="0"/>
              <a:t>of markets and single EOD run</a:t>
            </a:r>
          </a:p>
        </p:txBody>
      </p:sp>
      <p:pic>
        <p:nvPicPr>
          <p:cNvPr id="91" name="Picture 8" descr="C:\Users\hemashk\AppData\Local\Microsoft\Windows\Temporary Internet Files\Content.IE5\VUHBW3R1\questi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5" y="5600125"/>
            <a:ext cx="936104" cy="936104"/>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764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83" grpId="0" animBg="1"/>
      <p:bldP spid="88" grpId="0" animBg="1"/>
      <p:bldP spid="89" grpId="0" animBg="1"/>
      <p:bldP spid="9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3" name="Elbow Connector 172"/>
          <p:cNvCxnSpPr>
            <a:endCxn id="103" idx="4"/>
          </p:cNvCxnSpPr>
          <p:nvPr/>
        </p:nvCxnSpPr>
        <p:spPr>
          <a:xfrm rot="16200000" flipV="1">
            <a:off x="7448030" y="2947026"/>
            <a:ext cx="1640711" cy="448032"/>
          </a:xfrm>
          <a:prstGeom prst="bentConnector3">
            <a:avLst>
              <a:gd name="adj1" fmla="val 50000"/>
            </a:avLst>
          </a:prstGeom>
          <a:ln w="12700">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a:stCxn id="75" idx="6"/>
            <a:endCxn id="118" idx="0"/>
          </p:cNvCxnSpPr>
          <p:nvPr/>
        </p:nvCxnSpPr>
        <p:spPr>
          <a:xfrm>
            <a:off x="3275856" y="1744181"/>
            <a:ext cx="3670391" cy="1988986"/>
          </a:xfrm>
          <a:prstGeom prst="straightConnector1">
            <a:avLst/>
          </a:prstGeom>
          <a:ln w="12700">
            <a:solidFill>
              <a:schemeClr val="accent3"/>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395536" y="4057664"/>
            <a:ext cx="1558788" cy="1819608"/>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400" b="1" dirty="0" smtClean="0">
                <a:solidFill>
                  <a:prstClr val="black"/>
                </a:solidFill>
              </a:rPr>
              <a:t>RTC</a:t>
            </a:r>
          </a:p>
          <a:p>
            <a:pPr algn="ctr" defTabSz="457200"/>
            <a:r>
              <a:rPr lang="en-ZA" sz="1400" b="1" dirty="0" smtClean="0">
                <a:solidFill>
                  <a:prstClr val="black"/>
                </a:solidFill>
              </a:rPr>
              <a:t>ED &amp; FXD</a:t>
            </a:r>
            <a:endParaRPr lang="en-US" sz="1400" dirty="0">
              <a:solidFill>
                <a:prstClr val="black"/>
              </a:solidFill>
            </a:endParaRPr>
          </a:p>
        </p:txBody>
      </p:sp>
      <p:sp>
        <p:nvSpPr>
          <p:cNvPr id="2" name="Title 1"/>
          <p:cNvSpPr>
            <a:spLocks noGrp="1"/>
          </p:cNvSpPr>
          <p:nvPr>
            <p:ph type="title"/>
          </p:nvPr>
        </p:nvSpPr>
        <p:spPr>
          <a:xfrm>
            <a:off x="457200" y="116632"/>
            <a:ext cx="6649316" cy="864096"/>
          </a:xfrm>
        </p:spPr>
        <p:txBody>
          <a:bodyPr>
            <a:noAutofit/>
          </a:bodyPr>
          <a:lstStyle/>
          <a:p>
            <a:r>
              <a:rPr lang="en-ZA" dirty="0"/>
              <a:t>Clearing EOD Processes</a:t>
            </a:r>
            <a:r>
              <a:rPr lang="en-ZA" dirty="0" smtClean="0"/>
              <a:t/>
            </a:r>
            <a:br>
              <a:rPr lang="en-ZA" dirty="0" smtClean="0"/>
            </a:br>
            <a:r>
              <a:rPr lang="en-ZA" sz="2300" b="0" dirty="0"/>
              <a:t>Transition phase</a:t>
            </a:r>
            <a:endParaRPr lang="en-US" sz="2300" b="0" dirty="0"/>
          </a:p>
        </p:txBody>
      </p:sp>
      <p:sp>
        <p:nvSpPr>
          <p:cNvPr id="64" name="Rectangle 63"/>
          <p:cNvSpPr/>
          <p:nvPr/>
        </p:nvSpPr>
        <p:spPr>
          <a:xfrm>
            <a:off x="2123729" y="4057663"/>
            <a:ext cx="1224136" cy="966545"/>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400" b="1" dirty="0" err="1" smtClean="0">
                <a:solidFill>
                  <a:prstClr val="black"/>
                </a:solidFill>
              </a:rPr>
              <a:t>Nutron</a:t>
            </a:r>
            <a:r>
              <a:rPr lang="en-ZA" sz="1400" b="1" dirty="0" smtClean="0">
                <a:solidFill>
                  <a:prstClr val="black"/>
                </a:solidFill>
              </a:rPr>
              <a:t> /</a:t>
            </a:r>
          </a:p>
          <a:p>
            <a:pPr algn="ctr" defTabSz="457200"/>
            <a:r>
              <a:rPr lang="en-ZA" sz="1400" b="1" dirty="0" err="1" smtClean="0">
                <a:solidFill>
                  <a:prstClr val="black"/>
                </a:solidFill>
              </a:rPr>
              <a:t>Nuclears</a:t>
            </a:r>
            <a:endParaRPr lang="en-ZA" sz="1400" b="1" dirty="0" smtClean="0">
              <a:solidFill>
                <a:prstClr val="black"/>
              </a:solidFill>
            </a:endParaRPr>
          </a:p>
          <a:p>
            <a:pPr algn="ctr" defTabSz="457200"/>
            <a:r>
              <a:rPr lang="en-ZA" sz="1400" b="1" dirty="0" smtClean="0">
                <a:solidFill>
                  <a:prstClr val="black"/>
                </a:solidFill>
              </a:rPr>
              <a:t>IRD</a:t>
            </a:r>
            <a:endParaRPr lang="en-US" sz="1400" b="1" dirty="0">
              <a:solidFill>
                <a:prstClr val="black"/>
              </a:solidFill>
            </a:endParaRPr>
          </a:p>
        </p:txBody>
      </p:sp>
      <p:sp>
        <p:nvSpPr>
          <p:cNvPr id="75" name="Oval 74"/>
          <p:cNvSpPr/>
          <p:nvPr/>
        </p:nvSpPr>
        <p:spPr>
          <a:xfrm>
            <a:off x="2051720" y="1416376"/>
            <a:ext cx="1224136" cy="655609"/>
          </a:xfrm>
          <a:prstGeom prst="ellipse">
            <a:avLst/>
          </a:prstGeom>
          <a:solidFill>
            <a:schemeClr val="accent3">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400" b="1" dirty="0" smtClean="0">
                <a:solidFill>
                  <a:prstClr val="black"/>
                </a:solidFill>
              </a:rPr>
              <a:t>Clearing Member</a:t>
            </a:r>
            <a:endParaRPr lang="en-US" sz="1400" b="1" dirty="0">
              <a:solidFill>
                <a:prstClr val="black"/>
              </a:solidFill>
            </a:endParaRPr>
          </a:p>
        </p:txBody>
      </p:sp>
      <p:sp>
        <p:nvSpPr>
          <p:cNvPr id="103" name="Oval 102"/>
          <p:cNvSpPr/>
          <p:nvPr/>
        </p:nvSpPr>
        <p:spPr>
          <a:xfrm>
            <a:off x="7340273" y="1855857"/>
            <a:ext cx="1408191" cy="494829"/>
          </a:xfrm>
          <a:prstGeom prst="ellips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300" b="1" dirty="0" smtClean="0">
                <a:solidFill>
                  <a:prstClr val="black"/>
                </a:solidFill>
              </a:rPr>
              <a:t>Settlement Bank</a:t>
            </a:r>
            <a:endParaRPr lang="en-US" sz="1300" b="1" dirty="0">
              <a:solidFill>
                <a:prstClr val="black"/>
              </a:solidFill>
            </a:endParaRPr>
          </a:p>
        </p:txBody>
      </p:sp>
      <p:sp>
        <p:nvSpPr>
          <p:cNvPr id="104" name="Oval 103"/>
          <p:cNvSpPr/>
          <p:nvPr/>
        </p:nvSpPr>
        <p:spPr>
          <a:xfrm>
            <a:off x="7084210" y="2539937"/>
            <a:ext cx="1408191" cy="504056"/>
          </a:xfrm>
          <a:prstGeom prst="ellips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300" b="1" dirty="0" smtClean="0">
                <a:solidFill>
                  <a:prstClr val="black"/>
                </a:solidFill>
              </a:rPr>
              <a:t>Authorised FX Dealer</a:t>
            </a:r>
            <a:endParaRPr lang="en-US" sz="1300" b="1" dirty="0">
              <a:solidFill>
                <a:prstClr val="black"/>
              </a:solidFill>
            </a:endParaRPr>
          </a:p>
        </p:txBody>
      </p:sp>
      <p:sp>
        <p:nvSpPr>
          <p:cNvPr id="33" name="Slide Number Placeholder 5"/>
          <p:cNvSpPr txBox="1">
            <a:spLocks/>
          </p:cNvSpPr>
          <p:nvPr/>
        </p:nvSpPr>
        <p:spPr>
          <a:xfrm>
            <a:off x="8748464" y="6492875"/>
            <a:ext cx="395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mtClean="0">
                <a:solidFill>
                  <a:prstClr val="black">
                    <a:tint val="75000"/>
                  </a:prstClr>
                </a:solidFill>
              </a:rPr>
              <a:pPr/>
              <a:t>57</a:t>
            </a:fld>
            <a:endParaRPr lang="en-US" dirty="0">
              <a:solidFill>
                <a:prstClr val="black">
                  <a:tint val="75000"/>
                </a:prstClr>
              </a:solidFill>
            </a:endParaRPr>
          </a:p>
        </p:txBody>
      </p:sp>
      <p:cxnSp>
        <p:nvCxnSpPr>
          <p:cNvPr id="22" name="Elbow Connector 21"/>
          <p:cNvCxnSpPr>
            <a:stCxn id="64" idx="2"/>
          </p:cNvCxnSpPr>
          <p:nvPr/>
        </p:nvCxnSpPr>
        <p:spPr>
          <a:xfrm rot="5400000">
            <a:off x="2023783" y="4954750"/>
            <a:ext cx="642556" cy="781472"/>
          </a:xfrm>
          <a:prstGeom prst="bentConnector2">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90" idx="2"/>
            <a:endCxn id="245" idx="0"/>
          </p:cNvCxnSpPr>
          <p:nvPr/>
        </p:nvCxnSpPr>
        <p:spPr>
          <a:xfrm flipH="1">
            <a:off x="2735796" y="2647945"/>
            <a:ext cx="615455" cy="1057318"/>
          </a:xfrm>
          <a:prstGeom prst="straightConnector1">
            <a:avLst/>
          </a:prstGeom>
          <a:ln w="12700">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11" idx="2"/>
            <a:endCxn id="244" idx="0"/>
          </p:cNvCxnSpPr>
          <p:nvPr/>
        </p:nvCxnSpPr>
        <p:spPr>
          <a:xfrm flipH="1">
            <a:off x="1174930" y="2647945"/>
            <a:ext cx="822784" cy="1057319"/>
          </a:xfrm>
          <a:prstGeom prst="straightConnector1">
            <a:avLst/>
          </a:prstGeom>
          <a:ln w="12700">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90" idx="2"/>
            <a:endCxn id="45" idx="0"/>
          </p:cNvCxnSpPr>
          <p:nvPr/>
        </p:nvCxnSpPr>
        <p:spPr>
          <a:xfrm>
            <a:off x="3351251" y="2647945"/>
            <a:ext cx="752697" cy="1057319"/>
          </a:xfrm>
          <a:prstGeom prst="straightConnector1">
            <a:avLst/>
          </a:prstGeom>
          <a:ln w="12700">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6152142" y="4131056"/>
            <a:ext cx="1588210" cy="965161"/>
          </a:xfrm>
          <a:prstGeom prst="rect">
            <a:avLst/>
          </a:prstGeom>
          <a:solidFill>
            <a:srgbClr val="DAC1ED"/>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400" b="1" dirty="0" smtClean="0">
                <a:solidFill>
                  <a:prstClr val="black"/>
                </a:solidFill>
              </a:rPr>
              <a:t>Strate Collateral Management System (SCMS)</a:t>
            </a:r>
          </a:p>
        </p:txBody>
      </p:sp>
      <p:sp>
        <p:nvSpPr>
          <p:cNvPr id="111" name="Rectangle 110"/>
          <p:cNvSpPr/>
          <p:nvPr/>
        </p:nvSpPr>
        <p:spPr>
          <a:xfrm>
            <a:off x="1331640" y="2287905"/>
            <a:ext cx="1332148" cy="360040"/>
          </a:xfrm>
          <a:prstGeom prst="rect">
            <a:avLst/>
          </a:prstGeom>
          <a:solidFill>
            <a:schemeClr val="accent3">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400" b="1" dirty="0" smtClean="0">
                <a:solidFill>
                  <a:prstClr val="black"/>
                </a:solidFill>
              </a:rPr>
              <a:t>Front-end</a:t>
            </a:r>
            <a:endParaRPr lang="en-US" sz="1400" b="1" dirty="0">
              <a:solidFill>
                <a:prstClr val="black"/>
              </a:solidFill>
            </a:endParaRPr>
          </a:p>
        </p:txBody>
      </p:sp>
      <p:sp>
        <p:nvSpPr>
          <p:cNvPr id="118" name="Rectangle 117"/>
          <p:cNvSpPr/>
          <p:nvPr/>
        </p:nvSpPr>
        <p:spPr>
          <a:xfrm>
            <a:off x="6152142" y="3733167"/>
            <a:ext cx="1588210" cy="360040"/>
          </a:xfrm>
          <a:prstGeom prst="rect">
            <a:avLst/>
          </a:prstGeom>
          <a:solidFill>
            <a:srgbClr val="DAC1ED"/>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400" b="1" dirty="0">
                <a:solidFill>
                  <a:prstClr val="black"/>
                </a:solidFill>
              </a:rPr>
              <a:t>SCMS Front-end</a:t>
            </a:r>
            <a:endParaRPr lang="en-US" sz="1400" b="1" dirty="0">
              <a:solidFill>
                <a:prstClr val="black"/>
              </a:solidFill>
            </a:endParaRPr>
          </a:p>
        </p:txBody>
      </p:sp>
      <p:sp>
        <p:nvSpPr>
          <p:cNvPr id="131" name="Rectangle 130"/>
          <p:cNvSpPr/>
          <p:nvPr/>
        </p:nvSpPr>
        <p:spPr>
          <a:xfrm>
            <a:off x="7916337" y="3991397"/>
            <a:ext cx="904135" cy="965906"/>
          </a:xfrm>
          <a:prstGeom prst="rect">
            <a:avLst/>
          </a:prstGeom>
          <a:solidFill>
            <a:schemeClr val="bg1">
              <a:lumMod val="8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400" b="1" dirty="0" smtClean="0">
                <a:solidFill>
                  <a:prstClr val="black"/>
                </a:solidFill>
              </a:rPr>
              <a:t>SWIFT G/W</a:t>
            </a:r>
            <a:endParaRPr lang="en-US" sz="1400" b="1" dirty="0">
              <a:solidFill>
                <a:prstClr val="black"/>
              </a:solidFill>
            </a:endParaRPr>
          </a:p>
        </p:txBody>
      </p:sp>
      <p:cxnSp>
        <p:nvCxnSpPr>
          <p:cNvPr id="169" name="Elbow Connector 168"/>
          <p:cNvCxnSpPr>
            <a:stCxn id="131" idx="2"/>
            <a:endCxn id="62" idx="2"/>
          </p:cNvCxnSpPr>
          <p:nvPr/>
        </p:nvCxnSpPr>
        <p:spPr>
          <a:xfrm rot="5400000">
            <a:off x="4311684" y="1820550"/>
            <a:ext cx="919969" cy="7193475"/>
          </a:xfrm>
          <a:prstGeom prst="bentConnector3">
            <a:avLst>
              <a:gd name="adj1" fmla="val 124849"/>
            </a:avLst>
          </a:prstGeom>
          <a:ln w="12700">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6" name="Elbow Connector 175"/>
          <p:cNvCxnSpPr>
            <a:endCxn id="104" idx="4"/>
          </p:cNvCxnSpPr>
          <p:nvPr/>
        </p:nvCxnSpPr>
        <p:spPr>
          <a:xfrm rot="16200000" flipV="1">
            <a:off x="7484615" y="3347684"/>
            <a:ext cx="947404" cy="340022"/>
          </a:xfrm>
          <a:prstGeom prst="bentConnector3">
            <a:avLst>
              <a:gd name="adj1" fmla="val 50000"/>
            </a:avLst>
          </a:prstGeom>
          <a:ln w="12700">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1" name="Straight Arrow Connector 210"/>
          <p:cNvCxnSpPr>
            <a:stCxn id="75" idx="4"/>
            <a:endCxn id="111" idx="0"/>
          </p:cNvCxnSpPr>
          <p:nvPr/>
        </p:nvCxnSpPr>
        <p:spPr>
          <a:xfrm flipH="1">
            <a:off x="1997714" y="2071985"/>
            <a:ext cx="666074" cy="215920"/>
          </a:xfrm>
          <a:prstGeom prst="straightConnector1">
            <a:avLst/>
          </a:prstGeom>
          <a:ln w="12700">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244" name="Rectangle 243"/>
          <p:cNvSpPr/>
          <p:nvPr/>
        </p:nvSpPr>
        <p:spPr>
          <a:xfrm>
            <a:off x="395536" y="3705264"/>
            <a:ext cx="1558788" cy="330870"/>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400" b="1" dirty="0" smtClean="0">
                <a:solidFill>
                  <a:prstClr val="black"/>
                </a:solidFill>
              </a:rPr>
              <a:t>RTC EMAPI</a:t>
            </a:r>
            <a:endParaRPr lang="en-US" sz="1400" dirty="0">
              <a:solidFill>
                <a:prstClr val="black"/>
              </a:solidFill>
            </a:endParaRPr>
          </a:p>
        </p:txBody>
      </p:sp>
      <p:sp>
        <p:nvSpPr>
          <p:cNvPr id="245" name="Rectangle 244"/>
          <p:cNvSpPr/>
          <p:nvPr/>
        </p:nvSpPr>
        <p:spPr>
          <a:xfrm>
            <a:off x="2123728" y="3705263"/>
            <a:ext cx="1224136" cy="330871"/>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400" b="1" dirty="0" err="1" smtClean="0">
                <a:solidFill>
                  <a:prstClr val="black"/>
                </a:solidFill>
              </a:rPr>
              <a:t>Nutron</a:t>
            </a:r>
            <a:r>
              <a:rPr lang="en-ZA" sz="1400" b="1" dirty="0" smtClean="0">
                <a:solidFill>
                  <a:prstClr val="black"/>
                </a:solidFill>
              </a:rPr>
              <a:t> API</a:t>
            </a:r>
            <a:endParaRPr lang="en-US" sz="1400" dirty="0">
              <a:solidFill>
                <a:prstClr val="black"/>
              </a:solidFill>
            </a:endParaRPr>
          </a:p>
        </p:txBody>
      </p:sp>
      <p:sp>
        <p:nvSpPr>
          <p:cNvPr id="44" name="Rectangle 43"/>
          <p:cNvSpPr/>
          <p:nvPr/>
        </p:nvSpPr>
        <p:spPr>
          <a:xfrm>
            <a:off x="3491881" y="4057664"/>
            <a:ext cx="1224136" cy="966545"/>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400" b="1" dirty="0" err="1" smtClean="0">
                <a:solidFill>
                  <a:prstClr val="black"/>
                </a:solidFill>
              </a:rPr>
              <a:t>Nutron</a:t>
            </a:r>
            <a:r>
              <a:rPr lang="en-ZA" sz="1400" b="1" dirty="0" smtClean="0">
                <a:solidFill>
                  <a:prstClr val="black"/>
                </a:solidFill>
              </a:rPr>
              <a:t> /</a:t>
            </a:r>
          </a:p>
          <a:p>
            <a:pPr algn="ctr" defTabSz="457200"/>
            <a:r>
              <a:rPr lang="en-ZA" sz="1400" b="1" dirty="0" err="1" smtClean="0">
                <a:solidFill>
                  <a:prstClr val="black"/>
                </a:solidFill>
              </a:rPr>
              <a:t>Nuclears</a:t>
            </a:r>
            <a:endParaRPr lang="en-ZA" sz="1400" b="1" dirty="0" smtClean="0">
              <a:solidFill>
                <a:prstClr val="black"/>
              </a:solidFill>
            </a:endParaRPr>
          </a:p>
          <a:p>
            <a:pPr algn="ctr" defTabSz="457200"/>
            <a:r>
              <a:rPr lang="en-ZA" sz="1400" b="1" dirty="0" smtClean="0">
                <a:solidFill>
                  <a:prstClr val="black"/>
                </a:solidFill>
              </a:rPr>
              <a:t>CMD</a:t>
            </a:r>
            <a:endParaRPr lang="en-US" sz="1400" b="1" dirty="0">
              <a:solidFill>
                <a:prstClr val="black"/>
              </a:solidFill>
            </a:endParaRPr>
          </a:p>
        </p:txBody>
      </p:sp>
      <p:sp>
        <p:nvSpPr>
          <p:cNvPr id="45" name="Rectangle 44"/>
          <p:cNvSpPr/>
          <p:nvPr/>
        </p:nvSpPr>
        <p:spPr>
          <a:xfrm>
            <a:off x="3491880" y="3705264"/>
            <a:ext cx="1224136" cy="330871"/>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400" b="1" dirty="0" err="1" smtClean="0">
                <a:solidFill>
                  <a:prstClr val="black"/>
                </a:solidFill>
              </a:rPr>
              <a:t>Nutron</a:t>
            </a:r>
            <a:r>
              <a:rPr lang="en-ZA" sz="1400" b="1" dirty="0" smtClean="0">
                <a:solidFill>
                  <a:prstClr val="black"/>
                </a:solidFill>
              </a:rPr>
              <a:t> API</a:t>
            </a:r>
            <a:endParaRPr lang="en-US" sz="1400" dirty="0">
              <a:solidFill>
                <a:prstClr val="black"/>
              </a:solidFill>
            </a:endParaRPr>
          </a:p>
        </p:txBody>
      </p:sp>
      <p:cxnSp>
        <p:nvCxnSpPr>
          <p:cNvPr id="53" name="Elbow Connector 52"/>
          <p:cNvCxnSpPr>
            <a:stCxn id="44" idx="2"/>
          </p:cNvCxnSpPr>
          <p:nvPr/>
        </p:nvCxnSpPr>
        <p:spPr>
          <a:xfrm rot="5400000">
            <a:off x="2850494" y="4128040"/>
            <a:ext cx="357287" cy="2149625"/>
          </a:xfrm>
          <a:prstGeom prst="bentConnector2">
            <a:avLst/>
          </a:prstGeom>
          <a:ln w="12700">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2267744" y="5562600"/>
            <a:ext cx="1979212" cy="276999"/>
          </a:xfrm>
          <a:prstGeom prst="rect">
            <a:avLst/>
          </a:prstGeom>
          <a:solidFill>
            <a:schemeClr val="bg1"/>
          </a:solidFill>
        </p:spPr>
        <p:txBody>
          <a:bodyPr wrap="square" rtlCol="0">
            <a:spAutoFit/>
          </a:bodyPr>
          <a:lstStyle/>
          <a:p>
            <a:pPr defTabSz="457200"/>
            <a:r>
              <a:rPr lang="en-ZA" sz="1200" dirty="0" smtClean="0">
                <a:solidFill>
                  <a:prstClr val="black"/>
                </a:solidFill>
              </a:rPr>
              <a:t>IRD net settlement amount</a:t>
            </a:r>
            <a:endParaRPr lang="en-US" sz="1200" dirty="0">
              <a:solidFill>
                <a:prstClr val="black"/>
              </a:solidFill>
            </a:endParaRPr>
          </a:p>
        </p:txBody>
      </p:sp>
      <p:sp>
        <p:nvSpPr>
          <p:cNvPr id="9" name="TextBox 8"/>
          <p:cNvSpPr txBox="1"/>
          <p:nvPr/>
        </p:nvSpPr>
        <p:spPr>
          <a:xfrm>
            <a:off x="3675688" y="5234716"/>
            <a:ext cx="2109441" cy="276999"/>
          </a:xfrm>
          <a:prstGeom prst="rect">
            <a:avLst/>
          </a:prstGeom>
          <a:solidFill>
            <a:schemeClr val="bg1"/>
          </a:solidFill>
        </p:spPr>
        <p:txBody>
          <a:bodyPr wrap="square" rtlCol="0">
            <a:spAutoFit/>
          </a:bodyPr>
          <a:lstStyle/>
          <a:p>
            <a:pPr defTabSz="457200"/>
            <a:r>
              <a:rPr lang="en-ZA" sz="1200" dirty="0" smtClean="0">
                <a:solidFill>
                  <a:prstClr val="black"/>
                </a:solidFill>
              </a:rPr>
              <a:t>CMD net settlement amount</a:t>
            </a:r>
            <a:endParaRPr lang="en-US" sz="1200" dirty="0">
              <a:solidFill>
                <a:prstClr val="black"/>
              </a:solidFill>
            </a:endParaRPr>
          </a:p>
        </p:txBody>
      </p:sp>
      <p:cxnSp>
        <p:nvCxnSpPr>
          <p:cNvPr id="83" name="Elbow Connector 82"/>
          <p:cNvCxnSpPr>
            <a:stCxn id="65" idx="2"/>
            <a:endCxn id="62" idx="2"/>
          </p:cNvCxnSpPr>
          <p:nvPr/>
        </p:nvCxnSpPr>
        <p:spPr>
          <a:xfrm rot="5400000">
            <a:off x="3670062" y="2601086"/>
            <a:ext cx="781055" cy="5771317"/>
          </a:xfrm>
          <a:prstGeom prst="bentConnector3">
            <a:avLst>
              <a:gd name="adj1" fmla="val 175609"/>
            </a:avLst>
          </a:prstGeom>
          <a:ln w="12700">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4246956" y="6320353"/>
            <a:ext cx="1909220" cy="276999"/>
          </a:xfrm>
          <a:prstGeom prst="rect">
            <a:avLst/>
          </a:prstGeom>
          <a:solidFill>
            <a:schemeClr val="bg1"/>
          </a:solidFill>
        </p:spPr>
        <p:txBody>
          <a:bodyPr wrap="square" rtlCol="0">
            <a:spAutoFit/>
          </a:bodyPr>
          <a:lstStyle/>
          <a:p>
            <a:pPr algn="ctr" defTabSz="457200"/>
            <a:r>
              <a:rPr lang="en-ZA" sz="1200" dirty="0" smtClean="0">
                <a:solidFill>
                  <a:prstClr val="black"/>
                </a:solidFill>
              </a:rPr>
              <a:t>Collateral calls and pledging</a:t>
            </a:r>
            <a:endParaRPr lang="en-US" sz="1200" dirty="0">
              <a:solidFill>
                <a:prstClr val="black"/>
              </a:solidFill>
            </a:endParaRPr>
          </a:p>
        </p:txBody>
      </p:sp>
      <p:sp>
        <p:nvSpPr>
          <p:cNvPr id="90" name="Rectangle 89"/>
          <p:cNvSpPr/>
          <p:nvPr/>
        </p:nvSpPr>
        <p:spPr>
          <a:xfrm>
            <a:off x="2663788" y="2287905"/>
            <a:ext cx="1374926" cy="360040"/>
          </a:xfrm>
          <a:prstGeom prst="rect">
            <a:avLst/>
          </a:prstGeom>
          <a:solidFill>
            <a:schemeClr val="accent3">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400" b="1" dirty="0" err="1" smtClean="0">
                <a:solidFill>
                  <a:prstClr val="black"/>
                </a:solidFill>
              </a:rPr>
              <a:t>Nutron</a:t>
            </a:r>
            <a:r>
              <a:rPr lang="en-ZA" sz="1400" b="1" dirty="0" smtClean="0">
                <a:solidFill>
                  <a:prstClr val="black"/>
                </a:solidFill>
              </a:rPr>
              <a:t>/Own FE</a:t>
            </a:r>
            <a:endParaRPr lang="en-US" sz="1400" b="1" dirty="0">
              <a:solidFill>
                <a:prstClr val="black"/>
              </a:solidFill>
            </a:endParaRPr>
          </a:p>
        </p:txBody>
      </p:sp>
      <p:cxnSp>
        <p:nvCxnSpPr>
          <p:cNvPr id="95" name="Straight Arrow Connector 94"/>
          <p:cNvCxnSpPr>
            <a:stCxn id="75" idx="4"/>
            <a:endCxn id="90" idx="0"/>
          </p:cNvCxnSpPr>
          <p:nvPr/>
        </p:nvCxnSpPr>
        <p:spPr>
          <a:xfrm>
            <a:off x="2663788" y="2071985"/>
            <a:ext cx="687463" cy="215920"/>
          </a:xfrm>
          <a:prstGeom prst="straightConnector1">
            <a:avLst/>
          </a:prstGeom>
          <a:ln w="12700">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250" name="TextBox 249"/>
          <p:cNvSpPr txBox="1"/>
          <p:nvPr/>
        </p:nvSpPr>
        <p:spPr>
          <a:xfrm>
            <a:off x="1043608" y="3007985"/>
            <a:ext cx="1080120" cy="492443"/>
          </a:xfrm>
          <a:prstGeom prst="rect">
            <a:avLst/>
          </a:prstGeom>
          <a:solidFill>
            <a:schemeClr val="bg1"/>
          </a:solidFill>
        </p:spPr>
        <p:txBody>
          <a:bodyPr wrap="square" rtlCol="0">
            <a:spAutoFit/>
          </a:bodyPr>
          <a:lstStyle/>
          <a:p>
            <a:pPr algn="ctr" defTabSz="457200"/>
            <a:r>
              <a:rPr lang="en-ZA" sz="1300" b="1" dirty="0" smtClean="0">
                <a:solidFill>
                  <a:prstClr val="black"/>
                </a:solidFill>
              </a:rPr>
              <a:t>Balance on </a:t>
            </a:r>
          </a:p>
          <a:p>
            <a:pPr algn="ctr" defTabSz="457200"/>
            <a:r>
              <a:rPr lang="en-ZA" sz="1300" b="1" dirty="0" smtClean="0">
                <a:solidFill>
                  <a:prstClr val="black"/>
                </a:solidFill>
              </a:rPr>
              <a:t>ED &amp; FXD</a:t>
            </a:r>
            <a:endParaRPr lang="en-US" sz="1300" b="1" dirty="0">
              <a:solidFill>
                <a:prstClr val="black"/>
              </a:solidFill>
            </a:endParaRPr>
          </a:p>
        </p:txBody>
      </p:sp>
      <p:sp>
        <p:nvSpPr>
          <p:cNvPr id="101" name="TextBox 100"/>
          <p:cNvSpPr txBox="1"/>
          <p:nvPr/>
        </p:nvSpPr>
        <p:spPr>
          <a:xfrm>
            <a:off x="2699793" y="2996952"/>
            <a:ext cx="720079" cy="492443"/>
          </a:xfrm>
          <a:prstGeom prst="rect">
            <a:avLst/>
          </a:prstGeom>
          <a:solidFill>
            <a:schemeClr val="bg1"/>
          </a:solidFill>
        </p:spPr>
        <p:txBody>
          <a:bodyPr wrap="square" rtlCol="0">
            <a:spAutoFit/>
          </a:bodyPr>
          <a:lstStyle/>
          <a:p>
            <a:pPr algn="ctr" defTabSz="457200"/>
            <a:r>
              <a:rPr lang="en-ZA" sz="1300" b="1" dirty="0" smtClean="0">
                <a:solidFill>
                  <a:prstClr val="black"/>
                </a:solidFill>
              </a:rPr>
              <a:t>Balance</a:t>
            </a:r>
          </a:p>
          <a:p>
            <a:pPr algn="ctr" defTabSz="457200"/>
            <a:r>
              <a:rPr lang="en-ZA" sz="1300" b="1" dirty="0" smtClean="0">
                <a:solidFill>
                  <a:prstClr val="black"/>
                </a:solidFill>
              </a:rPr>
              <a:t>on IRD</a:t>
            </a:r>
            <a:endParaRPr lang="en-US" sz="1300" b="1" dirty="0">
              <a:solidFill>
                <a:prstClr val="black"/>
              </a:solidFill>
            </a:endParaRPr>
          </a:p>
        </p:txBody>
      </p:sp>
      <p:sp>
        <p:nvSpPr>
          <p:cNvPr id="102" name="TextBox 101"/>
          <p:cNvSpPr txBox="1"/>
          <p:nvPr/>
        </p:nvSpPr>
        <p:spPr>
          <a:xfrm>
            <a:off x="3419872" y="3007985"/>
            <a:ext cx="821317" cy="492443"/>
          </a:xfrm>
          <a:prstGeom prst="rect">
            <a:avLst/>
          </a:prstGeom>
          <a:solidFill>
            <a:schemeClr val="bg1"/>
          </a:solidFill>
        </p:spPr>
        <p:txBody>
          <a:bodyPr wrap="square" rtlCol="0">
            <a:spAutoFit/>
          </a:bodyPr>
          <a:lstStyle/>
          <a:p>
            <a:pPr algn="ctr" defTabSz="457200"/>
            <a:r>
              <a:rPr lang="en-ZA" sz="1300" b="1" dirty="0" smtClean="0">
                <a:solidFill>
                  <a:prstClr val="black"/>
                </a:solidFill>
              </a:rPr>
              <a:t>Balance </a:t>
            </a:r>
          </a:p>
          <a:p>
            <a:pPr algn="ctr" defTabSz="457200"/>
            <a:r>
              <a:rPr lang="en-ZA" sz="1300" b="1" dirty="0" smtClean="0">
                <a:solidFill>
                  <a:prstClr val="black"/>
                </a:solidFill>
              </a:rPr>
              <a:t>on CMD</a:t>
            </a:r>
            <a:endParaRPr lang="en-US" sz="1300" b="1" dirty="0">
              <a:solidFill>
                <a:prstClr val="black"/>
              </a:solidFill>
            </a:endParaRPr>
          </a:p>
        </p:txBody>
      </p:sp>
      <p:cxnSp>
        <p:nvCxnSpPr>
          <p:cNvPr id="105" name="Straight Arrow Connector 104"/>
          <p:cNvCxnSpPr>
            <a:stCxn id="106" idx="4"/>
            <a:endCxn id="118" idx="0"/>
          </p:cNvCxnSpPr>
          <p:nvPr/>
        </p:nvCxnSpPr>
        <p:spPr>
          <a:xfrm>
            <a:off x="5998612" y="2575937"/>
            <a:ext cx="947635" cy="1157230"/>
          </a:xfrm>
          <a:prstGeom prst="straightConnector1">
            <a:avLst/>
          </a:prstGeom>
          <a:ln w="12700">
            <a:solidFill>
              <a:srgbClr val="CCCCFF"/>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06" name="Oval 105"/>
          <p:cNvSpPr/>
          <p:nvPr/>
        </p:nvSpPr>
        <p:spPr>
          <a:xfrm>
            <a:off x="5508104" y="2011761"/>
            <a:ext cx="981016" cy="564176"/>
          </a:xfrm>
          <a:prstGeom prst="ellipse">
            <a:avLst/>
          </a:prstGeom>
          <a:solidFill>
            <a:srgbClr val="CCCCFF"/>
          </a:solidFill>
          <a:ln>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400" b="1" dirty="0" smtClean="0">
                <a:solidFill>
                  <a:prstClr val="black"/>
                </a:solidFill>
              </a:rPr>
              <a:t>CSDP, Client</a:t>
            </a:r>
            <a:endParaRPr lang="en-US" sz="1400" b="1" dirty="0">
              <a:solidFill>
                <a:prstClr val="black"/>
              </a:solidFill>
            </a:endParaRPr>
          </a:p>
        </p:txBody>
      </p:sp>
      <p:sp>
        <p:nvSpPr>
          <p:cNvPr id="39" name="Rectangle 38"/>
          <p:cNvSpPr/>
          <p:nvPr/>
        </p:nvSpPr>
        <p:spPr>
          <a:xfrm>
            <a:off x="4860032" y="3728065"/>
            <a:ext cx="453257" cy="410517"/>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400" b="1" dirty="0" smtClean="0">
                <a:solidFill>
                  <a:prstClr val="black"/>
                </a:solidFill>
              </a:rPr>
              <a:t>IDP</a:t>
            </a:r>
            <a:endParaRPr lang="en-US" sz="1400" b="1" dirty="0">
              <a:solidFill>
                <a:prstClr val="black"/>
              </a:solidFill>
            </a:endParaRPr>
          </a:p>
        </p:txBody>
      </p:sp>
      <p:sp>
        <p:nvSpPr>
          <p:cNvPr id="40" name="Rectangle 39"/>
          <p:cNvSpPr/>
          <p:nvPr/>
        </p:nvSpPr>
        <p:spPr>
          <a:xfrm>
            <a:off x="5436096" y="3728064"/>
            <a:ext cx="603467" cy="410517"/>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1400" b="1" dirty="0" smtClean="0">
                <a:solidFill>
                  <a:prstClr val="black"/>
                </a:solidFill>
              </a:rPr>
              <a:t>BDA</a:t>
            </a:r>
            <a:endParaRPr lang="en-US" sz="1400" b="1" dirty="0">
              <a:solidFill>
                <a:prstClr val="black"/>
              </a:solidFill>
            </a:endParaRPr>
          </a:p>
        </p:txBody>
      </p:sp>
      <p:sp>
        <p:nvSpPr>
          <p:cNvPr id="78" name="TextBox 77"/>
          <p:cNvSpPr txBox="1"/>
          <p:nvPr/>
        </p:nvSpPr>
        <p:spPr>
          <a:xfrm>
            <a:off x="2555776" y="5960313"/>
            <a:ext cx="2952328" cy="276999"/>
          </a:xfrm>
          <a:prstGeom prst="rect">
            <a:avLst/>
          </a:prstGeom>
          <a:solidFill>
            <a:schemeClr val="bg1"/>
          </a:solidFill>
        </p:spPr>
        <p:txBody>
          <a:bodyPr wrap="square" rtlCol="0">
            <a:spAutoFit/>
          </a:bodyPr>
          <a:lstStyle/>
          <a:p>
            <a:pPr algn="ctr" defTabSz="457200"/>
            <a:r>
              <a:rPr lang="en-ZA" sz="1200" dirty="0" smtClean="0">
                <a:solidFill>
                  <a:prstClr val="black"/>
                </a:solidFill>
              </a:rPr>
              <a:t>Net settlement amount (all markets)</a:t>
            </a:r>
            <a:endParaRPr lang="en-US" sz="1200" dirty="0">
              <a:solidFill>
                <a:prstClr val="black"/>
              </a:solidFill>
            </a:endParaRPr>
          </a:p>
        </p:txBody>
      </p:sp>
      <p:sp>
        <p:nvSpPr>
          <p:cNvPr id="3" name="Rectangle 2"/>
          <p:cNvSpPr/>
          <p:nvPr/>
        </p:nvSpPr>
        <p:spPr>
          <a:xfrm>
            <a:off x="971601" y="6309320"/>
            <a:ext cx="7296784" cy="321278"/>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spcBef>
                <a:spcPts val="600"/>
              </a:spcBef>
            </a:pPr>
            <a:r>
              <a:rPr lang="en-ZA" sz="1600" b="1" dirty="0" smtClean="0">
                <a:solidFill>
                  <a:prstClr val="black"/>
                </a:solidFill>
              </a:rPr>
              <a:t>A </a:t>
            </a:r>
            <a:r>
              <a:rPr lang="en-ZA" sz="1600" b="1" dirty="0">
                <a:solidFill>
                  <a:prstClr val="black"/>
                </a:solidFill>
              </a:rPr>
              <a:t>single payment instruction per Clearing Member </a:t>
            </a:r>
            <a:r>
              <a:rPr lang="en-ZA" sz="1600" b="1" dirty="0" smtClean="0">
                <a:solidFill>
                  <a:prstClr val="black"/>
                </a:solidFill>
              </a:rPr>
              <a:t>retained during transition phase</a:t>
            </a:r>
            <a:endParaRPr lang="en-ZA" sz="1600" b="1" dirty="0">
              <a:solidFill>
                <a:prstClr val="black"/>
              </a:solidFill>
            </a:endParaRPr>
          </a:p>
        </p:txBody>
      </p:sp>
    </p:spTree>
    <p:extLst>
      <p:ext uri="{BB962C8B-B14F-4D97-AF65-F5344CB8AC3E}">
        <p14:creationId xmlns:p14="http://schemas.microsoft.com/office/powerpoint/2010/main" val="2997030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488" y="76200"/>
            <a:ext cx="6017999" cy="762000"/>
          </a:xfrm>
        </p:spPr>
        <p:txBody>
          <a:bodyPr>
            <a:normAutofit fontScale="90000"/>
          </a:bodyPr>
          <a:lstStyle/>
          <a:p>
            <a:r>
              <a:rPr lang="en-ZA" sz="2800" dirty="0" smtClean="0"/>
              <a:t>Clearing EOD Processes</a:t>
            </a:r>
            <a:r>
              <a:rPr lang="en-ZA" dirty="0" smtClean="0"/>
              <a:t/>
            </a:r>
            <a:br>
              <a:rPr lang="en-ZA" dirty="0" smtClean="0"/>
            </a:br>
            <a:r>
              <a:rPr lang="en-ZA" b="0" dirty="0" smtClean="0"/>
              <a:t>Overview </a:t>
            </a:r>
            <a:r>
              <a:rPr lang="en-ZA" b="0" dirty="0"/>
              <a:t>of </a:t>
            </a:r>
            <a:r>
              <a:rPr lang="en-ZA" b="0" dirty="0" smtClean="0"/>
              <a:t>the new EOD </a:t>
            </a:r>
            <a:r>
              <a:rPr lang="en-ZA" b="0" dirty="0"/>
              <a:t>process</a:t>
            </a:r>
          </a:p>
        </p:txBody>
      </p:sp>
      <p:sp>
        <p:nvSpPr>
          <p:cNvPr id="3" name="Rectangle 2"/>
          <p:cNvSpPr/>
          <p:nvPr/>
        </p:nvSpPr>
        <p:spPr>
          <a:xfrm>
            <a:off x="304800" y="1380070"/>
            <a:ext cx="8686800" cy="3970318"/>
          </a:xfrm>
          <a:prstGeom prst="rect">
            <a:avLst/>
          </a:prstGeom>
        </p:spPr>
        <p:txBody>
          <a:bodyPr wrap="square">
            <a:spAutoFit/>
          </a:bodyPr>
          <a:lstStyle/>
          <a:p>
            <a:pPr marL="285750" indent="-285750">
              <a:spcBef>
                <a:spcPts val="1200"/>
              </a:spcBef>
              <a:spcAft>
                <a:spcPts val="1200"/>
              </a:spcAft>
              <a:buFont typeface="Arial" panose="020B0604020202020204" pitchFamily="34" charset="0"/>
              <a:buChar char="•"/>
            </a:pPr>
            <a:r>
              <a:rPr lang="en-US" sz="1600" dirty="0">
                <a:solidFill>
                  <a:prstClr val="black"/>
                </a:solidFill>
              </a:rPr>
              <a:t>S</a:t>
            </a:r>
            <a:r>
              <a:rPr lang="en-US" sz="1600" dirty="0" smtClean="0">
                <a:solidFill>
                  <a:prstClr val="black"/>
                </a:solidFill>
              </a:rPr>
              <a:t>ingle EOD </a:t>
            </a:r>
            <a:r>
              <a:rPr lang="en-US" sz="1600" dirty="0">
                <a:solidFill>
                  <a:prstClr val="black"/>
                </a:solidFill>
              </a:rPr>
              <a:t>run for </a:t>
            </a:r>
            <a:r>
              <a:rPr lang="en-US" sz="1600" dirty="0" smtClean="0">
                <a:solidFill>
                  <a:prstClr val="black"/>
                </a:solidFill>
              </a:rPr>
              <a:t>all </a:t>
            </a:r>
            <a:r>
              <a:rPr lang="en-US" sz="1600" dirty="0">
                <a:solidFill>
                  <a:prstClr val="black"/>
                </a:solidFill>
              </a:rPr>
              <a:t>markets on the new ITaC platform i.e. </a:t>
            </a:r>
            <a:r>
              <a:rPr lang="en-US" sz="1600" dirty="0" smtClean="0">
                <a:solidFill>
                  <a:prstClr val="black"/>
                </a:solidFill>
              </a:rPr>
              <a:t>Equity Derivatives and Currency (FX) Derivatives, comprising the following sub-processes</a:t>
            </a:r>
            <a:endParaRPr lang="en-ZA" sz="1600" dirty="0" smtClean="0">
              <a:solidFill>
                <a:prstClr val="black"/>
              </a:solidFill>
            </a:endParaRPr>
          </a:p>
          <a:p>
            <a:pPr marL="742950" lvl="1" indent="-285750">
              <a:spcBef>
                <a:spcPts val="600"/>
              </a:spcBef>
              <a:spcAft>
                <a:spcPts val="600"/>
              </a:spcAft>
              <a:buClr>
                <a:srgbClr val="92D050"/>
              </a:buClr>
              <a:buFont typeface="Arial" panose="020B0604020202020204" pitchFamily="34" charset="0"/>
              <a:buChar char="•"/>
            </a:pPr>
            <a:r>
              <a:rPr lang="en-US" sz="1400" b="1" dirty="0" smtClean="0">
                <a:solidFill>
                  <a:prstClr val="black"/>
                </a:solidFill>
              </a:rPr>
              <a:t>CM Balancing 1</a:t>
            </a:r>
            <a:r>
              <a:rPr lang="en-US" sz="1400" dirty="0" smtClean="0">
                <a:solidFill>
                  <a:prstClr val="black"/>
                </a:solidFill>
              </a:rPr>
              <a:t> - Publication and balancing on margins, dividend payments and CFD funding amounts</a:t>
            </a:r>
            <a:endParaRPr lang="en-ZA" sz="1400" dirty="0" smtClean="0">
              <a:solidFill>
                <a:prstClr val="black"/>
              </a:solidFill>
            </a:endParaRPr>
          </a:p>
          <a:p>
            <a:pPr marL="742950" lvl="1" indent="-285750">
              <a:spcBef>
                <a:spcPts val="600"/>
              </a:spcBef>
              <a:spcAft>
                <a:spcPts val="600"/>
              </a:spcAft>
              <a:buClr>
                <a:srgbClr val="92D050"/>
              </a:buClr>
              <a:buFont typeface="Arial" panose="020B0604020202020204" pitchFamily="34" charset="0"/>
              <a:buChar char="•"/>
            </a:pPr>
            <a:r>
              <a:rPr lang="en-US" sz="1400" b="1" dirty="0" smtClean="0">
                <a:solidFill>
                  <a:prstClr val="black"/>
                </a:solidFill>
              </a:rPr>
              <a:t>Securities collateral process – </a:t>
            </a:r>
            <a:r>
              <a:rPr lang="en-US" sz="1400" dirty="0">
                <a:solidFill>
                  <a:prstClr val="black"/>
                </a:solidFill>
              </a:rPr>
              <a:t>The calling and pledging of securities collateral against initial </a:t>
            </a:r>
            <a:r>
              <a:rPr lang="en-US" sz="1400" dirty="0" smtClean="0">
                <a:solidFill>
                  <a:prstClr val="black"/>
                </a:solidFill>
              </a:rPr>
              <a:t>margin</a:t>
            </a:r>
          </a:p>
          <a:p>
            <a:pPr marL="742950" lvl="1" indent="-285750">
              <a:spcBef>
                <a:spcPts val="600"/>
              </a:spcBef>
              <a:spcAft>
                <a:spcPts val="600"/>
              </a:spcAft>
              <a:buClr>
                <a:srgbClr val="92D050"/>
              </a:buClr>
              <a:buFont typeface="Arial" panose="020B0604020202020204" pitchFamily="34" charset="0"/>
              <a:buChar char="•"/>
            </a:pPr>
            <a:r>
              <a:rPr lang="en-US" sz="1400" b="1" dirty="0">
                <a:solidFill>
                  <a:prstClr val="black"/>
                </a:solidFill>
              </a:rPr>
              <a:t>CM Balancing 2</a:t>
            </a:r>
            <a:r>
              <a:rPr lang="en-US" sz="1400" dirty="0">
                <a:solidFill>
                  <a:prstClr val="black"/>
                </a:solidFill>
              </a:rPr>
              <a:t> - Publication and balancing on JSE fees and </a:t>
            </a:r>
            <a:r>
              <a:rPr lang="en-US" sz="1400" dirty="0" smtClean="0">
                <a:solidFill>
                  <a:prstClr val="black"/>
                </a:solidFill>
              </a:rPr>
              <a:t>commissions</a:t>
            </a:r>
            <a:endParaRPr lang="en-ZA" sz="1400" dirty="0">
              <a:solidFill>
                <a:prstClr val="black"/>
              </a:solidFill>
            </a:endParaRPr>
          </a:p>
          <a:p>
            <a:pPr marL="742950" lvl="1" indent="-285750">
              <a:spcBef>
                <a:spcPts val="600"/>
              </a:spcBef>
              <a:spcAft>
                <a:spcPts val="600"/>
              </a:spcAft>
              <a:buClr>
                <a:srgbClr val="92D050"/>
              </a:buClr>
              <a:buFont typeface="Arial" panose="020B0604020202020204" pitchFamily="34" charset="0"/>
              <a:buChar char="•"/>
            </a:pPr>
            <a:r>
              <a:rPr lang="en-US" sz="1400" b="1" dirty="0">
                <a:solidFill>
                  <a:prstClr val="black"/>
                </a:solidFill>
              </a:rPr>
              <a:t>Publication of final Daily Account Summaries</a:t>
            </a:r>
            <a:r>
              <a:rPr lang="en-US" sz="1400" dirty="0">
                <a:solidFill>
                  <a:prstClr val="black"/>
                </a:solidFill>
              </a:rPr>
              <a:t> (on the RTC API</a:t>
            </a:r>
            <a:r>
              <a:rPr lang="en-US" sz="1400" dirty="0" smtClean="0">
                <a:solidFill>
                  <a:prstClr val="black"/>
                </a:solidFill>
              </a:rPr>
              <a:t>)</a:t>
            </a:r>
            <a:endParaRPr lang="en-ZA" sz="1400" dirty="0">
              <a:solidFill>
                <a:prstClr val="black"/>
              </a:solidFill>
            </a:endParaRPr>
          </a:p>
          <a:p>
            <a:pPr marL="285750" indent="-285750">
              <a:spcBef>
                <a:spcPts val="1200"/>
              </a:spcBef>
              <a:spcAft>
                <a:spcPts val="1200"/>
              </a:spcAft>
              <a:buFont typeface="Arial" panose="020B0604020202020204" pitchFamily="34" charset="0"/>
              <a:buChar char="•"/>
            </a:pPr>
            <a:r>
              <a:rPr lang="en-US" sz="1600" dirty="0">
                <a:solidFill>
                  <a:prstClr val="black"/>
                </a:solidFill>
              </a:rPr>
              <a:t>Separate </a:t>
            </a:r>
            <a:r>
              <a:rPr lang="en-US" sz="1600" dirty="0" smtClean="0">
                <a:solidFill>
                  <a:prstClr val="black"/>
                </a:solidFill>
              </a:rPr>
              <a:t>EOD </a:t>
            </a:r>
            <a:r>
              <a:rPr lang="en-US" sz="1600" dirty="0">
                <a:solidFill>
                  <a:prstClr val="black"/>
                </a:solidFill>
              </a:rPr>
              <a:t>runs will continue for </a:t>
            </a:r>
            <a:r>
              <a:rPr lang="en-US" sz="1600" dirty="0" smtClean="0">
                <a:solidFill>
                  <a:prstClr val="black"/>
                </a:solidFill>
              </a:rPr>
              <a:t>the markets operating </a:t>
            </a:r>
            <a:r>
              <a:rPr lang="en-US" sz="1600" dirty="0">
                <a:solidFill>
                  <a:prstClr val="black"/>
                </a:solidFill>
              </a:rPr>
              <a:t>on existing systems i.e. </a:t>
            </a:r>
            <a:r>
              <a:rPr lang="en-US" sz="1600" dirty="0" smtClean="0">
                <a:solidFill>
                  <a:prstClr val="black"/>
                </a:solidFill>
              </a:rPr>
              <a:t>Interest Rate  Derivatives and Commodity Derivatives</a:t>
            </a:r>
          </a:p>
          <a:p>
            <a:pPr marL="285750" indent="-285750">
              <a:spcBef>
                <a:spcPts val="1200"/>
              </a:spcBef>
              <a:spcAft>
                <a:spcPts val="1200"/>
              </a:spcAft>
              <a:buFont typeface="Arial" panose="020B0604020202020204" pitchFamily="34" charset="0"/>
              <a:buChar char="•"/>
            </a:pPr>
            <a:r>
              <a:rPr lang="en-ZA" sz="1600" dirty="0" smtClean="0">
                <a:solidFill>
                  <a:prstClr val="black"/>
                </a:solidFill>
              </a:rPr>
              <a:t>Daily cash settlements at the Clearing Member level will still be netted across all derivative markets</a:t>
            </a:r>
            <a:endParaRPr lang="en-ZA" sz="1600" dirty="0">
              <a:solidFill>
                <a:prstClr val="black"/>
              </a:solidFill>
            </a:endParaRPr>
          </a:p>
          <a:p>
            <a:pPr marL="285750" indent="-285750">
              <a:spcBef>
                <a:spcPts val="1200"/>
              </a:spcBef>
              <a:spcAft>
                <a:spcPts val="1200"/>
              </a:spcAft>
              <a:buFont typeface="Arial" panose="020B0604020202020204" pitchFamily="34" charset="0"/>
              <a:buChar char="•"/>
            </a:pPr>
            <a:r>
              <a:rPr lang="en-US" sz="1600" dirty="0" smtClean="0">
                <a:solidFill>
                  <a:prstClr val="black"/>
                </a:solidFill>
              </a:rPr>
              <a:t>Post </a:t>
            </a:r>
            <a:r>
              <a:rPr lang="en-US" sz="1600" dirty="0">
                <a:solidFill>
                  <a:prstClr val="black"/>
                </a:solidFill>
              </a:rPr>
              <a:t>the </a:t>
            </a:r>
            <a:r>
              <a:rPr lang="en-US" sz="1600" dirty="0" smtClean="0">
                <a:solidFill>
                  <a:prstClr val="black"/>
                </a:solidFill>
              </a:rPr>
              <a:t>EOD balancing process, </a:t>
            </a:r>
            <a:r>
              <a:rPr lang="en-US" sz="1600" dirty="0">
                <a:solidFill>
                  <a:prstClr val="black"/>
                </a:solidFill>
              </a:rPr>
              <a:t>corporate </a:t>
            </a:r>
            <a:r>
              <a:rPr lang="en-US" sz="1600" dirty="0" smtClean="0">
                <a:solidFill>
                  <a:prstClr val="black"/>
                </a:solidFill>
              </a:rPr>
              <a:t>actions and client transfers </a:t>
            </a:r>
            <a:r>
              <a:rPr lang="en-US" sz="1600" dirty="0">
                <a:solidFill>
                  <a:prstClr val="black"/>
                </a:solidFill>
              </a:rPr>
              <a:t>are </a:t>
            </a:r>
            <a:r>
              <a:rPr lang="en-US" sz="1600" dirty="0" smtClean="0">
                <a:solidFill>
                  <a:prstClr val="black"/>
                </a:solidFill>
              </a:rPr>
              <a:t>processed if applicable</a:t>
            </a:r>
            <a:endParaRPr lang="en-ZA" sz="1600" dirty="0">
              <a:solidFill>
                <a:prstClr val="black"/>
              </a:solidFill>
            </a:endParaRPr>
          </a:p>
        </p:txBody>
      </p:sp>
    </p:spTree>
    <p:extLst>
      <p:ext uri="{BB962C8B-B14F-4D97-AF65-F5344CB8AC3E}">
        <p14:creationId xmlns:p14="http://schemas.microsoft.com/office/powerpoint/2010/main" val="9074596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flipH="1">
            <a:off x="4106044" y="2789237"/>
            <a:ext cx="8756" cy="112756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txBox="1">
            <a:spLocks/>
          </p:cNvSpPr>
          <p:nvPr/>
        </p:nvSpPr>
        <p:spPr>
          <a:xfrm>
            <a:off x="685800" y="1096962"/>
            <a:ext cx="8229600" cy="4953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ZA" smtClean="0">
              <a:solidFill>
                <a:prstClr val="black"/>
              </a:solidFill>
            </a:endParaRPr>
          </a:p>
          <a:p>
            <a:endParaRPr lang="en-ZA" dirty="0">
              <a:solidFill>
                <a:prstClr val="black"/>
              </a:solidFill>
            </a:endParaRPr>
          </a:p>
        </p:txBody>
      </p:sp>
      <p:cxnSp>
        <p:nvCxnSpPr>
          <p:cNvPr id="4" name="Straight Connector 3"/>
          <p:cNvCxnSpPr/>
          <p:nvPr/>
        </p:nvCxnSpPr>
        <p:spPr>
          <a:xfrm>
            <a:off x="581653" y="2787008"/>
            <a:ext cx="7992888" cy="9112"/>
          </a:xfrm>
          <a:prstGeom prst="line">
            <a:avLst/>
          </a:prstGeom>
          <a:ln w="3175">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1968803" y="2786892"/>
            <a:ext cx="88597" cy="727"/>
          </a:xfrm>
          <a:prstGeom prst="line">
            <a:avLst/>
          </a:prstGeom>
          <a:ln w="7620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996644" y="2094314"/>
            <a:ext cx="0" cy="115738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057400" y="2094315"/>
            <a:ext cx="0" cy="115738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 y="2199347"/>
            <a:ext cx="576064" cy="498016"/>
          </a:xfrm>
          <a:prstGeom prst="rect">
            <a:avLst/>
          </a:prstGeom>
          <a:noFill/>
        </p:spPr>
        <p:txBody>
          <a:bodyPr wrap="square" lIns="18000" tIns="18000" rIns="18000" bIns="18000" rtlCol="0" anchor="b">
            <a:spAutoFit/>
          </a:bodyPr>
          <a:lstStyle>
            <a:defPPr>
              <a:defRPr lang="en-US"/>
            </a:defPPr>
            <a:lvl1pPr>
              <a:defRPr sz="1100">
                <a:latin typeface="Trebuchet MS" panose="020B0603020202020204" pitchFamily="34" charset="0"/>
              </a:defRPr>
            </a:lvl1pPr>
          </a:lstStyle>
          <a:p>
            <a:pPr algn="ctr"/>
            <a:r>
              <a:rPr lang="en-ZA" sz="1000" dirty="0" smtClean="0">
                <a:solidFill>
                  <a:prstClr val="black"/>
                </a:solidFill>
              </a:rPr>
              <a:t>Roll Business Day</a:t>
            </a:r>
          </a:p>
        </p:txBody>
      </p:sp>
      <p:cxnSp>
        <p:nvCxnSpPr>
          <p:cNvPr id="9" name="Straight Connector 8"/>
          <p:cNvCxnSpPr/>
          <p:nvPr/>
        </p:nvCxnSpPr>
        <p:spPr>
          <a:xfrm flipH="1" flipV="1">
            <a:off x="821431" y="2681756"/>
            <a:ext cx="1" cy="1031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3146" y="2843306"/>
            <a:ext cx="459133" cy="190240"/>
          </a:xfrm>
          <a:prstGeom prst="rect">
            <a:avLst/>
          </a:prstGeom>
          <a:solidFill>
            <a:schemeClr val="bg1"/>
          </a:solidFill>
        </p:spPr>
        <p:txBody>
          <a:bodyPr wrap="square" lIns="18000" tIns="18000" rIns="18000" bIns="18000" rtlCol="0">
            <a:spAutoFit/>
          </a:bodyPr>
          <a:lstStyle>
            <a:defPPr>
              <a:defRPr lang="en-US"/>
            </a:defPPr>
            <a:lvl1pPr algn="ctr">
              <a:defRPr sz="1000">
                <a:latin typeface="Trebuchet MS" panose="020B0603020202020204" pitchFamily="34" charset="0"/>
              </a:defRPr>
            </a:lvl1pPr>
          </a:lstStyle>
          <a:p>
            <a:r>
              <a:rPr lang="en-ZA" b="1" dirty="0">
                <a:solidFill>
                  <a:prstClr val="black"/>
                </a:solidFill>
              </a:rPr>
              <a:t>5</a:t>
            </a:r>
            <a:r>
              <a:rPr lang="en-ZA" b="1" dirty="0" smtClean="0">
                <a:solidFill>
                  <a:prstClr val="black"/>
                </a:solidFill>
              </a:rPr>
              <a:t>am</a:t>
            </a:r>
            <a:endParaRPr lang="en-ZA" b="1" dirty="0">
              <a:solidFill>
                <a:prstClr val="black"/>
              </a:solidFill>
            </a:endParaRPr>
          </a:p>
        </p:txBody>
      </p:sp>
      <p:sp>
        <p:nvSpPr>
          <p:cNvPr id="11" name="TextBox 10"/>
          <p:cNvSpPr txBox="1"/>
          <p:nvPr/>
        </p:nvSpPr>
        <p:spPr>
          <a:xfrm>
            <a:off x="7548037" y="2199285"/>
            <a:ext cx="576064" cy="498016"/>
          </a:xfrm>
          <a:prstGeom prst="rect">
            <a:avLst/>
          </a:prstGeom>
          <a:noFill/>
        </p:spPr>
        <p:txBody>
          <a:bodyPr wrap="square" lIns="18000" tIns="18000" rIns="18000" bIns="18000" rtlCol="0">
            <a:spAutoFit/>
          </a:bodyPr>
          <a:lstStyle>
            <a:defPPr>
              <a:defRPr lang="en-US"/>
            </a:defPPr>
            <a:lvl1pPr>
              <a:defRPr sz="1100">
                <a:latin typeface="Trebuchet MS" panose="020B0603020202020204" pitchFamily="34" charset="0"/>
              </a:defRPr>
            </a:lvl1pPr>
          </a:lstStyle>
          <a:p>
            <a:pPr algn="ctr"/>
            <a:r>
              <a:rPr lang="en-ZA" sz="1000" dirty="0" smtClean="0">
                <a:solidFill>
                  <a:prstClr val="black"/>
                </a:solidFill>
              </a:rPr>
              <a:t>Roll Business Day</a:t>
            </a:r>
          </a:p>
        </p:txBody>
      </p:sp>
      <p:cxnSp>
        <p:nvCxnSpPr>
          <p:cNvPr id="12" name="Straight Connector 11"/>
          <p:cNvCxnSpPr/>
          <p:nvPr/>
        </p:nvCxnSpPr>
        <p:spPr>
          <a:xfrm flipH="1" flipV="1">
            <a:off x="7836068" y="2681694"/>
            <a:ext cx="1" cy="10314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68153" y="2843244"/>
            <a:ext cx="585247" cy="190240"/>
          </a:xfrm>
          <a:prstGeom prst="rect">
            <a:avLst/>
          </a:prstGeom>
          <a:solidFill>
            <a:schemeClr val="bg1"/>
          </a:solidFill>
        </p:spPr>
        <p:txBody>
          <a:bodyPr wrap="square" lIns="18000" tIns="18000" rIns="18000" bIns="18000" rtlCol="0">
            <a:spAutoFit/>
          </a:bodyPr>
          <a:lstStyle>
            <a:defPPr>
              <a:defRPr lang="en-US"/>
            </a:defPPr>
            <a:lvl1pPr algn="ctr">
              <a:defRPr sz="1000">
                <a:latin typeface="Trebuchet MS" panose="020B0603020202020204" pitchFamily="34" charset="0"/>
              </a:defRPr>
            </a:lvl1pPr>
          </a:lstStyle>
          <a:p>
            <a:r>
              <a:rPr lang="en-ZA" b="1" dirty="0" smtClean="0">
                <a:solidFill>
                  <a:prstClr val="black"/>
                </a:solidFill>
              </a:rPr>
              <a:t>5am</a:t>
            </a:r>
            <a:endParaRPr lang="en-ZA" b="1" dirty="0">
              <a:solidFill>
                <a:prstClr val="black"/>
              </a:solidFill>
            </a:endParaRPr>
          </a:p>
        </p:txBody>
      </p:sp>
      <p:sp>
        <p:nvSpPr>
          <p:cNvPr id="15" name="TextBox 14"/>
          <p:cNvSpPr txBox="1"/>
          <p:nvPr/>
        </p:nvSpPr>
        <p:spPr>
          <a:xfrm>
            <a:off x="2971800" y="2246671"/>
            <a:ext cx="480867" cy="344128"/>
          </a:xfrm>
          <a:prstGeom prst="rect">
            <a:avLst/>
          </a:prstGeom>
          <a:solidFill>
            <a:schemeClr val="accent5">
              <a:lumMod val="20000"/>
              <a:lumOff val="80000"/>
            </a:schemeClr>
          </a:solidFill>
        </p:spPr>
        <p:txBody>
          <a:bodyPr wrap="square" lIns="18000" tIns="18000" rIns="18000" bIns="18000" rtlCol="0" anchor="b">
            <a:spAutoFit/>
          </a:bodyPr>
          <a:lstStyle>
            <a:defPPr>
              <a:defRPr lang="en-US"/>
            </a:defPPr>
            <a:lvl1pPr algn="ctr">
              <a:defRPr sz="1000" b="1">
                <a:latin typeface="Trebuchet MS" panose="020B0603020202020204" pitchFamily="34" charset="0"/>
              </a:defRPr>
            </a:lvl1pPr>
          </a:lstStyle>
          <a:p>
            <a:r>
              <a:rPr lang="en-ZA" dirty="0">
                <a:solidFill>
                  <a:prstClr val="black"/>
                </a:solidFill>
              </a:rPr>
              <a:t>CM </a:t>
            </a:r>
            <a:r>
              <a:rPr lang="en-ZA" dirty="0" smtClean="0">
                <a:solidFill>
                  <a:prstClr val="black"/>
                </a:solidFill>
              </a:rPr>
              <a:t>Bal </a:t>
            </a:r>
            <a:r>
              <a:rPr lang="en-ZA" dirty="0">
                <a:solidFill>
                  <a:prstClr val="black"/>
                </a:solidFill>
              </a:rPr>
              <a:t>1</a:t>
            </a:r>
          </a:p>
        </p:txBody>
      </p:sp>
      <p:cxnSp>
        <p:nvCxnSpPr>
          <p:cNvPr id="16" name="Straight Connector 15"/>
          <p:cNvCxnSpPr/>
          <p:nvPr/>
        </p:nvCxnSpPr>
        <p:spPr>
          <a:xfrm flipV="1">
            <a:off x="3429000" y="2590799"/>
            <a:ext cx="0" cy="21382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entagon 16"/>
          <p:cNvSpPr/>
          <p:nvPr/>
        </p:nvSpPr>
        <p:spPr>
          <a:xfrm rot="5400000">
            <a:off x="1810504" y="1402062"/>
            <a:ext cx="437316" cy="376390"/>
          </a:xfrm>
          <a:prstGeom prst="homePlate">
            <a:avLst/>
          </a:prstGeom>
          <a:solidFill>
            <a:schemeClr val="accent3">
              <a:lumMod val="60000"/>
              <a:lumOff val="40000"/>
            </a:schemeClr>
          </a:solidFill>
        </p:spPr>
        <p:txBody>
          <a:bodyPr vert="vert270" wrap="square" lIns="18000" tIns="18000" rIns="18000" bIns="18000" rtlCol="0" anchor="b">
            <a:spAutoFit/>
          </a:bodyPr>
          <a:lstStyle/>
          <a:p>
            <a:pPr algn="ctr"/>
            <a:r>
              <a:rPr lang="en-ZA" sz="1000" b="1" dirty="0">
                <a:solidFill>
                  <a:prstClr val="black"/>
                </a:solidFill>
              </a:rPr>
              <a:t>RTC </a:t>
            </a:r>
            <a:r>
              <a:rPr lang="en-ZA" sz="1000" b="1" dirty="0" smtClean="0">
                <a:solidFill>
                  <a:prstClr val="black"/>
                </a:solidFill>
              </a:rPr>
              <a:t>EOD</a:t>
            </a:r>
            <a:endParaRPr lang="en-ZA" sz="1000" b="1" dirty="0">
              <a:solidFill>
                <a:prstClr val="black"/>
              </a:solidFill>
            </a:endParaRPr>
          </a:p>
        </p:txBody>
      </p:sp>
      <p:grpSp>
        <p:nvGrpSpPr>
          <p:cNvPr id="18" name="Group 17"/>
          <p:cNvGrpSpPr/>
          <p:nvPr/>
        </p:nvGrpSpPr>
        <p:grpSpPr>
          <a:xfrm>
            <a:off x="1996644" y="1371599"/>
            <a:ext cx="4708956" cy="671756"/>
            <a:chOff x="1939456" y="2952430"/>
            <a:chExt cx="4659031" cy="548577"/>
          </a:xfrm>
        </p:grpSpPr>
        <p:sp>
          <p:nvSpPr>
            <p:cNvPr id="19" name="Right Brace 18"/>
            <p:cNvSpPr/>
            <p:nvPr/>
          </p:nvSpPr>
          <p:spPr>
            <a:xfrm rot="16200000">
              <a:off x="4119824" y="1032608"/>
              <a:ext cx="288031" cy="4648767"/>
            </a:xfrm>
            <a:prstGeom prst="rightBrace">
              <a:avLst>
                <a:gd name="adj1" fmla="val 13018"/>
                <a:gd name="adj2" fmla="val 50000"/>
              </a:avLst>
            </a:prstGeom>
            <a:ln w="12700"/>
            <a:effectLst/>
          </p:spPr>
          <p:style>
            <a:lnRef idx="2">
              <a:schemeClr val="dk1"/>
            </a:lnRef>
            <a:fillRef idx="0">
              <a:schemeClr val="dk1"/>
            </a:fillRef>
            <a:effectRef idx="1">
              <a:schemeClr val="dk1"/>
            </a:effectRef>
            <a:fontRef idx="minor">
              <a:schemeClr val="tx1"/>
            </a:fontRef>
          </p:style>
          <p:txBody>
            <a:bodyPr rtlCol="0" anchor="ctr"/>
            <a:lstStyle/>
            <a:p>
              <a:pPr algn="ctr"/>
              <a:endParaRPr lang="en-ZA">
                <a:solidFill>
                  <a:prstClr val="black"/>
                </a:solidFill>
                <a:latin typeface="Trebuchet MS" panose="020B0603020202020204" pitchFamily="34" charset="0"/>
              </a:endParaRPr>
            </a:p>
          </p:txBody>
        </p:sp>
        <p:sp>
          <p:nvSpPr>
            <p:cNvPr id="20" name="TextBox 19"/>
            <p:cNvSpPr txBox="1"/>
            <p:nvPr/>
          </p:nvSpPr>
          <p:spPr>
            <a:xfrm>
              <a:off x="1977684" y="2952430"/>
              <a:ext cx="4620803" cy="201072"/>
            </a:xfrm>
            <a:prstGeom prst="rect">
              <a:avLst/>
            </a:prstGeom>
            <a:noFill/>
          </p:spPr>
          <p:txBody>
            <a:bodyPr wrap="square" rtlCol="0">
              <a:spAutoFit/>
            </a:bodyPr>
            <a:lstStyle/>
            <a:p>
              <a:pPr algn="ctr"/>
              <a:r>
                <a:rPr lang="en-ZA" sz="1000" dirty="0" smtClean="0">
                  <a:solidFill>
                    <a:prstClr val="black"/>
                  </a:solidFill>
                  <a:latin typeface="Trebuchet MS" panose="020B0603020202020204" pitchFamily="34" charset="0"/>
                </a:rPr>
                <a:t>Clearing EOD</a:t>
              </a:r>
              <a:endParaRPr lang="en-ZA" sz="1000" dirty="0">
                <a:solidFill>
                  <a:prstClr val="black"/>
                </a:solidFill>
                <a:latin typeface="Trebuchet MS" panose="020B0603020202020204" pitchFamily="34" charset="0"/>
              </a:endParaRPr>
            </a:p>
          </p:txBody>
        </p:sp>
      </p:grpSp>
      <p:sp>
        <p:nvSpPr>
          <p:cNvPr id="21" name="Pentagon 20"/>
          <p:cNvSpPr/>
          <p:nvPr/>
        </p:nvSpPr>
        <p:spPr>
          <a:xfrm rot="5400000">
            <a:off x="579137" y="1402062"/>
            <a:ext cx="437316" cy="376390"/>
          </a:xfrm>
          <a:prstGeom prst="homePlate">
            <a:avLst/>
          </a:prstGeom>
          <a:solidFill>
            <a:schemeClr val="accent3">
              <a:lumMod val="60000"/>
              <a:lumOff val="40000"/>
            </a:schemeClr>
          </a:solidFill>
        </p:spPr>
        <p:txBody>
          <a:bodyPr vert="vert270" wrap="square" lIns="18000" tIns="18000" rIns="18000" bIns="18000" rtlCol="0" anchor="b">
            <a:spAutoFit/>
          </a:bodyPr>
          <a:lstStyle/>
          <a:p>
            <a:pPr algn="ctr"/>
            <a:r>
              <a:rPr lang="en-ZA" sz="1000" b="1" dirty="0">
                <a:solidFill>
                  <a:prstClr val="black"/>
                </a:solidFill>
              </a:rPr>
              <a:t>RTC </a:t>
            </a:r>
            <a:r>
              <a:rPr lang="en-ZA" sz="1000" b="1" dirty="0" err="1" smtClean="0">
                <a:solidFill>
                  <a:prstClr val="black"/>
                </a:solidFill>
              </a:rPr>
              <a:t>SoD</a:t>
            </a:r>
            <a:endParaRPr lang="en-ZA" sz="1000" b="1" dirty="0">
              <a:solidFill>
                <a:prstClr val="black"/>
              </a:solidFill>
            </a:endParaRPr>
          </a:p>
        </p:txBody>
      </p:sp>
      <p:cxnSp>
        <p:nvCxnSpPr>
          <p:cNvPr id="22" name="Straight Connector 21"/>
          <p:cNvCxnSpPr/>
          <p:nvPr/>
        </p:nvCxnSpPr>
        <p:spPr>
          <a:xfrm flipV="1">
            <a:off x="6705600" y="2057399"/>
            <a:ext cx="0" cy="121081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761148" y="2043355"/>
            <a:ext cx="1" cy="121081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279572" y="1386155"/>
            <a:ext cx="1950028" cy="616444"/>
            <a:chOff x="6694355" y="2380507"/>
            <a:chExt cx="1944216" cy="616444"/>
          </a:xfrm>
        </p:grpSpPr>
        <p:sp>
          <p:nvSpPr>
            <p:cNvPr id="25" name="Right Brace 24"/>
            <p:cNvSpPr/>
            <p:nvPr/>
          </p:nvSpPr>
          <p:spPr>
            <a:xfrm rot="16200000">
              <a:off x="7541678" y="2303532"/>
              <a:ext cx="288031" cy="1098807"/>
            </a:xfrm>
            <a:prstGeom prst="rightBrace">
              <a:avLst>
                <a:gd name="adj1" fmla="val 13018"/>
                <a:gd name="adj2" fmla="val 50000"/>
              </a:avLst>
            </a:prstGeom>
            <a:ln w="12700"/>
            <a:effectLst/>
          </p:spPr>
          <p:style>
            <a:lnRef idx="2">
              <a:schemeClr val="dk1"/>
            </a:lnRef>
            <a:fillRef idx="0">
              <a:schemeClr val="dk1"/>
            </a:fillRef>
            <a:effectRef idx="1">
              <a:schemeClr val="dk1"/>
            </a:effectRef>
            <a:fontRef idx="minor">
              <a:schemeClr val="tx1"/>
            </a:fontRef>
          </p:style>
          <p:txBody>
            <a:bodyPr rtlCol="0" anchor="ctr"/>
            <a:lstStyle/>
            <a:p>
              <a:pPr algn="ctr"/>
              <a:endParaRPr lang="en-ZA">
                <a:solidFill>
                  <a:prstClr val="black"/>
                </a:solidFill>
                <a:latin typeface="Trebuchet MS" panose="020B0603020202020204" pitchFamily="34" charset="0"/>
              </a:endParaRPr>
            </a:p>
          </p:txBody>
        </p:sp>
        <p:sp>
          <p:nvSpPr>
            <p:cNvPr id="26" name="TextBox 25"/>
            <p:cNvSpPr txBox="1"/>
            <p:nvPr/>
          </p:nvSpPr>
          <p:spPr>
            <a:xfrm>
              <a:off x="6694355" y="2380507"/>
              <a:ext cx="1944216" cy="246221"/>
            </a:xfrm>
            <a:prstGeom prst="rect">
              <a:avLst/>
            </a:prstGeom>
            <a:noFill/>
          </p:spPr>
          <p:txBody>
            <a:bodyPr wrap="square" rtlCol="0">
              <a:spAutoFit/>
            </a:bodyPr>
            <a:lstStyle/>
            <a:p>
              <a:pPr algn="ctr"/>
              <a:r>
                <a:rPr lang="en-ZA" sz="1000" smtClean="0">
                  <a:solidFill>
                    <a:prstClr val="black"/>
                  </a:solidFill>
                  <a:latin typeface="Trebuchet MS" panose="020B0603020202020204" pitchFamily="34" charset="0"/>
                </a:rPr>
                <a:t>Post-EOD</a:t>
              </a:r>
              <a:endParaRPr lang="en-ZA" sz="1000" dirty="0">
                <a:solidFill>
                  <a:prstClr val="black"/>
                </a:solidFill>
                <a:latin typeface="Trebuchet MS" panose="020B0603020202020204" pitchFamily="34" charset="0"/>
              </a:endParaRPr>
            </a:p>
          </p:txBody>
        </p:sp>
      </p:grpSp>
      <p:sp>
        <p:nvSpPr>
          <p:cNvPr id="29" name="TextBox 28"/>
          <p:cNvSpPr txBox="1"/>
          <p:nvPr/>
        </p:nvSpPr>
        <p:spPr>
          <a:xfrm>
            <a:off x="76200" y="1295400"/>
            <a:ext cx="461665" cy="3124199"/>
          </a:xfrm>
          <a:prstGeom prst="rect">
            <a:avLst/>
          </a:prstGeom>
          <a:solidFill>
            <a:srgbClr val="92D050"/>
          </a:solidFill>
          <a:ln>
            <a:solidFill>
              <a:schemeClr val="tx1"/>
            </a:solidFill>
          </a:ln>
        </p:spPr>
        <p:txBody>
          <a:bodyPr vert="vert270" wrap="square" rtlCol="0" anchor="ctr">
            <a:spAutoFit/>
          </a:bodyPr>
          <a:lstStyle/>
          <a:p>
            <a:r>
              <a:rPr lang="en-ZA" b="1" dirty="0" smtClean="0">
                <a:solidFill>
                  <a:prstClr val="black"/>
                </a:solidFill>
              </a:rPr>
              <a:t>             EDM, FXD  (RTC)</a:t>
            </a:r>
            <a:endParaRPr lang="en-ZA" b="1" dirty="0">
              <a:solidFill>
                <a:prstClr val="black"/>
              </a:solidFill>
            </a:endParaRPr>
          </a:p>
        </p:txBody>
      </p:sp>
      <p:cxnSp>
        <p:nvCxnSpPr>
          <p:cNvPr id="30" name="Straight Connector 29"/>
          <p:cNvCxnSpPr/>
          <p:nvPr/>
        </p:nvCxnSpPr>
        <p:spPr>
          <a:xfrm>
            <a:off x="591148" y="4419599"/>
            <a:ext cx="8324252"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464169" y="2232581"/>
            <a:ext cx="663743" cy="344128"/>
          </a:xfrm>
          <a:prstGeom prst="rect">
            <a:avLst/>
          </a:prstGeom>
          <a:solidFill>
            <a:schemeClr val="accent5">
              <a:lumMod val="20000"/>
              <a:lumOff val="80000"/>
            </a:schemeClr>
          </a:solidFill>
        </p:spPr>
        <p:txBody>
          <a:bodyPr wrap="square" lIns="18000" tIns="18000" rIns="18000" bIns="18000" rtlCol="0" anchor="b">
            <a:spAutoFit/>
          </a:bodyPr>
          <a:lstStyle>
            <a:defPPr>
              <a:defRPr lang="en-US"/>
            </a:defPPr>
            <a:lvl1pPr algn="ctr">
              <a:defRPr sz="1000" b="1">
                <a:latin typeface="Trebuchet MS" panose="020B0603020202020204" pitchFamily="34" charset="0"/>
              </a:defRPr>
            </a:lvl1pPr>
          </a:lstStyle>
          <a:p>
            <a:r>
              <a:rPr lang="en-ZA" dirty="0" smtClean="0">
                <a:solidFill>
                  <a:prstClr val="black"/>
                </a:solidFill>
              </a:rPr>
              <a:t>Securities Collateral</a:t>
            </a:r>
          </a:p>
        </p:txBody>
      </p:sp>
      <p:sp>
        <p:nvSpPr>
          <p:cNvPr id="32" name="TextBox 31"/>
          <p:cNvSpPr txBox="1"/>
          <p:nvPr/>
        </p:nvSpPr>
        <p:spPr>
          <a:xfrm>
            <a:off x="1840967" y="5221447"/>
            <a:ext cx="1130833" cy="190240"/>
          </a:xfrm>
          <a:prstGeom prst="rect">
            <a:avLst/>
          </a:prstGeom>
          <a:solidFill>
            <a:schemeClr val="accent5">
              <a:lumMod val="20000"/>
              <a:lumOff val="80000"/>
            </a:schemeClr>
          </a:solidFill>
        </p:spPr>
        <p:txBody>
          <a:bodyPr wrap="square" lIns="18000" tIns="18000" rIns="18000" bIns="18000" rtlCol="0" anchor="b">
            <a:spAutoFit/>
          </a:bodyPr>
          <a:lstStyle>
            <a:defPPr>
              <a:defRPr lang="en-US"/>
            </a:defPPr>
            <a:lvl1pPr algn="ctr">
              <a:defRPr sz="1000" b="1">
                <a:latin typeface="Trebuchet MS" panose="020B0603020202020204" pitchFamily="34" charset="0"/>
              </a:defRPr>
            </a:lvl1pPr>
          </a:lstStyle>
          <a:p>
            <a:r>
              <a:rPr lang="en-ZA" dirty="0" smtClean="0">
                <a:solidFill>
                  <a:prstClr val="black"/>
                </a:solidFill>
              </a:rPr>
              <a:t>EoD - IRD</a:t>
            </a:r>
            <a:endParaRPr lang="en-ZA" dirty="0">
              <a:solidFill>
                <a:prstClr val="black"/>
              </a:solidFill>
            </a:endParaRPr>
          </a:p>
        </p:txBody>
      </p:sp>
      <p:sp>
        <p:nvSpPr>
          <p:cNvPr id="33" name="TextBox 32"/>
          <p:cNvSpPr txBox="1"/>
          <p:nvPr/>
        </p:nvSpPr>
        <p:spPr>
          <a:xfrm>
            <a:off x="1840967" y="5592905"/>
            <a:ext cx="1105763" cy="190240"/>
          </a:xfrm>
          <a:prstGeom prst="rect">
            <a:avLst/>
          </a:prstGeom>
          <a:solidFill>
            <a:schemeClr val="accent5">
              <a:lumMod val="20000"/>
              <a:lumOff val="80000"/>
            </a:schemeClr>
          </a:solidFill>
        </p:spPr>
        <p:txBody>
          <a:bodyPr wrap="square" lIns="18000" tIns="18000" rIns="18000" bIns="18000" rtlCol="0" anchor="b">
            <a:spAutoFit/>
          </a:bodyPr>
          <a:lstStyle>
            <a:defPPr>
              <a:defRPr lang="en-US"/>
            </a:defPPr>
            <a:lvl1pPr algn="ctr">
              <a:defRPr sz="1000" b="1">
                <a:latin typeface="Trebuchet MS" panose="020B0603020202020204" pitchFamily="34" charset="0"/>
              </a:defRPr>
            </a:lvl1pPr>
          </a:lstStyle>
          <a:p>
            <a:r>
              <a:rPr lang="en-ZA" dirty="0" smtClean="0">
                <a:solidFill>
                  <a:prstClr val="black"/>
                </a:solidFill>
              </a:rPr>
              <a:t>EoD - CDM </a:t>
            </a:r>
            <a:endParaRPr lang="en-ZA" dirty="0">
              <a:solidFill>
                <a:prstClr val="black"/>
              </a:solidFill>
            </a:endParaRPr>
          </a:p>
        </p:txBody>
      </p:sp>
      <p:cxnSp>
        <p:nvCxnSpPr>
          <p:cNvPr id="34" name="Straight Connector 33"/>
          <p:cNvCxnSpPr/>
          <p:nvPr/>
        </p:nvCxnSpPr>
        <p:spPr>
          <a:xfrm flipV="1">
            <a:off x="4114800" y="2546574"/>
            <a:ext cx="0" cy="23867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852682" y="2841454"/>
            <a:ext cx="564138" cy="190240"/>
          </a:xfrm>
          <a:prstGeom prst="rect">
            <a:avLst/>
          </a:prstGeom>
          <a:solidFill>
            <a:schemeClr val="bg1"/>
          </a:solidFill>
        </p:spPr>
        <p:txBody>
          <a:bodyPr wrap="square" lIns="18000" tIns="18000" rIns="18000" bIns="18000" rtlCol="0">
            <a:spAutoFit/>
          </a:bodyPr>
          <a:lstStyle>
            <a:defPPr>
              <a:defRPr lang="en-US"/>
            </a:defPPr>
            <a:lvl1pPr algn="ctr">
              <a:defRPr sz="1000">
                <a:latin typeface="Trebuchet MS" panose="020B0603020202020204" pitchFamily="34" charset="0"/>
              </a:defRPr>
            </a:lvl1pPr>
          </a:lstStyle>
          <a:p>
            <a:r>
              <a:rPr lang="en-ZA" b="1" dirty="0" smtClean="0">
                <a:solidFill>
                  <a:prstClr val="black"/>
                </a:solidFill>
              </a:rPr>
              <a:t>7:35pm</a:t>
            </a:r>
            <a:endParaRPr lang="en-ZA" b="1" dirty="0">
              <a:solidFill>
                <a:prstClr val="black"/>
              </a:solidFill>
            </a:endParaRPr>
          </a:p>
        </p:txBody>
      </p:sp>
      <p:sp>
        <p:nvSpPr>
          <p:cNvPr id="36" name="TextBox 35"/>
          <p:cNvSpPr txBox="1"/>
          <p:nvPr/>
        </p:nvSpPr>
        <p:spPr>
          <a:xfrm>
            <a:off x="3719840" y="3170237"/>
            <a:ext cx="852160" cy="590349"/>
          </a:xfrm>
          <a:prstGeom prst="rect">
            <a:avLst/>
          </a:prstGeom>
          <a:solidFill>
            <a:schemeClr val="accent6">
              <a:lumMod val="40000"/>
              <a:lumOff val="60000"/>
            </a:schemeClr>
          </a:solidFill>
        </p:spPr>
        <p:txBody>
          <a:bodyPr wrap="square" lIns="18000" tIns="18000" rIns="18000" bIns="18000" rtlCol="0" anchor="b">
            <a:spAutoFit/>
          </a:bodyPr>
          <a:lstStyle>
            <a:defPPr>
              <a:defRPr lang="en-US"/>
            </a:defPPr>
            <a:lvl1pPr algn="ctr">
              <a:defRPr sz="1000" b="1">
                <a:latin typeface="Trebuchet MS" panose="020B0603020202020204" pitchFamily="34" charset="0"/>
              </a:defRPr>
            </a:lvl1pPr>
          </a:lstStyle>
          <a:p>
            <a:r>
              <a:rPr lang="en-ZA" sz="1200" b="0" dirty="0" smtClean="0">
                <a:solidFill>
                  <a:prstClr val="black"/>
                </a:solidFill>
              </a:rPr>
              <a:t>Final Daily </a:t>
            </a:r>
          </a:p>
          <a:p>
            <a:r>
              <a:rPr lang="en-ZA" sz="1200" b="0" dirty="0" smtClean="0">
                <a:solidFill>
                  <a:prstClr val="black"/>
                </a:solidFill>
              </a:rPr>
              <a:t>Account</a:t>
            </a:r>
          </a:p>
          <a:p>
            <a:r>
              <a:rPr lang="en-ZA" sz="1200" b="0" dirty="0" smtClean="0">
                <a:solidFill>
                  <a:prstClr val="black"/>
                </a:solidFill>
              </a:rPr>
              <a:t>Summary</a:t>
            </a:r>
            <a:endParaRPr lang="en-ZA" sz="1200" b="0" dirty="0">
              <a:solidFill>
                <a:prstClr val="black"/>
              </a:solidFill>
            </a:endParaRPr>
          </a:p>
        </p:txBody>
      </p:sp>
      <p:sp>
        <p:nvSpPr>
          <p:cNvPr id="37" name="TextBox 36"/>
          <p:cNvSpPr txBox="1"/>
          <p:nvPr/>
        </p:nvSpPr>
        <p:spPr>
          <a:xfrm>
            <a:off x="4592548" y="2067673"/>
            <a:ext cx="1004455" cy="498016"/>
          </a:xfrm>
          <a:prstGeom prst="rect">
            <a:avLst/>
          </a:prstGeom>
          <a:solidFill>
            <a:schemeClr val="accent5">
              <a:lumMod val="20000"/>
              <a:lumOff val="80000"/>
            </a:schemeClr>
          </a:solidFill>
        </p:spPr>
        <p:txBody>
          <a:bodyPr wrap="square" lIns="18000" tIns="18000" rIns="18000" bIns="18000" rtlCol="0" anchor="b">
            <a:spAutoFit/>
          </a:bodyPr>
          <a:lstStyle>
            <a:defPPr>
              <a:defRPr lang="en-US"/>
            </a:defPPr>
            <a:lvl1pPr algn="ctr">
              <a:defRPr sz="1000" b="1">
                <a:latin typeface="Trebuchet MS" panose="020B0603020202020204" pitchFamily="34" charset="0"/>
              </a:defRPr>
            </a:lvl1pPr>
          </a:lstStyle>
          <a:p>
            <a:r>
              <a:rPr lang="en-ZA" dirty="0" smtClean="0">
                <a:solidFill>
                  <a:prstClr val="black"/>
                </a:solidFill>
              </a:rPr>
              <a:t>Net payment instructions (all markets)</a:t>
            </a:r>
            <a:endParaRPr lang="en-ZA" dirty="0">
              <a:solidFill>
                <a:prstClr val="black"/>
              </a:solidFill>
            </a:endParaRPr>
          </a:p>
        </p:txBody>
      </p:sp>
      <p:cxnSp>
        <p:nvCxnSpPr>
          <p:cNvPr id="38" name="Straight Connector 37"/>
          <p:cNvCxnSpPr>
            <a:stCxn id="33" idx="3"/>
          </p:cNvCxnSpPr>
          <p:nvPr/>
        </p:nvCxnSpPr>
        <p:spPr>
          <a:xfrm>
            <a:off x="2946730" y="5688025"/>
            <a:ext cx="2142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2" idx="3"/>
          </p:cNvCxnSpPr>
          <p:nvPr/>
        </p:nvCxnSpPr>
        <p:spPr>
          <a:xfrm flipV="1">
            <a:off x="2971800" y="5312741"/>
            <a:ext cx="2122976" cy="3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7" idx="2"/>
          </p:cNvCxnSpPr>
          <p:nvPr/>
        </p:nvCxnSpPr>
        <p:spPr>
          <a:xfrm flipV="1">
            <a:off x="5094775" y="2565689"/>
            <a:ext cx="1" cy="31399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371600" y="3144894"/>
            <a:ext cx="510463" cy="405683"/>
          </a:xfrm>
          <a:prstGeom prst="rect">
            <a:avLst/>
          </a:prstGeom>
          <a:solidFill>
            <a:schemeClr val="accent6">
              <a:lumMod val="40000"/>
              <a:lumOff val="60000"/>
            </a:schemeClr>
          </a:solidFill>
        </p:spPr>
        <p:txBody>
          <a:bodyPr wrap="square" lIns="18000" tIns="18000" rIns="18000" bIns="18000" rtlCol="0" anchor="b">
            <a:spAutoFit/>
          </a:bodyPr>
          <a:lstStyle>
            <a:defPPr>
              <a:defRPr lang="en-US"/>
            </a:defPPr>
            <a:lvl1pPr algn="ctr">
              <a:defRPr sz="1000" b="1">
                <a:latin typeface="Trebuchet MS" panose="020B0603020202020204" pitchFamily="34" charset="0"/>
              </a:defRPr>
            </a:lvl1pPr>
          </a:lstStyle>
          <a:p>
            <a:r>
              <a:rPr lang="en-ZA" sz="1200" b="0" smtClean="0">
                <a:solidFill>
                  <a:prstClr val="black"/>
                </a:solidFill>
              </a:rPr>
              <a:t>EOD </a:t>
            </a:r>
            <a:r>
              <a:rPr lang="en-ZA" sz="1200" b="0" dirty="0" smtClean="0">
                <a:solidFill>
                  <a:prstClr val="black"/>
                </a:solidFill>
              </a:rPr>
              <a:t>Prices</a:t>
            </a:r>
            <a:endParaRPr lang="en-ZA" sz="1200" b="0" dirty="0">
              <a:solidFill>
                <a:prstClr val="black"/>
              </a:solidFill>
            </a:endParaRPr>
          </a:p>
        </p:txBody>
      </p:sp>
      <p:cxnSp>
        <p:nvCxnSpPr>
          <p:cNvPr id="42" name="Straight Connector 41"/>
          <p:cNvCxnSpPr>
            <a:stCxn id="41" idx="0"/>
          </p:cNvCxnSpPr>
          <p:nvPr/>
        </p:nvCxnSpPr>
        <p:spPr>
          <a:xfrm flipV="1">
            <a:off x="1626832" y="2776825"/>
            <a:ext cx="0" cy="36806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368820" y="2836244"/>
            <a:ext cx="564138" cy="190240"/>
          </a:xfrm>
          <a:prstGeom prst="rect">
            <a:avLst/>
          </a:prstGeom>
          <a:solidFill>
            <a:schemeClr val="bg1"/>
          </a:solidFill>
        </p:spPr>
        <p:txBody>
          <a:bodyPr wrap="square" lIns="18000" tIns="18000" rIns="18000" bIns="18000" rtlCol="0">
            <a:spAutoFit/>
          </a:bodyPr>
          <a:lstStyle>
            <a:defPPr>
              <a:defRPr lang="en-US"/>
            </a:defPPr>
            <a:lvl1pPr algn="ctr">
              <a:defRPr sz="1000">
                <a:latin typeface="Trebuchet MS" panose="020B0603020202020204" pitchFamily="34" charset="0"/>
              </a:defRPr>
            </a:lvl1pPr>
          </a:lstStyle>
          <a:p>
            <a:r>
              <a:rPr lang="en-ZA" b="1" dirty="0" smtClean="0">
                <a:solidFill>
                  <a:prstClr val="black"/>
                </a:solidFill>
              </a:rPr>
              <a:t>5:35pm</a:t>
            </a:r>
            <a:endParaRPr lang="en-ZA" b="1" dirty="0">
              <a:solidFill>
                <a:prstClr val="black"/>
              </a:solidFill>
            </a:endParaRPr>
          </a:p>
        </p:txBody>
      </p:sp>
      <p:sp>
        <p:nvSpPr>
          <p:cNvPr id="44" name="TextBox 43"/>
          <p:cNvSpPr txBox="1"/>
          <p:nvPr/>
        </p:nvSpPr>
        <p:spPr>
          <a:xfrm>
            <a:off x="2713608" y="3463369"/>
            <a:ext cx="715392" cy="590349"/>
          </a:xfrm>
          <a:prstGeom prst="rect">
            <a:avLst/>
          </a:prstGeom>
          <a:solidFill>
            <a:schemeClr val="accent6">
              <a:lumMod val="40000"/>
              <a:lumOff val="60000"/>
            </a:schemeClr>
          </a:solidFill>
        </p:spPr>
        <p:txBody>
          <a:bodyPr wrap="square" lIns="18000" tIns="18000" rIns="18000" bIns="18000" rtlCol="0" anchor="b">
            <a:spAutoFit/>
          </a:bodyPr>
          <a:lstStyle>
            <a:defPPr>
              <a:defRPr lang="en-US"/>
            </a:defPPr>
            <a:lvl1pPr algn="ctr">
              <a:defRPr sz="1000" b="1">
                <a:latin typeface="Trebuchet MS" panose="020B0603020202020204" pitchFamily="34" charset="0"/>
              </a:defRPr>
            </a:lvl1pPr>
          </a:lstStyle>
          <a:p>
            <a:r>
              <a:rPr lang="en-ZA" sz="1200" b="0" dirty="0" smtClean="0">
                <a:solidFill>
                  <a:prstClr val="black"/>
                </a:solidFill>
              </a:rPr>
              <a:t>Daily </a:t>
            </a:r>
          </a:p>
          <a:p>
            <a:r>
              <a:rPr lang="en-ZA" sz="1200" b="0" dirty="0" smtClean="0">
                <a:solidFill>
                  <a:prstClr val="black"/>
                </a:solidFill>
              </a:rPr>
              <a:t>Account</a:t>
            </a:r>
          </a:p>
          <a:p>
            <a:r>
              <a:rPr lang="en-ZA" sz="1200" b="0" dirty="0" smtClean="0">
                <a:solidFill>
                  <a:prstClr val="black"/>
                </a:solidFill>
              </a:rPr>
              <a:t>Summary</a:t>
            </a:r>
            <a:endParaRPr lang="en-ZA" sz="1200" b="0" dirty="0">
              <a:solidFill>
                <a:prstClr val="black"/>
              </a:solidFill>
            </a:endParaRPr>
          </a:p>
        </p:txBody>
      </p:sp>
      <p:sp>
        <p:nvSpPr>
          <p:cNvPr id="47" name="TextBox 46"/>
          <p:cNvSpPr txBox="1"/>
          <p:nvPr/>
        </p:nvSpPr>
        <p:spPr>
          <a:xfrm>
            <a:off x="2217357" y="3071237"/>
            <a:ext cx="472480" cy="590349"/>
          </a:xfrm>
          <a:prstGeom prst="rect">
            <a:avLst/>
          </a:prstGeom>
          <a:solidFill>
            <a:schemeClr val="accent6">
              <a:lumMod val="40000"/>
              <a:lumOff val="60000"/>
            </a:schemeClr>
          </a:solidFill>
        </p:spPr>
        <p:txBody>
          <a:bodyPr wrap="square" lIns="18000" tIns="18000" rIns="18000" bIns="18000" rtlCol="0" anchor="b">
            <a:spAutoFit/>
          </a:bodyPr>
          <a:lstStyle>
            <a:defPPr>
              <a:defRPr lang="en-US"/>
            </a:defPPr>
            <a:lvl1pPr algn="ctr">
              <a:defRPr sz="1000" b="1">
                <a:latin typeface="Trebuchet MS" panose="020B0603020202020204" pitchFamily="34" charset="0"/>
              </a:defRPr>
            </a:lvl1pPr>
          </a:lstStyle>
          <a:p>
            <a:r>
              <a:rPr lang="en-ZA" sz="1200" b="0" dirty="0" smtClean="0">
                <a:solidFill>
                  <a:prstClr val="black"/>
                </a:solidFill>
              </a:rPr>
              <a:t>Late </a:t>
            </a:r>
          </a:p>
          <a:p>
            <a:r>
              <a:rPr lang="en-ZA" sz="1200" b="0" dirty="0" smtClean="0">
                <a:solidFill>
                  <a:prstClr val="black"/>
                </a:solidFill>
              </a:rPr>
              <a:t>EOD Prices</a:t>
            </a:r>
            <a:endParaRPr lang="en-ZA" sz="1200" b="0" dirty="0">
              <a:solidFill>
                <a:prstClr val="black"/>
              </a:solidFill>
            </a:endParaRPr>
          </a:p>
        </p:txBody>
      </p:sp>
      <p:cxnSp>
        <p:nvCxnSpPr>
          <p:cNvPr id="48" name="Straight Connector 47"/>
          <p:cNvCxnSpPr/>
          <p:nvPr/>
        </p:nvCxnSpPr>
        <p:spPr>
          <a:xfrm flipV="1">
            <a:off x="2971800" y="2565948"/>
            <a:ext cx="0" cy="21889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975123" y="2209799"/>
            <a:ext cx="699655" cy="344128"/>
          </a:xfrm>
          <a:prstGeom prst="rect">
            <a:avLst/>
          </a:prstGeom>
          <a:solidFill>
            <a:schemeClr val="accent5">
              <a:lumMod val="20000"/>
              <a:lumOff val="80000"/>
            </a:schemeClr>
          </a:solidFill>
        </p:spPr>
        <p:txBody>
          <a:bodyPr wrap="square" lIns="18000" tIns="18000" rIns="18000" bIns="18000" rtlCol="0" anchor="b">
            <a:spAutoFit/>
          </a:bodyPr>
          <a:lstStyle>
            <a:defPPr>
              <a:defRPr lang="en-US"/>
            </a:defPPr>
            <a:lvl1pPr algn="ctr">
              <a:defRPr sz="1000" b="1">
                <a:latin typeface="Trebuchet MS" panose="020B0603020202020204" pitchFamily="34" charset="0"/>
              </a:defRPr>
            </a:lvl1pPr>
          </a:lstStyle>
          <a:p>
            <a:r>
              <a:rPr lang="en-ZA" dirty="0" smtClean="0">
                <a:solidFill>
                  <a:prstClr val="black"/>
                </a:solidFill>
              </a:rPr>
              <a:t>Transfers </a:t>
            </a:r>
          </a:p>
          <a:p>
            <a:r>
              <a:rPr lang="en-ZA" dirty="0" smtClean="0">
                <a:solidFill>
                  <a:prstClr val="black"/>
                </a:solidFill>
              </a:rPr>
              <a:t>and CAs</a:t>
            </a:r>
            <a:endParaRPr lang="en-ZA" dirty="0">
              <a:solidFill>
                <a:prstClr val="black"/>
              </a:solidFill>
            </a:endParaRPr>
          </a:p>
        </p:txBody>
      </p:sp>
      <p:cxnSp>
        <p:nvCxnSpPr>
          <p:cNvPr id="50" name="Straight Connector 49"/>
          <p:cNvCxnSpPr/>
          <p:nvPr/>
        </p:nvCxnSpPr>
        <p:spPr>
          <a:xfrm flipV="1">
            <a:off x="6477000" y="2553927"/>
            <a:ext cx="0" cy="25069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843282" y="2840828"/>
            <a:ext cx="564138" cy="190240"/>
          </a:xfrm>
          <a:prstGeom prst="rect">
            <a:avLst/>
          </a:prstGeom>
          <a:solidFill>
            <a:schemeClr val="bg1"/>
          </a:solidFill>
        </p:spPr>
        <p:txBody>
          <a:bodyPr wrap="square" lIns="18000" tIns="18000" rIns="18000" bIns="18000" rtlCol="0">
            <a:spAutoFit/>
          </a:bodyPr>
          <a:lstStyle>
            <a:defPPr>
              <a:defRPr lang="en-US"/>
            </a:defPPr>
            <a:lvl1pPr algn="ctr">
              <a:defRPr sz="1000">
                <a:latin typeface="Trebuchet MS" panose="020B0603020202020204" pitchFamily="34" charset="0"/>
              </a:defRPr>
            </a:lvl1pPr>
          </a:lstStyle>
          <a:p>
            <a:r>
              <a:rPr lang="en-ZA" b="1" dirty="0" smtClean="0">
                <a:solidFill>
                  <a:prstClr val="black"/>
                </a:solidFill>
              </a:rPr>
              <a:t>7:46pm</a:t>
            </a:r>
            <a:endParaRPr lang="en-ZA" b="1" dirty="0">
              <a:solidFill>
                <a:prstClr val="black"/>
              </a:solidFill>
            </a:endParaRPr>
          </a:p>
        </p:txBody>
      </p:sp>
      <p:sp>
        <p:nvSpPr>
          <p:cNvPr id="57" name="TextBox 56"/>
          <p:cNvSpPr txBox="1"/>
          <p:nvPr/>
        </p:nvSpPr>
        <p:spPr>
          <a:xfrm>
            <a:off x="6017310" y="2829673"/>
            <a:ext cx="726541" cy="190240"/>
          </a:xfrm>
          <a:prstGeom prst="rect">
            <a:avLst/>
          </a:prstGeom>
          <a:solidFill>
            <a:schemeClr val="bg1"/>
          </a:solidFill>
        </p:spPr>
        <p:txBody>
          <a:bodyPr wrap="square" lIns="18000" tIns="18000" rIns="18000" bIns="18000" rtlCol="0">
            <a:spAutoFit/>
          </a:bodyPr>
          <a:lstStyle>
            <a:defPPr>
              <a:defRPr lang="en-US"/>
            </a:defPPr>
            <a:lvl1pPr algn="ctr">
              <a:defRPr sz="1000">
                <a:latin typeface="Trebuchet MS" panose="020B0603020202020204" pitchFamily="34" charset="0"/>
              </a:defRPr>
            </a:lvl1pPr>
          </a:lstStyle>
          <a:p>
            <a:r>
              <a:rPr lang="en-ZA" b="1" dirty="0" smtClean="0">
                <a:solidFill>
                  <a:prstClr val="black"/>
                </a:solidFill>
              </a:rPr>
              <a:t>11pm</a:t>
            </a:r>
            <a:endParaRPr lang="en-ZA" b="1" dirty="0">
              <a:solidFill>
                <a:prstClr val="black"/>
              </a:solidFill>
            </a:endParaRPr>
          </a:p>
        </p:txBody>
      </p:sp>
      <p:cxnSp>
        <p:nvCxnSpPr>
          <p:cNvPr id="58" name="Straight Connector 57"/>
          <p:cNvCxnSpPr>
            <a:stCxn id="47" idx="0"/>
          </p:cNvCxnSpPr>
          <p:nvPr/>
        </p:nvCxnSpPr>
        <p:spPr>
          <a:xfrm flipV="1">
            <a:off x="2453597" y="2789237"/>
            <a:ext cx="7511" cy="282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148094" y="2236397"/>
            <a:ext cx="437152" cy="344128"/>
          </a:xfrm>
          <a:prstGeom prst="rect">
            <a:avLst/>
          </a:prstGeom>
          <a:solidFill>
            <a:schemeClr val="accent5">
              <a:lumMod val="20000"/>
              <a:lumOff val="80000"/>
            </a:schemeClr>
          </a:solidFill>
        </p:spPr>
        <p:txBody>
          <a:bodyPr wrap="square" lIns="18000" tIns="18000" rIns="18000" bIns="18000" rtlCol="0" anchor="b">
            <a:spAutoFit/>
          </a:bodyPr>
          <a:lstStyle>
            <a:defPPr>
              <a:defRPr lang="en-US"/>
            </a:defPPr>
            <a:lvl1pPr algn="ctr">
              <a:defRPr sz="1000" b="1">
                <a:latin typeface="Trebuchet MS" panose="020B0603020202020204" pitchFamily="34" charset="0"/>
              </a:defRPr>
            </a:lvl1pPr>
          </a:lstStyle>
          <a:p>
            <a:r>
              <a:rPr lang="en-ZA" dirty="0">
                <a:solidFill>
                  <a:prstClr val="black"/>
                </a:solidFill>
              </a:rPr>
              <a:t>CM </a:t>
            </a:r>
            <a:r>
              <a:rPr lang="en-ZA" dirty="0" smtClean="0">
                <a:solidFill>
                  <a:prstClr val="black"/>
                </a:solidFill>
              </a:rPr>
              <a:t>Bal </a:t>
            </a:r>
            <a:r>
              <a:rPr lang="en-ZA" dirty="0">
                <a:solidFill>
                  <a:prstClr val="black"/>
                </a:solidFill>
              </a:rPr>
              <a:t>2</a:t>
            </a:r>
          </a:p>
        </p:txBody>
      </p:sp>
      <p:cxnSp>
        <p:nvCxnSpPr>
          <p:cNvPr id="61" name="Straight Connector 60"/>
          <p:cNvCxnSpPr/>
          <p:nvPr/>
        </p:nvCxnSpPr>
        <p:spPr>
          <a:xfrm flipV="1">
            <a:off x="4578953" y="2565948"/>
            <a:ext cx="0" cy="23867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Pentagon 62"/>
          <p:cNvSpPr/>
          <p:nvPr/>
        </p:nvSpPr>
        <p:spPr>
          <a:xfrm rot="5400000">
            <a:off x="7670347" y="1411915"/>
            <a:ext cx="437316" cy="376390"/>
          </a:xfrm>
          <a:prstGeom prst="homePlate">
            <a:avLst/>
          </a:prstGeom>
          <a:solidFill>
            <a:schemeClr val="accent3">
              <a:lumMod val="60000"/>
              <a:lumOff val="40000"/>
            </a:schemeClr>
          </a:solidFill>
        </p:spPr>
        <p:txBody>
          <a:bodyPr vert="vert270" wrap="square" lIns="18000" tIns="18000" rIns="18000" bIns="18000" rtlCol="0" anchor="b">
            <a:spAutoFit/>
          </a:bodyPr>
          <a:lstStyle/>
          <a:p>
            <a:pPr algn="ctr"/>
            <a:r>
              <a:rPr lang="en-ZA" sz="1000" b="1" dirty="0">
                <a:solidFill>
                  <a:prstClr val="black"/>
                </a:solidFill>
              </a:rPr>
              <a:t>RTC </a:t>
            </a:r>
            <a:r>
              <a:rPr lang="en-ZA" sz="1000" b="1" dirty="0" err="1" smtClean="0">
                <a:solidFill>
                  <a:prstClr val="black"/>
                </a:solidFill>
              </a:rPr>
              <a:t>SoD</a:t>
            </a:r>
            <a:endParaRPr lang="en-ZA" sz="1000" b="1" dirty="0">
              <a:solidFill>
                <a:prstClr val="black"/>
              </a:solidFill>
            </a:endParaRPr>
          </a:p>
        </p:txBody>
      </p:sp>
      <p:sp>
        <p:nvSpPr>
          <p:cNvPr id="64" name="TextBox 63"/>
          <p:cNvSpPr txBox="1"/>
          <p:nvPr/>
        </p:nvSpPr>
        <p:spPr>
          <a:xfrm>
            <a:off x="76200" y="4419599"/>
            <a:ext cx="461665" cy="2133600"/>
          </a:xfrm>
          <a:prstGeom prst="rect">
            <a:avLst/>
          </a:prstGeom>
          <a:solidFill>
            <a:schemeClr val="accent3">
              <a:lumMod val="60000"/>
              <a:lumOff val="40000"/>
            </a:schemeClr>
          </a:solidFill>
          <a:ln>
            <a:solidFill>
              <a:schemeClr val="tx1"/>
            </a:solidFill>
          </a:ln>
        </p:spPr>
        <p:txBody>
          <a:bodyPr vert="vert270" wrap="square" rtlCol="0" anchor="ctr">
            <a:spAutoFit/>
          </a:bodyPr>
          <a:lstStyle/>
          <a:p>
            <a:r>
              <a:rPr lang="en-ZA" b="1" dirty="0" smtClean="0">
                <a:solidFill>
                  <a:prstClr val="black"/>
                </a:solidFill>
              </a:rPr>
              <a:t> IRD, CDM (Nuclears)</a:t>
            </a:r>
            <a:endParaRPr lang="en-ZA" b="1" dirty="0">
              <a:solidFill>
                <a:prstClr val="black"/>
              </a:solidFill>
            </a:endParaRPr>
          </a:p>
        </p:txBody>
      </p:sp>
      <p:cxnSp>
        <p:nvCxnSpPr>
          <p:cNvPr id="65" name="Straight Connector 64"/>
          <p:cNvCxnSpPr/>
          <p:nvPr/>
        </p:nvCxnSpPr>
        <p:spPr>
          <a:xfrm flipV="1">
            <a:off x="2946730" y="2795101"/>
            <a:ext cx="0" cy="66826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itle 1"/>
          <p:cNvSpPr>
            <a:spLocks noGrp="1"/>
          </p:cNvSpPr>
          <p:nvPr>
            <p:ph type="ctrTitle"/>
          </p:nvPr>
        </p:nvSpPr>
        <p:spPr>
          <a:xfrm>
            <a:off x="409488" y="76200"/>
            <a:ext cx="6017999" cy="702731"/>
          </a:xfrm>
        </p:spPr>
        <p:txBody>
          <a:bodyPr>
            <a:normAutofit fontScale="90000"/>
          </a:bodyPr>
          <a:lstStyle/>
          <a:p>
            <a:r>
              <a:rPr lang="en-ZA" sz="2800" dirty="0"/>
              <a:t>Clearing EOD Processes </a:t>
            </a:r>
            <a:r>
              <a:rPr lang="en-ZA" sz="2800" dirty="0" smtClean="0"/>
              <a:t/>
            </a:r>
            <a:br>
              <a:rPr lang="en-ZA" sz="2800" dirty="0" smtClean="0"/>
            </a:br>
            <a:r>
              <a:rPr lang="en-ZA" sz="2600" b="0" dirty="0" smtClean="0"/>
              <a:t>EOD processes and timings on a normal day</a:t>
            </a:r>
            <a:endParaRPr lang="en-ZA" sz="2600" b="0" dirty="0"/>
          </a:p>
        </p:txBody>
      </p:sp>
      <p:sp>
        <p:nvSpPr>
          <p:cNvPr id="66" name="TextBox 65"/>
          <p:cNvSpPr txBox="1"/>
          <p:nvPr/>
        </p:nvSpPr>
        <p:spPr>
          <a:xfrm>
            <a:off x="3657600" y="3779837"/>
            <a:ext cx="937920" cy="590349"/>
          </a:xfrm>
          <a:prstGeom prst="rect">
            <a:avLst/>
          </a:prstGeom>
          <a:solidFill>
            <a:schemeClr val="accent6">
              <a:lumMod val="40000"/>
              <a:lumOff val="60000"/>
            </a:schemeClr>
          </a:solidFill>
        </p:spPr>
        <p:txBody>
          <a:bodyPr wrap="square" lIns="18000" tIns="18000" rIns="18000" bIns="18000" rtlCol="0" anchor="b">
            <a:spAutoFit/>
          </a:bodyPr>
          <a:lstStyle>
            <a:defPPr>
              <a:defRPr lang="en-US"/>
            </a:defPPr>
            <a:lvl1pPr algn="ctr">
              <a:defRPr sz="1000" b="1">
                <a:latin typeface="Trebuchet MS" panose="020B0603020202020204" pitchFamily="34" charset="0"/>
              </a:defRPr>
            </a:lvl1pPr>
          </a:lstStyle>
          <a:p>
            <a:r>
              <a:rPr lang="en-ZA" sz="1200" b="0" dirty="0" smtClean="0">
                <a:solidFill>
                  <a:prstClr val="black"/>
                </a:solidFill>
              </a:rPr>
              <a:t>Collateral pledges </a:t>
            </a:r>
          </a:p>
          <a:p>
            <a:r>
              <a:rPr lang="en-ZA" sz="1200" b="0" dirty="0" smtClean="0">
                <a:solidFill>
                  <a:prstClr val="black"/>
                </a:solidFill>
              </a:rPr>
              <a:t>- client level</a:t>
            </a:r>
            <a:endParaRPr lang="en-ZA" sz="1200" b="0" dirty="0">
              <a:solidFill>
                <a:prstClr val="black"/>
              </a:solidFill>
            </a:endParaRPr>
          </a:p>
        </p:txBody>
      </p:sp>
      <p:sp>
        <p:nvSpPr>
          <p:cNvPr id="54" name="Rounded Rectangle 53"/>
          <p:cNvSpPr/>
          <p:nvPr/>
        </p:nvSpPr>
        <p:spPr>
          <a:xfrm>
            <a:off x="5638800" y="3366411"/>
            <a:ext cx="3092677" cy="955769"/>
          </a:xfrm>
          <a:prstGeom prst="round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b="1" i="1" dirty="0" smtClean="0">
                <a:solidFill>
                  <a:prstClr val="black"/>
                </a:solidFill>
              </a:rPr>
              <a:t>CM Balancing 1:</a:t>
            </a:r>
            <a:r>
              <a:rPr lang="en-ZA" sz="1200" i="1" dirty="0" smtClean="0">
                <a:solidFill>
                  <a:prstClr val="black"/>
                </a:solidFill>
              </a:rPr>
              <a:t> </a:t>
            </a:r>
          </a:p>
          <a:p>
            <a:r>
              <a:rPr lang="en-ZA" sz="1200" i="1" dirty="0">
                <a:solidFill>
                  <a:prstClr val="black"/>
                </a:solidFill>
              </a:rPr>
              <a:t> </a:t>
            </a:r>
            <a:r>
              <a:rPr lang="en-ZA" sz="1200" i="1" dirty="0" smtClean="0">
                <a:solidFill>
                  <a:prstClr val="black"/>
                </a:solidFill>
              </a:rPr>
              <a:t>       IM, AM, VM, Dividends, Funding Interest</a:t>
            </a:r>
          </a:p>
          <a:p>
            <a:endParaRPr lang="en-ZA" sz="400" i="1" dirty="0" smtClean="0">
              <a:solidFill>
                <a:prstClr val="black"/>
              </a:solidFill>
            </a:endParaRPr>
          </a:p>
          <a:p>
            <a:r>
              <a:rPr lang="en-ZA" sz="1200" b="1" i="1" dirty="0" smtClean="0">
                <a:solidFill>
                  <a:prstClr val="black"/>
                </a:solidFill>
              </a:rPr>
              <a:t>CM Balancing 2: </a:t>
            </a:r>
          </a:p>
          <a:p>
            <a:r>
              <a:rPr lang="en-ZA" sz="1200" i="1" dirty="0">
                <a:solidFill>
                  <a:prstClr val="black"/>
                </a:solidFill>
              </a:rPr>
              <a:t> </a:t>
            </a:r>
            <a:r>
              <a:rPr lang="en-ZA" sz="1200" i="1" dirty="0" smtClean="0">
                <a:solidFill>
                  <a:prstClr val="black"/>
                </a:solidFill>
              </a:rPr>
              <a:t>      Booking and Risk </a:t>
            </a:r>
            <a:r>
              <a:rPr lang="en-ZA" sz="1200" i="1" dirty="0" err="1" smtClean="0">
                <a:solidFill>
                  <a:prstClr val="black"/>
                </a:solidFill>
              </a:rPr>
              <a:t>Mgt</a:t>
            </a:r>
            <a:r>
              <a:rPr lang="en-ZA" sz="1200" i="1" dirty="0" smtClean="0">
                <a:solidFill>
                  <a:prstClr val="black"/>
                </a:solidFill>
              </a:rPr>
              <a:t> Fees, Commissions</a:t>
            </a:r>
            <a:endParaRPr lang="en-ZA" sz="1200" i="1" dirty="0">
              <a:solidFill>
                <a:prstClr val="black"/>
              </a:solidFill>
            </a:endParaRPr>
          </a:p>
        </p:txBody>
      </p:sp>
      <p:sp>
        <p:nvSpPr>
          <p:cNvPr id="14" name="TextBox 13"/>
          <p:cNvSpPr txBox="1"/>
          <p:nvPr/>
        </p:nvSpPr>
        <p:spPr>
          <a:xfrm>
            <a:off x="1757184" y="2843306"/>
            <a:ext cx="564138" cy="190240"/>
          </a:xfrm>
          <a:prstGeom prst="rect">
            <a:avLst/>
          </a:prstGeom>
          <a:solidFill>
            <a:schemeClr val="bg1"/>
          </a:solidFill>
        </p:spPr>
        <p:txBody>
          <a:bodyPr wrap="square" lIns="18000" tIns="18000" rIns="18000" bIns="18000" rtlCol="0">
            <a:spAutoFit/>
          </a:bodyPr>
          <a:lstStyle>
            <a:defPPr>
              <a:defRPr lang="en-US"/>
            </a:defPPr>
            <a:lvl1pPr algn="ctr">
              <a:defRPr sz="1000">
                <a:latin typeface="Trebuchet MS" panose="020B0603020202020204" pitchFamily="34" charset="0"/>
              </a:defRPr>
            </a:lvl1pPr>
          </a:lstStyle>
          <a:p>
            <a:r>
              <a:rPr lang="en-ZA" b="1" dirty="0" smtClean="0">
                <a:solidFill>
                  <a:prstClr val="black"/>
                </a:solidFill>
              </a:rPr>
              <a:t>6:30pm</a:t>
            </a:r>
            <a:endParaRPr lang="en-ZA" b="1" dirty="0">
              <a:solidFill>
                <a:prstClr val="black"/>
              </a:solidFill>
            </a:endParaRPr>
          </a:p>
        </p:txBody>
      </p:sp>
      <p:sp>
        <p:nvSpPr>
          <p:cNvPr id="59" name="TextBox 58"/>
          <p:cNvSpPr txBox="1"/>
          <p:nvPr/>
        </p:nvSpPr>
        <p:spPr>
          <a:xfrm>
            <a:off x="2199119" y="2850799"/>
            <a:ext cx="564138" cy="190240"/>
          </a:xfrm>
          <a:prstGeom prst="rect">
            <a:avLst/>
          </a:prstGeom>
          <a:solidFill>
            <a:schemeClr val="bg1"/>
          </a:solidFill>
        </p:spPr>
        <p:txBody>
          <a:bodyPr wrap="square" lIns="18000" tIns="18000" rIns="18000" bIns="18000" rtlCol="0">
            <a:spAutoFit/>
          </a:bodyPr>
          <a:lstStyle>
            <a:defPPr>
              <a:defRPr lang="en-US"/>
            </a:defPPr>
            <a:lvl1pPr algn="ctr">
              <a:defRPr sz="1000">
                <a:latin typeface="Trebuchet MS" panose="020B0603020202020204" pitchFamily="34" charset="0"/>
              </a:defRPr>
            </a:lvl1pPr>
          </a:lstStyle>
          <a:p>
            <a:r>
              <a:rPr lang="en-ZA" b="1" dirty="0" smtClean="0">
                <a:solidFill>
                  <a:prstClr val="black"/>
                </a:solidFill>
              </a:rPr>
              <a:t>6:40pm</a:t>
            </a:r>
            <a:endParaRPr lang="en-ZA" b="1" dirty="0">
              <a:solidFill>
                <a:prstClr val="black"/>
              </a:solidFill>
            </a:endParaRPr>
          </a:p>
        </p:txBody>
      </p:sp>
      <p:sp>
        <p:nvSpPr>
          <p:cNvPr id="46" name="TextBox 45"/>
          <p:cNvSpPr txBox="1"/>
          <p:nvPr/>
        </p:nvSpPr>
        <p:spPr>
          <a:xfrm>
            <a:off x="2648255" y="2848980"/>
            <a:ext cx="625566" cy="190240"/>
          </a:xfrm>
          <a:prstGeom prst="rect">
            <a:avLst/>
          </a:prstGeom>
          <a:solidFill>
            <a:schemeClr val="bg1"/>
          </a:solidFill>
        </p:spPr>
        <p:txBody>
          <a:bodyPr wrap="square" lIns="18000" tIns="18000" rIns="18000" bIns="18000" rtlCol="0">
            <a:spAutoFit/>
          </a:bodyPr>
          <a:lstStyle>
            <a:defPPr>
              <a:defRPr lang="en-US"/>
            </a:defPPr>
            <a:lvl1pPr algn="ctr">
              <a:defRPr sz="1000">
                <a:latin typeface="Trebuchet MS" panose="020B0603020202020204" pitchFamily="34" charset="0"/>
              </a:defRPr>
            </a:lvl1pPr>
          </a:lstStyle>
          <a:p>
            <a:r>
              <a:rPr lang="en-ZA" b="1" dirty="0" smtClean="0">
                <a:solidFill>
                  <a:prstClr val="black"/>
                </a:solidFill>
              </a:rPr>
              <a:t>6:45pm</a:t>
            </a:r>
            <a:endParaRPr lang="en-ZA" b="1" dirty="0">
              <a:solidFill>
                <a:prstClr val="black"/>
              </a:solidFill>
            </a:endParaRPr>
          </a:p>
        </p:txBody>
      </p:sp>
      <p:sp>
        <p:nvSpPr>
          <p:cNvPr id="27" name="TextBox 26"/>
          <p:cNvSpPr txBox="1"/>
          <p:nvPr/>
        </p:nvSpPr>
        <p:spPr>
          <a:xfrm>
            <a:off x="3166882" y="2836244"/>
            <a:ext cx="564138" cy="190240"/>
          </a:xfrm>
          <a:prstGeom prst="rect">
            <a:avLst/>
          </a:prstGeom>
          <a:solidFill>
            <a:schemeClr val="bg1"/>
          </a:solidFill>
        </p:spPr>
        <p:txBody>
          <a:bodyPr wrap="square" lIns="18000" tIns="18000" rIns="18000" bIns="18000" rtlCol="0">
            <a:spAutoFit/>
          </a:bodyPr>
          <a:lstStyle>
            <a:defPPr>
              <a:defRPr lang="en-US"/>
            </a:defPPr>
            <a:lvl1pPr algn="ctr">
              <a:defRPr sz="1000">
                <a:latin typeface="Trebuchet MS" panose="020B0603020202020204" pitchFamily="34" charset="0"/>
              </a:defRPr>
            </a:lvl1pPr>
          </a:lstStyle>
          <a:p>
            <a:r>
              <a:rPr lang="en-ZA" b="1" dirty="0" smtClean="0">
                <a:solidFill>
                  <a:prstClr val="black"/>
                </a:solidFill>
              </a:rPr>
              <a:t>7:00pm</a:t>
            </a:r>
            <a:endParaRPr lang="en-ZA" b="1" dirty="0">
              <a:solidFill>
                <a:prstClr val="black"/>
              </a:solidFill>
            </a:endParaRPr>
          </a:p>
        </p:txBody>
      </p:sp>
      <p:sp>
        <p:nvSpPr>
          <p:cNvPr id="28" name="TextBox 27"/>
          <p:cNvSpPr txBox="1"/>
          <p:nvPr/>
        </p:nvSpPr>
        <p:spPr>
          <a:xfrm>
            <a:off x="4298233" y="2841454"/>
            <a:ext cx="564138" cy="190240"/>
          </a:xfrm>
          <a:prstGeom prst="rect">
            <a:avLst/>
          </a:prstGeom>
          <a:solidFill>
            <a:schemeClr val="bg1"/>
          </a:solidFill>
        </p:spPr>
        <p:txBody>
          <a:bodyPr wrap="square" lIns="18000" tIns="18000" rIns="18000" bIns="18000" rtlCol="0">
            <a:spAutoFit/>
          </a:bodyPr>
          <a:lstStyle>
            <a:defPPr>
              <a:defRPr lang="en-US"/>
            </a:defPPr>
            <a:lvl1pPr algn="ctr">
              <a:defRPr sz="1000">
                <a:latin typeface="Trebuchet MS" panose="020B0603020202020204" pitchFamily="34" charset="0"/>
              </a:defRPr>
            </a:lvl1pPr>
          </a:lstStyle>
          <a:p>
            <a:r>
              <a:rPr lang="en-ZA" b="1" dirty="0" smtClean="0">
                <a:solidFill>
                  <a:prstClr val="black"/>
                </a:solidFill>
              </a:rPr>
              <a:t>7:45pm</a:t>
            </a:r>
            <a:endParaRPr lang="en-ZA" b="1" dirty="0">
              <a:solidFill>
                <a:prstClr val="black"/>
              </a:solidFill>
            </a:endParaRPr>
          </a:p>
        </p:txBody>
      </p:sp>
    </p:spTree>
    <p:extLst>
      <p:ext uri="{BB962C8B-B14F-4D97-AF65-F5344CB8AC3E}">
        <p14:creationId xmlns:p14="http://schemas.microsoft.com/office/powerpoint/2010/main" val="2418749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ZA" sz="2000" dirty="0" smtClean="0"/>
              <a:t>Post project 1 and prior to project 2 go-live</a:t>
            </a:r>
            <a:r>
              <a:rPr lang="en-ZA" sz="2000" u="sng" dirty="0" smtClean="0"/>
              <a:t>:</a:t>
            </a:r>
          </a:p>
        </p:txBody>
      </p:sp>
      <p:sp>
        <p:nvSpPr>
          <p:cNvPr id="17" name="Title 2"/>
          <p:cNvSpPr>
            <a:spLocks noGrp="1"/>
          </p:cNvSpPr>
          <p:nvPr>
            <p:ph type="title"/>
          </p:nvPr>
        </p:nvSpPr>
        <p:spPr>
          <a:xfrm>
            <a:off x="457200" y="180000"/>
            <a:ext cx="5760000" cy="810600"/>
          </a:xfrm>
        </p:spPr>
        <p:txBody>
          <a:bodyPr>
            <a:normAutofit fontScale="90000"/>
          </a:bodyPr>
          <a:lstStyle/>
          <a:p>
            <a:r>
              <a:rPr lang="en-ZA" sz="2800" dirty="0"/>
              <a:t>ITaC programme overview</a:t>
            </a:r>
            <a:r>
              <a:rPr lang="en-ZA" dirty="0" smtClean="0"/>
              <a:t/>
            </a:r>
            <a:br>
              <a:rPr lang="en-ZA" dirty="0" smtClean="0"/>
            </a:br>
            <a:r>
              <a:rPr lang="en-ZA" sz="2600" b="0" dirty="0" smtClean="0"/>
              <a:t>Transition phase</a:t>
            </a:r>
            <a:endParaRPr lang="en-US" sz="2600" b="0" dirty="0"/>
          </a:p>
        </p:txBody>
      </p:sp>
      <p:grpSp>
        <p:nvGrpSpPr>
          <p:cNvPr id="2" name="Group 1"/>
          <p:cNvGrpSpPr/>
          <p:nvPr/>
        </p:nvGrpSpPr>
        <p:grpSpPr>
          <a:xfrm>
            <a:off x="762000" y="2590800"/>
            <a:ext cx="7620000" cy="2376264"/>
            <a:chOff x="533400" y="2590800"/>
            <a:chExt cx="7620000" cy="2376264"/>
          </a:xfrm>
        </p:grpSpPr>
        <p:sp>
          <p:nvSpPr>
            <p:cNvPr id="5" name="Rectangle 4"/>
            <p:cNvSpPr/>
            <p:nvPr/>
          </p:nvSpPr>
          <p:spPr>
            <a:xfrm>
              <a:off x="533400" y="2734816"/>
              <a:ext cx="2520280" cy="18002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93440" y="2590800"/>
              <a:ext cx="1872208" cy="369332"/>
            </a:xfrm>
            <a:prstGeom prst="rect">
              <a:avLst/>
            </a:prstGeom>
            <a:solidFill>
              <a:schemeClr val="tx2">
                <a:lumMod val="60000"/>
                <a:lumOff val="40000"/>
              </a:schemeClr>
            </a:solidFill>
            <a:ln>
              <a:solidFill>
                <a:schemeClr val="tx1"/>
              </a:solidFill>
            </a:ln>
          </p:spPr>
          <p:txBody>
            <a:bodyPr wrap="square" rtlCol="0">
              <a:spAutoFit/>
            </a:bodyPr>
            <a:lstStyle/>
            <a:p>
              <a:pPr algn="ctr"/>
              <a:r>
                <a:rPr lang="en-ZA" b="1" dirty="0" smtClean="0"/>
                <a:t>RTC</a:t>
              </a:r>
              <a:endParaRPr lang="en-US" b="1" dirty="0"/>
            </a:p>
          </p:txBody>
        </p:sp>
        <p:sp>
          <p:nvSpPr>
            <p:cNvPr id="8" name="Rectangle 7"/>
            <p:cNvSpPr/>
            <p:nvPr/>
          </p:nvSpPr>
          <p:spPr>
            <a:xfrm>
              <a:off x="5633120" y="2734816"/>
              <a:ext cx="2520280" cy="2232248"/>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921152" y="2590800"/>
              <a:ext cx="1872208" cy="369332"/>
            </a:xfrm>
            <a:prstGeom prst="rect">
              <a:avLst/>
            </a:prstGeom>
            <a:solidFill>
              <a:schemeClr val="tx2">
                <a:lumMod val="60000"/>
                <a:lumOff val="40000"/>
              </a:schemeClr>
            </a:solidFill>
            <a:ln>
              <a:solidFill>
                <a:schemeClr val="tx1"/>
              </a:solidFill>
            </a:ln>
          </p:spPr>
          <p:txBody>
            <a:bodyPr wrap="square" rtlCol="0">
              <a:spAutoFit/>
            </a:bodyPr>
            <a:lstStyle/>
            <a:p>
              <a:pPr algn="ctr"/>
              <a:r>
                <a:rPr lang="en-ZA" b="1" dirty="0" smtClean="0"/>
                <a:t>Nuclears</a:t>
              </a:r>
              <a:endParaRPr lang="en-US" b="1" dirty="0"/>
            </a:p>
          </p:txBody>
        </p:sp>
        <p:sp>
          <p:nvSpPr>
            <p:cNvPr id="10" name="TextBox 9"/>
            <p:cNvSpPr txBox="1"/>
            <p:nvPr/>
          </p:nvSpPr>
          <p:spPr>
            <a:xfrm>
              <a:off x="5988551" y="3805644"/>
              <a:ext cx="1872208" cy="369332"/>
            </a:xfrm>
            <a:prstGeom prst="rect">
              <a:avLst/>
            </a:prstGeom>
            <a:solidFill>
              <a:schemeClr val="bg1"/>
            </a:solidFill>
            <a:ln>
              <a:solidFill>
                <a:schemeClr val="tx1"/>
              </a:solidFill>
            </a:ln>
          </p:spPr>
          <p:txBody>
            <a:bodyPr wrap="square" rtlCol="0">
              <a:spAutoFit/>
            </a:bodyPr>
            <a:lstStyle/>
            <a:p>
              <a:pPr algn="ctr"/>
              <a:r>
                <a:rPr lang="en-ZA" dirty="0" smtClean="0"/>
                <a:t>IRD</a:t>
              </a:r>
              <a:endParaRPr lang="en-US" dirty="0"/>
            </a:p>
          </p:txBody>
        </p:sp>
        <p:sp>
          <p:nvSpPr>
            <p:cNvPr id="11" name="TextBox 10"/>
            <p:cNvSpPr txBox="1"/>
            <p:nvPr/>
          </p:nvSpPr>
          <p:spPr>
            <a:xfrm>
              <a:off x="5993160" y="3238872"/>
              <a:ext cx="1872208" cy="369332"/>
            </a:xfrm>
            <a:prstGeom prst="rect">
              <a:avLst/>
            </a:prstGeom>
            <a:solidFill>
              <a:schemeClr val="bg1"/>
            </a:solidFill>
            <a:ln>
              <a:solidFill>
                <a:schemeClr val="tx1"/>
              </a:solidFill>
            </a:ln>
          </p:spPr>
          <p:txBody>
            <a:bodyPr wrap="square" rtlCol="0">
              <a:spAutoFit/>
            </a:bodyPr>
            <a:lstStyle/>
            <a:p>
              <a:pPr algn="ctr"/>
              <a:r>
                <a:rPr lang="en-ZA" dirty="0" smtClean="0"/>
                <a:t>CDM</a:t>
              </a:r>
              <a:endParaRPr lang="en-US" dirty="0"/>
            </a:p>
          </p:txBody>
        </p:sp>
        <p:sp>
          <p:nvSpPr>
            <p:cNvPr id="14" name="TextBox 13"/>
            <p:cNvSpPr txBox="1"/>
            <p:nvPr/>
          </p:nvSpPr>
          <p:spPr>
            <a:xfrm>
              <a:off x="880447" y="3229580"/>
              <a:ext cx="1872208" cy="369332"/>
            </a:xfrm>
            <a:prstGeom prst="rect">
              <a:avLst/>
            </a:prstGeom>
            <a:solidFill>
              <a:schemeClr val="bg1"/>
            </a:solidFill>
            <a:ln>
              <a:solidFill>
                <a:schemeClr val="tx1"/>
              </a:solidFill>
            </a:ln>
          </p:spPr>
          <p:txBody>
            <a:bodyPr wrap="square" rtlCol="0">
              <a:spAutoFit/>
            </a:bodyPr>
            <a:lstStyle/>
            <a:p>
              <a:pPr algn="ctr"/>
              <a:r>
                <a:rPr lang="en-ZA" dirty="0" smtClean="0"/>
                <a:t>EDM</a:t>
              </a:r>
              <a:endParaRPr lang="en-US" dirty="0"/>
            </a:p>
          </p:txBody>
        </p:sp>
        <p:sp>
          <p:nvSpPr>
            <p:cNvPr id="15" name="TextBox 14"/>
            <p:cNvSpPr txBox="1"/>
            <p:nvPr/>
          </p:nvSpPr>
          <p:spPr>
            <a:xfrm>
              <a:off x="893440" y="3803522"/>
              <a:ext cx="1872208" cy="369332"/>
            </a:xfrm>
            <a:prstGeom prst="rect">
              <a:avLst/>
            </a:prstGeom>
            <a:solidFill>
              <a:schemeClr val="bg1"/>
            </a:solidFill>
            <a:ln>
              <a:solidFill>
                <a:schemeClr val="tx1"/>
              </a:solidFill>
            </a:ln>
          </p:spPr>
          <p:txBody>
            <a:bodyPr wrap="square" rtlCol="0">
              <a:spAutoFit/>
            </a:bodyPr>
            <a:lstStyle/>
            <a:p>
              <a:pPr algn="ctr"/>
              <a:r>
                <a:rPr lang="en-ZA" dirty="0" smtClean="0"/>
                <a:t>FXD</a:t>
              </a:r>
              <a:endParaRPr lang="en-US" dirty="0"/>
            </a:p>
          </p:txBody>
        </p:sp>
        <p:sp>
          <p:nvSpPr>
            <p:cNvPr id="16" name="TextBox 15"/>
            <p:cNvSpPr txBox="1"/>
            <p:nvPr/>
          </p:nvSpPr>
          <p:spPr>
            <a:xfrm>
              <a:off x="5993160" y="4391000"/>
              <a:ext cx="1872208" cy="369332"/>
            </a:xfrm>
            <a:prstGeom prst="rect">
              <a:avLst/>
            </a:prstGeom>
            <a:solidFill>
              <a:schemeClr val="bg1"/>
            </a:solidFill>
            <a:ln>
              <a:solidFill>
                <a:schemeClr val="tx1"/>
              </a:solidFill>
            </a:ln>
          </p:spPr>
          <p:txBody>
            <a:bodyPr wrap="square" rtlCol="0">
              <a:spAutoFit/>
            </a:bodyPr>
            <a:lstStyle/>
            <a:p>
              <a:pPr algn="ctr"/>
              <a:r>
                <a:rPr lang="en-ZA" dirty="0" smtClean="0"/>
                <a:t>Cash Bonds</a:t>
              </a:r>
              <a:endParaRPr lang="en-US" dirty="0"/>
            </a:p>
          </p:txBody>
        </p:sp>
        <p:cxnSp>
          <p:nvCxnSpPr>
            <p:cNvPr id="18" name="Straight Arrow Connector 17"/>
            <p:cNvCxnSpPr>
              <a:stCxn id="15" idx="3"/>
              <a:endCxn id="10" idx="1"/>
            </p:cNvCxnSpPr>
            <p:nvPr/>
          </p:nvCxnSpPr>
          <p:spPr>
            <a:xfrm>
              <a:off x="2765648" y="3988188"/>
              <a:ext cx="3222903" cy="2122"/>
            </a:xfrm>
            <a:prstGeom prst="straightConnector1">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 name="TextBox 11"/>
            <p:cNvSpPr txBox="1"/>
            <p:nvPr/>
          </p:nvSpPr>
          <p:spPr>
            <a:xfrm>
              <a:off x="3733800" y="3572470"/>
              <a:ext cx="1159768" cy="923330"/>
            </a:xfrm>
            <a:prstGeom prst="rect">
              <a:avLst/>
            </a:prstGeom>
            <a:solidFill>
              <a:schemeClr val="bg1"/>
            </a:solidFill>
          </p:spPr>
          <p:txBody>
            <a:bodyPr wrap="square" rtlCol="0">
              <a:spAutoFit/>
            </a:bodyPr>
            <a:lstStyle/>
            <a:p>
              <a:pPr algn="ctr"/>
              <a:r>
                <a:rPr lang="en-ZA" dirty="0" smtClean="0"/>
                <a:t>IRC</a:t>
              </a:r>
            </a:p>
            <a:p>
              <a:pPr algn="ctr"/>
              <a:r>
                <a:rPr lang="en-ZA" dirty="0" smtClean="0"/>
                <a:t>market</a:t>
              </a:r>
            </a:p>
            <a:p>
              <a:pPr algn="ctr"/>
              <a:r>
                <a:rPr lang="en-ZA" dirty="0"/>
                <a:t>s</a:t>
              </a:r>
              <a:r>
                <a:rPr lang="en-ZA" dirty="0" smtClean="0"/>
                <a:t>eparated</a:t>
              </a:r>
              <a:endParaRPr lang="en-ZA" dirty="0"/>
            </a:p>
          </p:txBody>
        </p:sp>
      </p:grpSp>
    </p:spTree>
    <p:extLst>
      <p:ext uri="{BB962C8B-B14F-4D97-AF65-F5344CB8AC3E}">
        <p14:creationId xmlns:p14="http://schemas.microsoft.com/office/powerpoint/2010/main" val="35695846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488" y="76200"/>
            <a:ext cx="6017999" cy="685800"/>
          </a:xfrm>
        </p:spPr>
        <p:txBody>
          <a:bodyPr>
            <a:normAutofit fontScale="90000"/>
          </a:bodyPr>
          <a:lstStyle/>
          <a:p>
            <a:r>
              <a:rPr lang="en-ZA" sz="2800" dirty="0"/>
              <a:t>Clearing EOD Processes </a:t>
            </a:r>
            <a:r>
              <a:rPr lang="en-ZA" sz="2800" dirty="0" smtClean="0"/>
              <a:t/>
            </a:r>
            <a:br>
              <a:rPr lang="en-ZA" sz="2800" dirty="0" smtClean="0"/>
            </a:br>
            <a:r>
              <a:rPr lang="en-ZA" sz="2600" b="0" dirty="0" smtClean="0"/>
              <a:t>Exception Scenarios</a:t>
            </a:r>
            <a:endParaRPr lang="en-ZA" sz="2600" b="0" dirty="0"/>
          </a:p>
        </p:txBody>
      </p:sp>
      <p:sp>
        <p:nvSpPr>
          <p:cNvPr id="3" name="Rectangle 2"/>
          <p:cNvSpPr/>
          <p:nvPr/>
        </p:nvSpPr>
        <p:spPr>
          <a:xfrm>
            <a:off x="304800" y="1295400"/>
            <a:ext cx="8686800" cy="2154436"/>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1600" dirty="0" smtClean="0">
                <a:solidFill>
                  <a:prstClr val="black"/>
                </a:solidFill>
              </a:rPr>
              <a:t>Exception </a:t>
            </a:r>
            <a:r>
              <a:rPr lang="en-US" sz="1600" dirty="0">
                <a:solidFill>
                  <a:prstClr val="black"/>
                </a:solidFill>
              </a:rPr>
              <a:t>scenarios </a:t>
            </a:r>
            <a:r>
              <a:rPr lang="en-US" sz="1600" dirty="0" smtClean="0">
                <a:solidFill>
                  <a:prstClr val="black"/>
                </a:solidFill>
              </a:rPr>
              <a:t>are broadly </a:t>
            </a:r>
            <a:r>
              <a:rPr lang="en-US" sz="1600" dirty="0" err="1" smtClean="0">
                <a:solidFill>
                  <a:prstClr val="black"/>
                </a:solidFill>
              </a:rPr>
              <a:t>categorised</a:t>
            </a:r>
            <a:r>
              <a:rPr lang="en-US" sz="1600" dirty="0" smtClean="0">
                <a:solidFill>
                  <a:prstClr val="black"/>
                </a:solidFill>
              </a:rPr>
              <a:t> as follows</a:t>
            </a:r>
          </a:p>
          <a:p>
            <a:pPr marL="742950" lvl="1" indent="-285750">
              <a:spcBef>
                <a:spcPts val="600"/>
              </a:spcBef>
              <a:spcAft>
                <a:spcPts val="600"/>
              </a:spcAft>
              <a:buClr>
                <a:srgbClr val="92D050"/>
              </a:buClr>
              <a:buFont typeface="Arial" panose="020B0604020202020204" pitchFamily="34" charset="0"/>
              <a:buChar char="•"/>
            </a:pPr>
            <a:r>
              <a:rPr lang="en-US" sz="1400" b="1" dirty="0" smtClean="0">
                <a:solidFill>
                  <a:prstClr val="black"/>
                </a:solidFill>
              </a:rPr>
              <a:t>Delays </a:t>
            </a:r>
            <a:r>
              <a:rPr lang="en-US" sz="1400" b="1" dirty="0">
                <a:solidFill>
                  <a:prstClr val="black"/>
                </a:solidFill>
              </a:rPr>
              <a:t>in the EOD </a:t>
            </a:r>
            <a:r>
              <a:rPr lang="en-US" sz="1400" b="1" dirty="0" smtClean="0">
                <a:solidFill>
                  <a:prstClr val="black"/>
                </a:solidFill>
              </a:rPr>
              <a:t>process</a:t>
            </a:r>
            <a:r>
              <a:rPr lang="en-US" sz="1400" dirty="0" smtClean="0">
                <a:solidFill>
                  <a:prstClr val="black"/>
                </a:solidFill>
              </a:rPr>
              <a:t> - delays may </a:t>
            </a:r>
            <a:r>
              <a:rPr lang="en-US" sz="1400" dirty="0">
                <a:solidFill>
                  <a:prstClr val="black"/>
                </a:solidFill>
              </a:rPr>
              <a:t>result from system issues or JSE and Clearing Member/s not being able to </a:t>
            </a:r>
            <a:r>
              <a:rPr lang="en-US" sz="1400" dirty="0" smtClean="0">
                <a:solidFill>
                  <a:prstClr val="black"/>
                </a:solidFill>
              </a:rPr>
              <a:t>reconcile, </a:t>
            </a:r>
            <a:r>
              <a:rPr lang="en-US" sz="1400" dirty="0">
                <a:solidFill>
                  <a:prstClr val="black"/>
                </a:solidFill>
              </a:rPr>
              <a:t>necessitating investigation to identify the source of the discrepancy</a:t>
            </a:r>
            <a:endParaRPr lang="en-US" sz="1400" dirty="0" smtClean="0">
              <a:solidFill>
                <a:prstClr val="black"/>
              </a:solidFill>
            </a:endParaRPr>
          </a:p>
          <a:p>
            <a:pPr marL="742950" lvl="1" indent="-285750">
              <a:spcBef>
                <a:spcPts val="600"/>
              </a:spcBef>
              <a:spcAft>
                <a:spcPts val="600"/>
              </a:spcAft>
              <a:buClr>
                <a:srgbClr val="92D050"/>
              </a:buClr>
              <a:buFont typeface="Arial" panose="020B0604020202020204" pitchFamily="34" charset="0"/>
              <a:buChar char="•"/>
            </a:pPr>
            <a:r>
              <a:rPr lang="en-US" sz="1400" b="1" dirty="0">
                <a:solidFill>
                  <a:prstClr val="black"/>
                </a:solidFill>
              </a:rPr>
              <a:t>I</a:t>
            </a:r>
            <a:r>
              <a:rPr lang="en-US" sz="1400" b="1" dirty="0" smtClean="0">
                <a:solidFill>
                  <a:prstClr val="black"/>
                </a:solidFill>
              </a:rPr>
              <a:t>ssues </a:t>
            </a:r>
            <a:r>
              <a:rPr lang="en-US" sz="1400" b="1" dirty="0">
                <a:solidFill>
                  <a:prstClr val="black"/>
                </a:solidFill>
              </a:rPr>
              <a:t>identified after EOD </a:t>
            </a:r>
            <a:r>
              <a:rPr lang="en-US" sz="1400" b="1" dirty="0" smtClean="0">
                <a:solidFill>
                  <a:prstClr val="black"/>
                </a:solidFill>
              </a:rPr>
              <a:t>balancing (either on T or T+1)</a:t>
            </a:r>
            <a:r>
              <a:rPr lang="en-US" sz="1400" dirty="0" smtClean="0">
                <a:solidFill>
                  <a:prstClr val="black"/>
                </a:solidFill>
              </a:rPr>
              <a:t> which require </a:t>
            </a:r>
            <a:r>
              <a:rPr lang="en-US" sz="1400" dirty="0">
                <a:solidFill>
                  <a:prstClr val="black"/>
                </a:solidFill>
              </a:rPr>
              <a:t>margins and/or other settlement amounts to be </a:t>
            </a:r>
            <a:r>
              <a:rPr lang="en-US" sz="1400" dirty="0" smtClean="0">
                <a:solidFill>
                  <a:prstClr val="black"/>
                </a:solidFill>
              </a:rPr>
              <a:t>rectified</a:t>
            </a:r>
          </a:p>
          <a:p>
            <a:pPr marL="285750" indent="-285750">
              <a:spcBef>
                <a:spcPts val="600"/>
              </a:spcBef>
              <a:spcAft>
                <a:spcPts val="600"/>
              </a:spcAft>
              <a:buFont typeface="Arial" panose="020B0604020202020204" pitchFamily="34" charset="0"/>
              <a:buChar char="•"/>
            </a:pPr>
            <a:r>
              <a:rPr lang="en-US" sz="1600" dirty="0" smtClean="0">
                <a:solidFill>
                  <a:prstClr val="black"/>
                </a:solidFill>
              </a:rPr>
              <a:t>Issues identified after EOD balancing which have typically in the past resulted in consideration* of an EOD rerun on T+1 are listed below</a:t>
            </a:r>
            <a:endParaRPr lang="en-US" sz="1600" dirty="0" smtClean="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60521485"/>
              </p:ext>
            </p:extLst>
          </p:nvPr>
        </p:nvGraphicFramePr>
        <p:xfrm>
          <a:off x="419100" y="3581400"/>
          <a:ext cx="8305800" cy="1855470"/>
        </p:xfrm>
        <a:graphic>
          <a:graphicData uri="http://schemas.openxmlformats.org/drawingml/2006/table">
            <a:tbl>
              <a:tblPr>
                <a:tableStyleId>{5C22544A-7EE6-4342-B048-85BDC9FD1C3A}</a:tableStyleId>
              </a:tblPr>
              <a:tblGrid>
                <a:gridCol w="3469150"/>
                <a:gridCol w="4836650"/>
              </a:tblGrid>
              <a:tr h="0">
                <a:tc>
                  <a:txBody>
                    <a:bodyPr/>
                    <a:lstStyle/>
                    <a:p>
                      <a:pPr algn="l" fontAlgn="ctr">
                        <a:spcAft>
                          <a:spcPts val="0"/>
                        </a:spcAft>
                      </a:pPr>
                      <a:r>
                        <a:rPr lang="en-ZA" sz="1400" b="1" kern="1200" dirty="0">
                          <a:effectLst/>
                        </a:rPr>
                        <a:t>Issue</a:t>
                      </a:r>
                      <a:endParaRPr lang="en-ZA" sz="1400" b="1" dirty="0">
                        <a:effectLst/>
                        <a:latin typeface="Calibri"/>
                        <a:ea typeface="Times New Roman"/>
                        <a:cs typeface="Times New Roman"/>
                      </a:endParaRPr>
                    </a:p>
                  </a:txBody>
                  <a:tcPr marL="36195" marR="36195" marT="36195" marB="36195" anchor="ctr">
                    <a:solidFill>
                      <a:schemeClr val="bg1">
                        <a:lumMod val="85000"/>
                      </a:schemeClr>
                    </a:solidFill>
                  </a:tcPr>
                </a:tc>
                <a:tc>
                  <a:txBody>
                    <a:bodyPr/>
                    <a:lstStyle/>
                    <a:p>
                      <a:pPr algn="l" fontAlgn="ctr">
                        <a:spcAft>
                          <a:spcPts val="0"/>
                        </a:spcAft>
                      </a:pPr>
                      <a:r>
                        <a:rPr lang="en-ZA" sz="1400" b="1" kern="1200" dirty="0">
                          <a:effectLst/>
                        </a:rPr>
                        <a:t>Impact</a:t>
                      </a:r>
                      <a:endParaRPr lang="en-ZA" sz="1400" b="1" dirty="0">
                        <a:effectLst/>
                        <a:latin typeface="Calibri"/>
                        <a:ea typeface="Times New Roman"/>
                        <a:cs typeface="Times New Roman"/>
                      </a:endParaRPr>
                    </a:p>
                  </a:txBody>
                  <a:tcPr marL="36195" marR="36195" marT="36195" marB="36195" anchor="ctr">
                    <a:solidFill>
                      <a:schemeClr val="bg1">
                        <a:lumMod val="85000"/>
                      </a:schemeClr>
                    </a:solidFill>
                  </a:tcPr>
                </a:tc>
              </a:tr>
              <a:tr h="0">
                <a:tc>
                  <a:txBody>
                    <a:bodyPr/>
                    <a:lstStyle/>
                    <a:p>
                      <a:pPr algn="l" fontAlgn="ctr">
                        <a:spcAft>
                          <a:spcPts val="0"/>
                        </a:spcAft>
                      </a:pPr>
                      <a:r>
                        <a:rPr lang="en-ZA" sz="1400" kern="1200" dirty="0">
                          <a:effectLst/>
                        </a:rPr>
                        <a:t>Incorrect MTM price</a:t>
                      </a:r>
                      <a:endParaRPr lang="en-ZA" sz="1400" dirty="0">
                        <a:effectLst/>
                        <a:latin typeface="Calibri"/>
                        <a:ea typeface="Times New Roman"/>
                        <a:cs typeface="Times New Roman"/>
                      </a:endParaRPr>
                    </a:p>
                  </a:txBody>
                  <a:tcPr marL="36195" marR="36195" marT="36195" marB="36195" anchor="ctr">
                    <a:solidFill>
                      <a:schemeClr val="bg2">
                        <a:lumMod val="60000"/>
                        <a:lumOff val="40000"/>
                      </a:schemeClr>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ZA" sz="1400" kern="1200" dirty="0">
                          <a:effectLst/>
                        </a:rPr>
                        <a:t>Incorrect </a:t>
                      </a:r>
                      <a:r>
                        <a:rPr lang="en-ZA" sz="1400" kern="1200" dirty="0" smtClean="0">
                          <a:effectLst/>
                        </a:rPr>
                        <a:t>VM</a:t>
                      </a:r>
                    </a:p>
                    <a:p>
                      <a:pPr marL="0" marR="0" indent="0" algn="l" defTabSz="457200" rtl="0" eaLnBrk="1" fontAlgn="ctr" latinLnBrk="0" hangingPunct="1">
                        <a:lnSpc>
                          <a:spcPct val="100000"/>
                        </a:lnSpc>
                        <a:spcBef>
                          <a:spcPts val="0"/>
                        </a:spcBef>
                        <a:spcAft>
                          <a:spcPts val="0"/>
                        </a:spcAft>
                        <a:buClrTx/>
                        <a:buSzTx/>
                        <a:buFontTx/>
                        <a:buNone/>
                        <a:tabLst/>
                        <a:defRPr/>
                      </a:pPr>
                      <a:r>
                        <a:rPr lang="en-ZA" sz="1400" kern="1200" dirty="0" smtClean="0">
                          <a:effectLst/>
                        </a:rPr>
                        <a:t>Incorrect IM on options</a:t>
                      </a:r>
                      <a:endParaRPr lang="en-ZA" sz="1400" dirty="0" smtClean="0">
                        <a:effectLst/>
                        <a:latin typeface="+mn-lt"/>
                        <a:ea typeface="Times New Roman"/>
                        <a:cs typeface="Times New Roman"/>
                      </a:endParaRPr>
                    </a:p>
                  </a:txBody>
                  <a:tcPr marL="36195" marR="36195" marT="36195" marB="36195" anchor="ctr">
                    <a:solidFill>
                      <a:schemeClr val="bg2">
                        <a:lumMod val="60000"/>
                        <a:lumOff val="40000"/>
                      </a:schemeClr>
                    </a:solidFill>
                  </a:tcPr>
                </a:tc>
              </a:tr>
              <a:tr h="273050">
                <a:tc>
                  <a:txBody>
                    <a:bodyPr/>
                    <a:lstStyle/>
                    <a:p>
                      <a:pPr algn="l" fontAlgn="ctr">
                        <a:spcAft>
                          <a:spcPts val="0"/>
                        </a:spcAft>
                      </a:pPr>
                      <a:r>
                        <a:rPr lang="en-ZA" sz="1400" kern="1200" dirty="0">
                          <a:effectLst/>
                        </a:rPr>
                        <a:t>Incorrect IM parameter </a:t>
                      </a:r>
                      <a:r>
                        <a:rPr lang="en-ZA" sz="1400" kern="1200" dirty="0" smtClean="0">
                          <a:effectLst/>
                        </a:rPr>
                        <a:t>e.g</a:t>
                      </a:r>
                      <a:r>
                        <a:rPr lang="en-ZA" sz="1400" kern="1200" dirty="0">
                          <a:effectLst/>
                        </a:rPr>
                        <a:t>. IMR, CSMR, VSR</a:t>
                      </a:r>
                      <a:endParaRPr lang="en-ZA" sz="1400" dirty="0">
                        <a:effectLst/>
                        <a:latin typeface="Calibri"/>
                        <a:ea typeface="Times New Roman"/>
                        <a:cs typeface="Times New Roman"/>
                      </a:endParaRPr>
                    </a:p>
                  </a:txBody>
                  <a:tcPr marL="36195" marR="36195" marT="36195" marB="36195" anchor="ctr">
                    <a:solidFill>
                      <a:schemeClr val="bg2">
                        <a:lumMod val="60000"/>
                        <a:lumOff val="40000"/>
                      </a:schemeClr>
                    </a:solidFill>
                  </a:tcPr>
                </a:tc>
                <a:tc>
                  <a:txBody>
                    <a:bodyPr/>
                    <a:lstStyle/>
                    <a:p>
                      <a:pPr algn="l" fontAlgn="ctr">
                        <a:spcAft>
                          <a:spcPts val="0"/>
                        </a:spcAft>
                      </a:pPr>
                      <a:r>
                        <a:rPr lang="en-ZA" sz="1400" kern="1200" dirty="0">
                          <a:effectLst/>
                        </a:rPr>
                        <a:t>Incorrect </a:t>
                      </a:r>
                      <a:r>
                        <a:rPr lang="en-ZA" sz="1400" kern="1200" dirty="0" smtClean="0">
                          <a:effectLst/>
                        </a:rPr>
                        <a:t>IM</a:t>
                      </a:r>
                    </a:p>
                  </a:txBody>
                  <a:tcPr marL="36195" marR="36195" marT="36195" marB="36195" anchor="ctr">
                    <a:solidFill>
                      <a:schemeClr val="bg2">
                        <a:lumMod val="60000"/>
                        <a:lumOff val="40000"/>
                      </a:schemeClr>
                    </a:solidFill>
                  </a:tcPr>
                </a:tc>
              </a:tr>
              <a:tr h="187960">
                <a:tc>
                  <a:txBody>
                    <a:bodyPr/>
                    <a:lstStyle/>
                    <a:p>
                      <a:pPr algn="l" fontAlgn="ctr">
                        <a:spcAft>
                          <a:spcPts val="0"/>
                        </a:spcAft>
                      </a:pPr>
                      <a:r>
                        <a:rPr lang="en-ZA" sz="1400" kern="1200" dirty="0">
                          <a:effectLst/>
                        </a:rPr>
                        <a:t>Contract loaded with incorrect </a:t>
                      </a:r>
                      <a:r>
                        <a:rPr lang="en-ZA" sz="1400" kern="1200" dirty="0" smtClean="0">
                          <a:effectLst/>
                        </a:rPr>
                        <a:t>size</a:t>
                      </a:r>
                      <a:endParaRPr lang="en-ZA" sz="1400" dirty="0">
                        <a:effectLst/>
                        <a:latin typeface="Calibri"/>
                        <a:ea typeface="Times New Roman"/>
                        <a:cs typeface="Times New Roman"/>
                      </a:endParaRPr>
                    </a:p>
                  </a:txBody>
                  <a:tcPr marL="36195" marR="36195" marT="36195" marB="36195" anchor="ctr">
                    <a:solidFill>
                      <a:schemeClr val="bg2">
                        <a:lumMod val="60000"/>
                        <a:lumOff val="40000"/>
                      </a:schemeClr>
                    </a:solidFill>
                  </a:tcPr>
                </a:tc>
                <a:tc>
                  <a:txBody>
                    <a:bodyPr/>
                    <a:lstStyle/>
                    <a:p>
                      <a:pPr algn="l" fontAlgn="ctr">
                        <a:spcAft>
                          <a:spcPts val="0"/>
                        </a:spcAft>
                      </a:pPr>
                      <a:r>
                        <a:rPr lang="en-ZA" sz="1400" kern="1200" dirty="0">
                          <a:effectLst/>
                        </a:rPr>
                        <a:t>Incorrect VM </a:t>
                      </a:r>
                      <a:r>
                        <a:rPr lang="en-ZA" sz="1400" kern="1200" dirty="0" smtClean="0">
                          <a:effectLst/>
                        </a:rPr>
                        <a:t>and </a:t>
                      </a:r>
                      <a:r>
                        <a:rPr lang="en-ZA" sz="1400" kern="1200" dirty="0">
                          <a:effectLst/>
                        </a:rPr>
                        <a:t>IM</a:t>
                      </a:r>
                      <a:endParaRPr lang="en-ZA" sz="1400" dirty="0">
                        <a:effectLst/>
                        <a:latin typeface="Calibri"/>
                        <a:ea typeface="Times New Roman"/>
                        <a:cs typeface="Times New Roman"/>
                      </a:endParaRPr>
                    </a:p>
                  </a:txBody>
                  <a:tcPr marL="36195" marR="36195" marT="36195" marB="36195" anchor="ctr">
                    <a:solidFill>
                      <a:schemeClr val="bg2">
                        <a:lumMod val="60000"/>
                        <a:lumOff val="40000"/>
                      </a:schemeClr>
                    </a:solidFill>
                  </a:tcPr>
                </a:tc>
              </a:tr>
              <a:tr h="187960">
                <a:tc>
                  <a:txBody>
                    <a:bodyPr/>
                    <a:lstStyle/>
                    <a:p>
                      <a:pPr algn="l" fontAlgn="ctr">
                        <a:spcAft>
                          <a:spcPts val="0"/>
                        </a:spcAft>
                      </a:pPr>
                      <a:r>
                        <a:rPr lang="en-ZA" sz="1400" kern="1200" dirty="0">
                          <a:effectLst/>
                        </a:rPr>
                        <a:t>Clearing Member does not balance to JSE on evening of T </a:t>
                      </a:r>
                      <a:endParaRPr lang="en-ZA" sz="1400" dirty="0">
                        <a:effectLst/>
                        <a:latin typeface="Calibri"/>
                        <a:ea typeface="Times New Roman"/>
                        <a:cs typeface="Times New Roman"/>
                      </a:endParaRPr>
                    </a:p>
                  </a:txBody>
                  <a:tcPr marL="36195" marR="36195" marT="36195" marB="36195" anchor="ctr">
                    <a:solidFill>
                      <a:schemeClr val="bg2">
                        <a:lumMod val="60000"/>
                        <a:lumOff val="40000"/>
                      </a:schemeClr>
                    </a:solidFill>
                  </a:tcPr>
                </a:tc>
                <a:tc>
                  <a:txBody>
                    <a:bodyPr/>
                    <a:lstStyle/>
                    <a:p>
                      <a:pPr algn="l" fontAlgn="ctr">
                        <a:spcAft>
                          <a:spcPts val="0"/>
                        </a:spcAft>
                      </a:pPr>
                      <a:r>
                        <a:rPr lang="en-ZA" sz="1400" kern="1200" dirty="0">
                          <a:effectLst/>
                        </a:rPr>
                        <a:t>Indicative of a </a:t>
                      </a:r>
                      <a:r>
                        <a:rPr lang="en-ZA" sz="1400" kern="1200" dirty="0">
                          <a:solidFill>
                            <a:schemeClr val="tx1"/>
                          </a:solidFill>
                          <a:effectLst/>
                        </a:rPr>
                        <a:t>potential issue </a:t>
                      </a:r>
                      <a:r>
                        <a:rPr lang="en-ZA" sz="1400" kern="1200" dirty="0" smtClean="0">
                          <a:solidFill>
                            <a:schemeClr val="tx1"/>
                          </a:solidFill>
                          <a:effectLst/>
                        </a:rPr>
                        <a:t>which </a:t>
                      </a:r>
                      <a:r>
                        <a:rPr lang="en-ZA" sz="1400" kern="1200" dirty="0">
                          <a:solidFill>
                            <a:schemeClr val="tx1"/>
                          </a:solidFill>
                          <a:effectLst/>
                        </a:rPr>
                        <a:t>will need to be resolved the following morning</a:t>
                      </a:r>
                      <a:endParaRPr lang="en-ZA" sz="1400" dirty="0">
                        <a:solidFill>
                          <a:schemeClr val="tx1"/>
                        </a:solidFill>
                        <a:effectLst/>
                        <a:latin typeface="Calibri"/>
                        <a:ea typeface="Times New Roman"/>
                        <a:cs typeface="Times New Roman"/>
                      </a:endParaRPr>
                    </a:p>
                  </a:txBody>
                  <a:tcPr marL="36195" marR="36195" marT="36195" marB="36195" anchor="ctr">
                    <a:solidFill>
                      <a:schemeClr val="bg2">
                        <a:lumMod val="60000"/>
                        <a:lumOff val="40000"/>
                      </a:schemeClr>
                    </a:solidFill>
                  </a:tcPr>
                </a:tc>
              </a:tr>
            </a:tbl>
          </a:graphicData>
        </a:graphic>
      </p:graphicFrame>
      <p:sp>
        <p:nvSpPr>
          <p:cNvPr id="5" name="Rectangle 4"/>
          <p:cNvSpPr/>
          <p:nvPr/>
        </p:nvSpPr>
        <p:spPr>
          <a:xfrm>
            <a:off x="304800" y="5638800"/>
            <a:ext cx="5105400" cy="954107"/>
          </a:xfrm>
          <a:prstGeom prst="rect">
            <a:avLst/>
          </a:prstGeom>
        </p:spPr>
        <p:txBody>
          <a:bodyPr wrap="square">
            <a:spAutoFit/>
          </a:bodyPr>
          <a:lstStyle/>
          <a:p>
            <a:r>
              <a:rPr lang="en-US" sz="1400" i="1" dirty="0" smtClean="0">
                <a:solidFill>
                  <a:prstClr val="black"/>
                </a:solidFill>
              </a:rPr>
              <a:t>*Considerations that </a:t>
            </a:r>
            <a:r>
              <a:rPr lang="en-US" sz="1400" i="1" dirty="0">
                <a:solidFill>
                  <a:prstClr val="black"/>
                </a:solidFill>
              </a:rPr>
              <a:t>influence a rerun </a:t>
            </a:r>
            <a:r>
              <a:rPr lang="en-US" sz="1400" i="1" dirty="0" smtClean="0">
                <a:solidFill>
                  <a:prstClr val="black"/>
                </a:solidFill>
              </a:rPr>
              <a:t>decision</a:t>
            </a:r>
          </a:p>
          <a:p>
            <a:pPr marL="800100" lvl="1" indent="-342900">
              <a:buFontTx/>
              <a:buAutoNum type="arabicParenR"/>
            </a:pPr>
            <a:r>
              <a:rPr lang="en-US" sz="1400" i="1" dirty="0" smtClean="0">
                <a:solidFill>
                  <a:prstClr val="black"/>
                </a:solidFill>
              </a:rPr>
              <a:t>Time </a:t>
            </a:r>
            <a:r>
              <a:rPr lang="en-US" sz="1400" i="1" dirty="0">
                <a:solidFill>
                  <a:prstClr val="black"/>
                </a:solidFill>
              </a:rPr>
              <a:t>on T+1 that the issue </a:t>
            </a:r>
            <a:r>
              <a:rPr lang="en-US" sz="1400" i="1" dirty="0" smtClean="0">
                <a:solidFill>
                  <a:prstClr val="black"/>
                </a:solidFill>
              </a:rPr>
              <a:t>is identified </a:t>
            </a:r>
          </a:p>
          <a:p>
            <a:pPr marL="800100" lvl="1" indent="-342900">
              <a:buFontTx/>
              <a:buAutoNum type="arabicParenR"/>
            </a:pPr>
            <a:r>
              <a:rPr lang="en-US" sz="1400" i="1" dirty="0" smtClean="0">
                <a:solidFill>
                  <a:prstClr val="black"/>
                </a:solidFill>
              </a:rPr>
              <a:t>Value </a:t>
            </a:r>
            <a:r>
              <a:rPr lang="en-US" sz="1400" i="1" dirty="0">
                <a:solidFill>
                  <a:prstClr val="black"/>
                </a:solidFill>
              </a:rPr>
              <a:t>of the discrepancy in VM or </a:t>
            </a:r>
            <a:r>
              <a:rPr lang="en-US" sz="1400" i="1" dirty="0" smtClean="0">
                <a:solidFill>
                  <a:prstClr val="black"/>
                </a:solidFill>
              </a:rPr>
              <a:t>IM</a:t>
            </a:r>
          </a:p>
          <a:p>
            <a:pPr marL="800100" lvl="1" indent="-342900">
              <a:buFontTx/>
              <a:buAutoNum type="arabicParenR"/>
            </a:pPr>
            <a:r>
              <a:rPr lang="en-US" sz="1400" i="1" dirty="0" smtClean="0">
                <a:solidFill>
                  <a:prstClr val="black"/>
                </a:solidFill>
              </a:rPr>
              <a:t>Number </a:t>
            </a:r>
            <a:r>
              <a:rPr lang="en-US" sz="1400" i="1" dirty="0">
                <a:solidFill>
                  <a:prstClr val="black"/>
                </a:solidFill>
              </a:rPr>
              <a:t>of clients impacted</a:t>
            </a:r>
          </a:p>
        </p:txBody>
      </p:sp>
      <p:sp>
        <p:nvSpPr>
          <p:cNvPr id="6" name="Rectangle 5"/>
          <p:cNvSpPr/>
          <p:nvPr/>
        </p:nvSpPr>
        <p:spPr>
          <a:xfrm>
            <a:off x="6781800" y="6172200"/>
            <a:ext cx="2362200" cy="6743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235253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889" y="76200"/>
            <a:ext cx="6017999" cy="762000"/>
          </a:xfrm>
        </p:spPr>
        <p:txBody>
          <a:bodyPr>
            <a:normAutofit fontScale="90000"/>
          </a:bodyPr>
          <a:lstStyle/>
          <a:p>
            <a:r>
              <a:rPr lang="en-ZA" sz="2800" dirty="0"/>
              <a:t>Clearing EOD Processes </a:t>
            </a:r>
            <a:r>
              <a:rPr lang="en-ZA" dirty="0" smtClean="0"/>
              <a:t/>
            </a:r>
            <a:br>
              <a:rPr lang="en-ZA" dirty="0" smtClean="0"/>
            </a:br>
            <a:r>
              <a:rPr lang="en-ZA" sz="2600" b="0" dirty="0" smtClean="0"/>
              <a:t>Exception Scenarios (cont.)</a:t>
            </a:r>
            <a:endParaRPr lang="en-ZA" sz="2600" b="0" dirty="0"/>
          </a:p>
        </p:txBody>
      </p:sp>
      <p:sp>
        <p:nvSpPr>
          <p:cNvPr id="3" name="Rectangle 2"/>
          <p:cNvSpPr/>
          <p:nvPr/>
        </p:nvSpPr>
        <p:spPr>
          <a:xfrm>
            <a:off x="304800" y="1328440"/>
            <a:ext cx="8686800" cy="3539430"/>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1600" dirty="0">
                <a:solidFill>
                  <a:prstClr val="black"/>
                </a:solidFill>
              </a:rPr>
              <a:t>Other issues </a:t>
            </a:r>
            <a:r>
              <a:rPr lang="en-US" sz="1600" dirty="0" smtClean="0">
                <a:solidFill>
                  <a:prstClr val="black"/>
                </a:solidFill>
              </a:rPr>
              <a:t>that impact </a:t>
            </a:r>
            <a:r>
              <a:rPr lang="en-US" sz="1600" dirty="0">
                <a:solidFill>
                  <a:prstClr val="black"/>
                </a:solidFill>
              </a:rPr>
              <a:t>EOD results, </a:t>
            </a:r>
            <a:r>
              <a:rPr lang="en-US" sz="1600" dirty="0" smtClean="0">
                <a:solidFill>
                  <a:prstClr val="black"/>
                </a:solidFill>
              </a:rPr>
              <a:t>but which would not typically result in a rerun on T+1 in the current environment include</a:t>
            </a:r>
            <a:r>
              <a:rPr lang="en-US" sz="1600" dirty="0">
                <a:solidFill>
                  <a:prstClr val="black"/>
                </a:solidFill>
              </a:rPr>
              <a:t>:</a:t>
            </a:r>
            <a:endParaRPr lang="en-ZA" sz="1600" dirty="0">
              <a:solidFill>
                <a:prstClr val="black"/>
              </a:solidFill>
            </a:endParaRPr>
          </a:p>
          <a:p>
            <a:pPr marL="742950" lvl="1" indent="-285750">
              <a:spcBef>
                <a:spcPts val="600"/>
              </a:spcBef>
              <a:spcAft>
                <a:spcPts val="600"/>
              </a:spcAft>
              <a:buClr>
                <a:srgbClr val="92D050"/>
              </a:buClr>
              <a:buFont typeface="Arial" panose="020B0604020202020204" pitchFamily="34" charset="0"/>
              <a:buChar char="•"/>
            </a:pPr>
            <a:r>
              <a:rPr lang="en-ZA" sz="1400" dirty="0">
                <a:solidFill>
                  <a:prstClr val="black"/>
                </a:solidFill>
              </a:rPr>
              <a:t>Trades captured at incorrect </a:t>
            </a:r>
            <a:r>
              <a:rPr lang="en-ZA" sz="1400" dirty="0" smtClean="0">
                <a:solidFill>
                  <a:prstClr val="black"/>
                </a:solidFill>
              </a:rPr>
              <a:t>price, impacting VM</a:t>
            </a:r>
            <a:endParaRPr lang="en-ZA" sz="1400" dirty="0">
              <a:solidFill>
                <a:prstClr val="black"/>
              </a:solidFill>
            </a:endParaRPr>
          </a:p>
          <a:p>
            <a:pPr marL="742950" lvl="1" indent="-285750">
              <a:spcBef>
                <a:spcPts val="600"/>
              </a:spcBef>
              <a:spcAft>
                <a:spcPts val="600"/>
              </a:spcAft>
              <a:buClr>
                <a:srgbClr val="92D050"/>
              </a:buClr>
              <a:buFont typeface="Arial" panose="020B0604020202020204" pitchFamily="34" charset="0"/>
              <a:buChar char="•"/>
            </a:pPr>
            <a:r>
              <a:rPr lang="en-ZA" sz="1400" dirty="0">
                <a:solidFill>
                  <a:prstClr val="black"/>
                </a:solidFill>
              </a:rPr>
              <a:t>Incorrect </a:t>
            </a:r>
            <a:r>
              <a:rPr lang="en-ZA" sz="1400" dirty="0" smtClean="0">
                <a:solidFill>
                  <a:prstClr val="black"/>
                </a:solidFill>
              </a:rPr>
              <a:t>dividend </a:t>
            </a:r>
            <a:r>
              <a:rPr lang="en-ZA" sz="1400" dirty="0">
                <a:solidFill>
                  <a:prstClr val="black"/>
                </a:solidFill>
              </a:rPr>
              <a:t>payments</a:t>
            </a:r>
          </a:p>
          <a:p>
            <a:pPr marL="742950" lvl="1" indent="-285750">
              <a:spcBef>
                <a:spcPts val="600"/>
              </a:spcBef>
              <a:spcAft>
                <a:spcPts val="600"/>
              </a:spcAft>
              <a:buClr>
                <a:srgbClr val="92D050"/>
              </a:buClr>
              <a:buFont typeface="Arial" panose="020B0604020202020204" pitchFamily="34" charset="0"/>
              <a:buChar char="•"/>
            </a:pPr>
            <a:r>
              <a:rPr lang="en-ZA" sz="1400" dirty="0" smtClean="0">
                <a:solidFill>
                  <a:prstClr val="black"/>
                </a:solidFill>
              </a:rPr>
              <a:t>Incorrect fees</a:t>
            </a:r>
            <a:endParaRPr lang="en-ZA" sz="1400" dirty="0">
              <a:solidFill>
                <a:prstClr val="black"/>
              </a:solidFill>
            </a:endParaRPr>
          </a:p>
          <a:p>
            <a:pPr marL="742950" lvl="1" indent="-285750">
              <a:spcBef>
                <a:spcPts val="600"/>
              </a:spcBef>
              <a:spcAft>
                <a:spcPts val="600"/>
              </a:spcAft>
              <a:buFont typeface="Arial" panose="020B0604020202020204" pitchFamily="34" charset="0"/>
              <a:buChar char="•"/>
            </a:pPr>
            <a:r>
              <a:rPr lang="en-ZA" sz="1400" dirty="0" smtClean="0">
                <a:solidFill>
                  <a:prstClr val="black"/>
                </a:solidFill>
              </a:rPr>
              <a:t>Incorrect </a:t>
            </a:r>
            <a:r>
              <a:rPr lang="en-ZA" sz="1400" dirty="0">
                <a:solidFill>
                  <a:prstClr val="black"/>
                </a:solidFill>
              </a:rPr>
              <a:t>interest on </a:t>
            </a:r>
            <a:r>
              <a:rPr lang="en-ZA" sz="1400" dirty="0" smtClean="0">
                <a:solidFill>
                  <a:prstClr val="black"/>
                </a:solidFill>
              </a:rPr>
              <a:t>margin – </a:t>
            </a:r>
            <a:r>
              <a:rPr lang="en-ZA" sz="1400" dirty="0">
                <a:solidFill>
                  <a:prstClr val="black"/>
                </a:solidFill>
              </a:rPr>
              <a:t>could result from an incorrect interest rate or incorrect IM/settlement margins as a consequence of an IM or settlement margin issue</a:t>
            </a:r>
            <a:endParaRPr lang="en-US" sz="1400" dirty="0">
              <a:solidFill>
                <a:prstClr val="black"/>
              </a:solidFill>
            </a:endParaRPr>
          </a:p>
          <a:p>
            <a:pPr marL="285750" indent="-285750">
              <a:spcBef>
                <a:spcPts val="600"/>
              </a:spcBef>
              <a:spcAft>
                <a:spcPts val="600"/>
              </a:spcAft>
              <a:buFont typeface="Arial" panose="020B0604020202020204" pitchFamily="34" charset="0"/>
              <a:buChar char="•"/>
            </a:pPr>
            <a:r>
              <a:rPr lang="en-ZA" sz="1600" dirty="0" smtClean="0">
                <a:solidFill>
                  <a:prstClr val="black"/>
                </a:solidFill>
              </a:rPr>
              <a:t>An additional exception scenario post </a:t>
            </a:r>
            <a:r>
              <a:rPr lang="en-ZA" sz="1600" dirty="0" err="1" smtClean="0">
                <a:solidFill>
                  <a:prstClr val="black"/>
                </a:solidFill>
              </a:rPr>
              <a:t>ITaC</a:t>
            </a:r>
            <a:r>
              <a:rPr lang="en-ZA" sz="1600" dirty="0" smtClean="0">
                <a:solidFill>
                  <a:prstClr val="black"/>
                </a:solidFill>
              </a:rPr>
              <a:t> go-live is incorrect commissions</a:t>
            </a:r>
          </a:p>
          <a:p>
            <a:pPr marL="742950" lvl="1" indent="-285750">
              <a:spcBef>
                <a:spcPts val="600"/>
              </a:spcBef>
              <a:spcAft>
                <a:spcPts val="600"/>
              </a:spcAft>
              <a:buFont typeface="Arial" panose="020B0604020202020204" pitchFamily="34" charset="0"/>
              <a:buChar char="•"/>
            </a:pPr>
            <a:endParaRPr lang="en-ZA" sz="1600" dirty="0" smtClean="0">
              <a:solidFill>
                <a:prstClr val="black"/>
              </a:solidFill>
            </a:endParaRPr>
          </a:p>
          <a:p>
            <a:pPr marL="285750" indent="-285750">
              <a:spcBef>
                <a:spcPts val="600"/>
              </a:spcBef>
              <a:spcAft>
                <a:spcPts val="600"/>
              </a:spcAft>
              <a:buFont typeface="Arial" panose="020B0604020202020204" pitchFamily="34" charset="0"/>
              <a:buChar char="•"/>
            </a:pPr>
            <a:endParaRPr lang="en-ZA" sz="1600" dirty="0" smtClean="0">
              <a:solidFill>
                <a:prstClr val="black"/>
              </a:solidFill>
            </a:endParaRPr>
          </a:p>
        </p:txBody>
      </p:sp>
      <p:sp>
        <p:nvSpPr>
          <p:cNvPr id="5" name="Rectangle 4"/>
          <p:cNvSpPr/>
          <p:nvPr/>
        </p:nvSpPr>
        <p:spPr>
          <a:xfrm>
            <a:off x="914400" y="4343400"/>
            <a:ext cx="7315200" cy="1524000"/>
          </a:xfrm>
          <a:prstGeom prst="rect">
            <a:avLst/>
          </a:prstGeom>
          <a:solidFill>
            <a:schemeClr val="bg2">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spcAft>
                <a:spcPts val="600"/>
              </a:spcAft>
            </a:pPr>
            <a:r>
              <a:rPr lang="en-ZA" sz="1600" dirty="0">
                <a:solidFill>
                  <a:prstClr val="black"/>
                </a:solidFill>
              </a:rPr>
              <a:t>If not </a:t>
            </a:r>
            <a:r>
              <a:rPr lang="en-ZA" sz="1600" dirty="0" smtClean="0">
                <a:solidFill>
                  <a:prstClr val="black"/>
                </a:solidFill>
              </a:rPr>
              <a:t>addressed </a:t>
            </a:r>
            <a:r>
              <a:rPr lang="en-ZA" sz="1600" dirty="0">
                <a:solidFill>
                  <a:prstClr val="black"/>
                </a:solidFill>
              </a:rPr>
              <a:t>the adverse impacts of issues identified post EOD balancing </a:t>
            </a:r>
            <a:r>
              <a:rPr lang="en-ZA" sz="1600" dirty="0" smtClean="0">
                <a:solidFill>
                  <a:prstClr val="black"/>
                </a:solidFill>
              </a:rPr>
              <a:t>are:</a:t>
            </a:r>
            <a:endParaRPr lang="en-ZA" sz="1600" dirty="0">
              <a:solidFill>
                <a:prstClr val="black"/>
              </a:solidFill>
            </a:endParaRPr>
          </a:p>
          <a:p>
            <a:pPr marL="742950" lvl="1" indent="-285750">
              <a:spcBef>
                <a:spcPts val="600"/>
              </a:spcBef>
              <a:spcAft>
                <a:spcPts val="600"/>
              </a:spcAft>
              <a:buFont typeface="Arial" panose="020B0604020202020204" pitchFamily="34" charset="0"/>
              <a:buChar char="•"/>
            </a:pPr>
            <a:r>
              <a:rPr lang="en-ZA" sz="1400" dirty="0">
                <a:solidFill>
                  <a:prstClr val="black"/>
                </a:solidFill>
              </a:rPr>
              <a:t>Incorrect settlements with associated funding costs</a:t>
            </a:r>
          </a:p>
          <a:p>
            <a:pPr marL="742950" lvl="1" indent="-285750">
              <a:spcBef>
                <a:spcPts val="600"/>
              </a:spcBef>
              <a:spcAft>
                <a:spcPts val="600"/>
              </a:spcAft>
              <a:buFont typeface="Arial" panose="020B0604020202020204" pitchFamily="34" charset="0"/>
              <a:buChar char="•"/>
            </a:pPr>
            <a:r>
              <a:rPr lang="en-ZA" sz="1400" dirty="0">
                <a:solidFill>
                  <a:prstClr val="black"/>
                </a:solidFill>
              </a:rPr>
              <a:t>Incorrect Client reporting</a:t>
            </a:r>
          </a:p>
        </p:txBody>
      </p:sp>
    </p:spTree>
    <p:extLst>
      <p:ext uri="{BB962C8B-B14F-4D97-AF65-F5344CB8AC3E}">
        <p14:creationId xmlns:p14="http://schemas.microsoft.com/office/powerpoint/2010/main" val="25900317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422" y="76200"/>
            <a:ext cx="6017999" cy="838200"/>
          </a:xfrm>
        </p:spPr>
        <p:txBody>
          <a:bodyPr>
            <a:normAutofit fontScale="90000"/>
          </a:bodyPr>
          <a:lstStyle/>
          <a:p>
            <a:r>
              <a:rPr lang="en-ZA" sz="2800" dirty="0" smtClean="0"/>
              <a:t>Clearing EOD Processes</a:t>
            </a:r>
            <a:br>
              <a:rPr lang="en-ZA" sz="2800" dirty="0" smtClean="0"/>
            </a:br>
            <a:r>
              <a:rPr lang="en-ZA" sz="2600" b="0" dirty="0" smtClean="0"/>
              <a:t>Overall approach for managing exceptions</a:t>
            </a:r>
            <a:endParaRPr lang="en-ZA" sz="2600" b="0" dirty="0"/>
          </a:p>
        </p:txBody>
      </p:sp>
      <p:sp>
        <p:nvSpPr>
          <p:cNvPr id="3" name="Rectangle 2"/>
          <p:cNvSpPr/>
          <p:nvPr/>
        </p:nvSpPr>
        <p:spPr>
          <a:xfrm>
            <a:off x="457200" y="1295400"/>
            <a:ext cx="8153400" cy="4308872"/>
          </a:xfrm>
          <a:prstGeom prst="rect">
            <a:avLst/>
          </a:prstGeom>
        </p:spPr>
        <p:txBody>
          <a:bodyPr wrap="square">
            <a:spAutoFit/>
          </a:bodyPr>
          <a:lstStyle/>
          <a:p>
            <a:pPr>
              <a:spcBef>
                <a:spcPts val="600"/>
              </a:spcBef>
              <a:spcAft>
                <a:spcPts val="600"/>
              </a:spcAft>
            </a:pPr>
            <a:r>
              <a:rPr lang="en-ZA" sz="1600" dirty="0" smtClean="0">
                <a:solidFill>
                  <a:prstClr val="black"/>
                </a:solidFill>
              </a:rPr>
              <a:t>The high-level </a:t>
            </a:r>
            <a:r>
              <a:rPr lang="en-ZA" sz="1600" dirty="0">
                <a:solidFill>
                  <a:prstClr val="black"/>
                </a:solidFill>
              </a:rPr>
              <a:t>approach in </a:t>
            </a:r>
            <a:r>
              <a:rPr lang="en-ZA" sz="1600" dirty="0" err="1">
                <a:solidFill>
                  <a:prstClr val="black"/>
                </a:solidFill>
              </a:rPr>
              <a:t>ITaC</a:t>
            </a:r>
            <a:r>
              <a:rPr lang="en-ZA" sz="1600" dirty="0">
                <a:solidFill>
                  <a:prstClr val="black"/>
                </a:solidFill>
              </a:rPr>
              <a:t> </a:t>
            </a:r>
            <a:r>
              <a:rPr lang="en-US" sz="1600" dirty="0" smtClean="0">
                <a:solidFill>
                  <a:prstClr val="black"/>
                </a:solidFill>
              </a:rPr>
              <a:t>for mitigating </a:t>
            </a:r>
            <a:r>
              <a:rPr lang="en-US" sz="1600" dirty="0">
                <a:solidFill>
                  <a:prstClr val="black"/>
                </a:solidFill>
              </a:rPr>
              <a:t>and managing potential issues is as follows:</a:t>
            </a:r>
            <a:endParaRPr lang="en-ZA" sz="1600" dirty="0" smtClean="0">
              <a:solidFill>
                <a:prstClr val="black"/>
              </a:solidFill>
            </a:endParaRPr>
          </a:p>
          <a:p>
            <a:pPr marL="800100" lvl="1" indent="-342900">
              <a:spcBef>
                <a:spcPts val="600"/>
              </a:spcBef>
              <a:spcAft>
                <a:spcPts val="600"/>
              </a:spcAft>
              <a:buFont typeface="+mj-lt"/>
              <a:buAutoNum type="arabicPeriod"/>
            </a:pPr>
            <a:r>
              <a:rPr lang="en-ZA" sz="1600" b="1" dirty="0" smtClean="0">
                <a:solidFill>
                  <a:prstClr val="black"/>
                </a:solidFill>
              </a:rPr>
              <a:t>Preventative measures </a:t>
            </a:r>
            <a:r>
              <a:rPr lang="en-ZA" sz="1600" dirty="0" smtClean="0">
                <a:solidFill>
                  <a:prstClr val="black"/>
                </a:solidFill>
              </a:rPr>
              <a:t>– significantly improved preventative measures to avoid issues as far as possible (refer to Appendices)</a:t>
            </a:r>
          </a:p>
          <a:p>
            <a:pPr marL="800100" lvl="1" indent="-342900">
              <a:spcBef>
                <a:spcPts val="600"/>
              </a:spcBef>
              <a:spcAft>
                <a:spcPts val="600"/>
              </a:spcAft>
              <a:buFont typeface="+mj-lt"/>
              <a:buAutoNum type="arabicPeriod"/>
            </a:pPr>
            <a:r>
              <a:rPr lang="en-US" sz="1600" b="1" dirty="0" smtClean="0">
                <a:solidFill>
                  <a:prstClr val="black"/>
                </a:solidFill>
              </a:rPr>
              <a:t>Processes in place </a:t>
            </a:r>
            <a:r>
              <a:rPr lang="en-US" sz="1600" dirty="0" smtClean="0">
                <a:solidFill>
                  <a:prstClr val="black"/>
                </a:solidFill>
              </a:rPr>
              <a:t>to manage exception scenarios including issues identified post EOD  balancing</a:t>
            </a:r>
          </a:p>
          <a:p>
            <a:pPr marL="1257300" lvl="2" indent="-342900">
              <a:spcBef>
                <a:spcPts val="600"/>
              </a:spcBef>
              <a:spcAft>
                <a:spcPts val="600"/>
              </a:spcAft>
              <a:buFont typeface="Arial" panose="020B0604020202020204" pitchFamily="34" charset="0"/>
              <a:buChar char="•"/>
            </a:pPr>
            <a:r>
              <a:rPr lang="en-US" sz="1600" dirty="0" smtClean="0">
                <a:solidFill>
                  <a:prstClr val="black"/>
                </a:solidFill>
              </a:rPr>
              <a:t>Whether </a:t>
            </a:r>
            <a:r>
              <a:rPr lang="en-US" sz="1600" dirty="0">
                <a:solidFill>
                  <a:prstClr val="black"/>
                </a:solidFill>
              </a:rPr>
              <a:t>these are identified in the evening on trade day (T) or on the next day (T+1</a:t>
            </a:r>
            <a:r>
              <a:rPr lang="en-US" sz="1600" dirty="0" smtClean="0">
                <a:solidFill>
                  <a:prstClr val="black"/>
                </a:solidFill>
              </a:rPr>
              <a:t>)</a:t>
            </a:r>
          </a:p>
          <a:p>
            <a:pPr marL="1257300" lvl="2" indent="-342900">
              <a:spcBef>
                <a:spcPts val="600"/>
              </a:spcBef>
              <a:spcAft>
                <a:spcPts val="600"/>
              </a:spcAft>
              <a:buFont typeface="Arial" panose="020B0604020202020204" pitchFamily="34" charset="0"/>
              <a:buChar char="•"/>
            </a:pPr>
            <a:r>
              <a:rPr lang="en-US" sz="1600" dirty="0" smtClean="0">
                <a:solidFill>
                  <a:prstClr val="black"/>
                </a:solidFill>
              </a:rPr>
              <a:t>In </a:t>
            </a:r>
            <a:r>
              <a:rPr lang="en-US" sz="1600" dirty="0">
                <a:solidFill>
                  <a:prstClr val="black"/>
                </a:solidFill>
              </a:rPr>
              <a:t>both </a:t>
            </a:r>
            <a:r>
              <a:rPr lang="en-US" sz="1600" dirty="0" smtClean="0">
                <a:solidFill>
                  <a:prstClr val="black"/>
                </a:solidFill>
              </a:rPr>
              <a:t>cases, processes </a:t>
            </a:r>
            <a:r>
              <a:rPr lang="en-US" sz="1600" dirty="0">
                <a:solidFill>
                  <a:prstClr val="black"/>
                </a:solidFill>
              </a:rPr>
              <a:t>aim to address the key adverse impacts of such issues </a:t>
            </a:r>
            <a:endParaRPr lang="en-US" sz="1600" dirty="0" smtClean="0">
              <a:solidFill>
                <a:prstClr val="black"/>
              </a:solidFill>
            </a:endParaRPr>
          </a:p>
          <a:p>
            <a:pPr marL="1714500" lvl="3" indent="-342900">
              <a:spcBef>
                <a:spcPts val="600"/>
              </a:spcBef>
              <a:spcAft>
                <a:spcPts val="600"/>
              </a:spcAft>
              <a:buClr>
                <a:srgbClr val="92D050"/>
              </a:buClr>
              <a:buFont typeface="Arial" panose="020B0604020202020204" pitchFamily="34" charset="0"/>
              <a:buChar char="•"/>
            </a:pPr>
            <a:r>
              <a:rPr lang="en-ZA" sz="1400" dirty="0">
                <a:solidFill>
                  <a:prstClr val="black"/>
                </a:solidFill>
              </a:rPr>
              <a:t>Incorrect settlements with associated funding costs</a:t>
            </a:r>
          </a:p>
          <a:p>
            <a:pPr marL="1714500" lvl="3" indent="-342900">
              <a:spcBef>
                <a:spcPts val="600"/>
              </a:spcBef>
              <a:spcAft>
                <a:spcPts val="600"/>
              </a:spcAft>
              <a:buClr>
                <a:srgbClr val="92D050"/>
              </a:buClr>
              <a:buFont typeface="Arial" panose="020B0604020202020204" pitchFamily="34" charset="0"/>
              <a:buChar char="•"/>
            </a:pPr>
            <a:r>
              <a:rPr lang="en-ZA" sz="1400" dirty="0">
                <a:solidFill>
                  <a:prstClr val="black"/>
                </a:solidFill>
              </a:rPr>
              <a:t>Incorrect </a:t>
            </a:r>
            <a:r>
              <a:rPr lang="en-ZA" sz="1400" dirty="0" smtClean="0">
                <a:solidFill>
                  <a:prstClr val="black"/>
                </a:solidFill>
              </a:rPr>
              <a:t>client </a:t>
            </a:r>
            <a:r>
              <a:rPr lang="en-ZA" sz="1400" dirty="0">
                <a:solidFill>
                  <a:prstClr val="black"/>
                </a:solidFill>
              </a:rPr>
              <a:t>reporting</a:t>
            </a:r>
          </a:p>
          <a:p>
            <a:pPr marL="800100" lvl="1" indent="-342900">
              <a:spcBef>
                <a:spcPts val="600"/>
              </a:spcBef>
              <a:spcAft>
                <a:spcPts val="600"/>
              </a:spcAft>
              <a:buFont typeface="+mj-lt"/>
              <a:buAutoNum type="arabicPeriod"/>
            </a:pPr>
            <a:r>
              <a:rPr lang="en-US" sz="1600" b="1" dirty="0">
                <a:solidFill>
                  <a:prstClr val="black"/>
                </a:solidFill>
              </a:rPr>
              <a:t>Fair compensation </a:t>
            </a:r>
            <a:r>
              <a:rPr lang="en-US" sz="1600" dirty="0">
                <a:solidFill>
                  <a:prstClr val="black"/>
                </a:solidFill>
              </a:rPr>
              <a:t>in the event that despite steps 1 and 2 above, funding costs are incurred by Clearing Members due to JSE errors.  Issues will be assessed on a case by case </a:t>
            </a:r>
            <a:r>
              <a:rPr lang="en-US" sz="1600" dirty="0" smtClean="0">
                <a:solidFill>
                  <a:prstClr val="black"/>
                </a:solidFill>
              </a:rPr>
              <a:t>basis.</a:t>
            </a:r>
            <a:endParaRPr lang="en-ZA" sz="1600" dirty="0">
              <a:solidFill>
                <a:prstClr val="black"/>
              </a:solidFill>
            </a:endParaRPr>
          </a:p>
        </p:txBody>
      </p:sp>
    </p:spTree>
    <p:extLst>
      <p:ext uri="{BB962C8B-B14F-4D97-AF65-F5344CB8AC3E}">
        <p14:creationId xmlns:p14="http://schemas.microsoft.com/office/powerpoint/2010/main" val="17864183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409488" y="76200"/>
            <a:ext cx="6524712" cy="746937"/>
          </a:xfrm>
        </p:spPr>
        <p:txBody>
          <a:bodyPr>
            <a:normAutofit fontScale="90000"/>
          </a:bodyPr>
          <a:lstStyle/>
          <a:p>
            <a:r>
              <a:rPr lang="en-ZA" sz="2800" dirty="0"/>
              <a:t>Clearing EOD Processes</a:t>
            </a:r>
            <a:r>
              <a:rPr lang="en-ZA" dirty="0" smtClean="0"/>
              <a:t/>
            </a:r>
            <a:br>
              <a:rPr lang="en-ZA" dirty="0" smtClean="0"/>
            </a:br>
            <a:r>
              <a:rPr lang="en-ZA" sz="2600" b="0" dirty="0" smtClean="0"/>
              <a:t>Processes </a:t>
            </a:r>
            <a:r>
              <a:rPr lang="en-ZA" sz="2600" b="0" dirty="0"/>
              <a:t>in the event of </a:t>
            </a:r>
            <a:r>
              <a:rPr lang="en-ZA" sz="2600" b="0" dirty="0" smtClean="0"/>
              <a:t>exception scenarios</a:t>
            </a:r>
            <a:endParaRPr lang="en-ZA" sz="2600" b="0" dirty="0"/>
          </a:p>
        </p:txBody>
      </p:sp>
      <p:sp>
        <p:nvSpPr>
          <p:cNvPr id="4" name="Rectangle 3"/>
          <p:cNvSpPr/>
          <p:nvPr/>
        </p:nvSpPr>
        <p:spPr>
          <a:xfrm>
            <a:off x="457200" y="1371603"/>
            <a:ext cx="8305800" cy="2308324"/>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prstClr val="black"/>
                </a:solidFill>
              </a:rPr>
              <a:t>While </a:t>
            </a:r>
            <a:r>
              <a:rPr lang="en-US" sz="1600" dirty="0">
                <a:solidFill>
                  <a:prstClr val="black"/>
                </a:solidFill>
              </a:rPr>
              <a:t>the </a:t>
            </a:r>
            <a:r>
              <a:rPr lang="en-US" sz="1600" dirty="0" smtClean="0">
                <a:solidFill>
                  <a:prstClr val="black"/>
                </a:solidFill>
              </a:rPr>
              <a:t>enhanced preventative measures </a:t>
            </a:r>
            <a:r>
              <a:rPr lang="en-US" sz="1600" dirty="0">
                <a:solidFill>
                  <a:prstClr val="black"/>
                </a:solidFill>
              </a:rPr>
              <a:t>are expected to significantly reduce the occurrence of exceptions, </a:t>
            </a:r>
            <a:r>
              <a:rPr lang="en-US" sz="1600" b="1" dirty="0">
                <a:solidFill>
                  <a:prstClr val="black"/>
                </a:solidFill>
              </a:rPr>
              <a:t>processes </a:t>
            </a:r>
            <a:r>
              <a:rPr lang="en-US" sz="1600" b="1" dirty="0" smtClean="0">
                <a:solidFill>
                  <a:prstClr val="black"/>
                </a:solidFill>
              </a:rPr>
              <a:t>need </a:t>
            </a:r>
            <a:r>
              <a:rPr lang="en-US" sz="1600" b="1" dirty="0">
                <a:solidFill>
                  <a:prstClr val="black"/>
                </a:solidFill>
              </a:rPr>
              <a:t>to be in place to handle any exceptions that do </a:t>
            </a:r>
            <a:r>
              <a:rPr lang="en-US" sz="1600" b="1" dirty="0" smtClean="0">
                <a:solidFill>
                  <a:prstClr val="black"/>
                </a:solidFill>
              </a:rPr>
              <a:t>occur</a:t>
            </a:r>
          </a:p>
          <a:p>
            <a:pPr marL="285750" indent="-285750">
              <a:buFont typeface="Arial" panose="020B0604020202020204" pitchFamily="34" charset="0"/>
              <a:buChar char="•"/>
            </a:pPr>
            <a:endParaRPr lang="en-US" sz="1600" dirty="0" smtClean="0">
              <a:solidFill>
                <a:prstClr val="black"/>
              </a:solidFill>
            </a:endParaRPr>
          </a:p>
          <a:p>
            <a:pPr marL="285750" indent="-285750">
              <a:buFont typeface="Arial" panose="020B0604020202020204" pitchFamily="34" charset="0"/>
              <a:buChar char="•"/>
            </a:pPr>
            <a:r>
              <a:rPr lang="en-US" sz="1600" dirty="0" smtClean="0">
                <a:solidFill>
                  <a:prstClr val="black"/>
                </a:solidFill>
              </a:rPr>
              <a:t>The </a:t>
            </a:r>
            <a:r>
              <a:rPr lang="en-US" sz="1600" b="1" dirty="0">
                <a:solidFill>
                  <a:prstClr val="black"/>
                </a:solidFill>
              </a:rPr>
              <a:t>approach to correct margins and settlements </a:t>
            </a:r>
            <a:r>
              <a:rPr lang="en-US" sz="1600" dirty="0">
                <a:solidFill>
                  <a:prstClr val="black"/>
                </a:solidFill>
              </a:rPr>
              <a:t>depends on the specific exception scenario being addressed</a:t>
            </a:r>
          </a:p>
          <a:p>
            <a:pPr marL="285750" indent="-285750">
              <a:buFont typeface="Arial" panose="020B0604020202020204" pitchFamily="34" charset="0"/>
              <a:buChar char="•"/>
            </a:pPr>
            <a:endParaRPr lang="en-US" sz="1600" dirty="0">
              <a:solidFill>
                <a:prstClr val="black"/>
              </a:solidFill>
            </a:endParaRPr>
          </a:p>
          <a:p>
            <a:pPr marL="285750" indent="-285750">
              <a:buFont typeface="Arial" panose="020B0604020202020204" pitchFamily="34" charset="0"/>
              <a:buChar char="•"/>
            </a:pPr>
            <a:r>
              <a:rPr lang="en-US" sz="1600" b="1" dirty="0">
                <a:solidFill>
                  <a:prstClr val="black"/>
                </a:solidFill>
              </a:rPr>
              <a:t>One of three approaches</a:t>
            </a:r>
            <a:r>
              <a:rPr lang="en-US" sz="1600" dirty="0">
                <a:solidFill>
                  <a:prstClr val="black"/>
                </a:solidFill>
              </a:rPr>
              <a:t> will be </a:t>
            </a:r>
            <a:r>
              <a:rPr lang="en-US" sz="1600" dirty="0" smtClean="0">
                <a:solidFill>
                  <a:prstClr val="black"/>
                </a:solidFill>
              </a:rPr>
              <a:t>followed:</a:t>
            </a:r>
            <a:endParaRPr lang="en-ZA" sz="1600" dirty="0">
              <a:solidFill>
                <a:prstClr val="black"/>
              </a:solidFill>
            </a:endParaRPr>
          </a:p>
          <a:p>
            <a:pPr marL="285750" indent="-285750">
              <a:buFont typeface="Arial" panose="020B0604020202020204" pitchFamily="34" charset="0"/>
              <a:buChar char="•"/>
            </a:pPr>
            <a:endParaRPr lang="en-ZA" sz="1600"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8773645"/>
              </p:ext>
            </p:extLst>
          </p:nvPr>
        </p:nvGraphicFramePr>
        <p:xfrm>
          <a:off x="838200" y="3581400"/>
          <a:ext cx="7696200" cy="2057400"/>
        </p:xfrm>
        <a:graphic>
          <a:graphicData uri="http://schemas.openxmlformats.org/drawingml/2006/table">
            <a:tbl>
              <a:tblPr firstRow="1" bandRow="1">
                <a:tableStyleId>{5C22544A-7EE6-4342-B048-85BDC9FD1C3A}</a:tableStyleId>
              </a:tblPr>
              <a:tblGrid>
                <a:gridCol w="533400"/>
                <a:gridCol w="4038600"/>
                <a:gridCol w="3124200"/>
              </a:tblGrid>
              <a:tr h="370840">
                <a:tc>
                  <a:txBody>
                    <a:bodyPr/>
                    <a:lstStyle/>
                    <a:p>
                      <a:pPr algn="ctr"/>
                      <a:r>
                        <a:rPr lang="en-ZA" sz="1400" dirty="0" smtClean="0">
                          <a:solidFill>
                            <a:schemeClr val="tx1"/>
                          </a:solidFill>
                        </a:rPr>
                        <a:t>No.</a:t>
                      </a:r>
                      <a:endParaRPr lang="en-ZA" sz="1400" dirty="0">
                        <a:solidFill>
                          <a:schemeClr val="tx1"/>
                        </a:solidFill>
                      </a:endParaRPr>
                    </a:p>
                  </a:txBody>
                  <a:tcPr>
                    <a:solidFill>
                      <a:schemeClr val="bg1">
                        <a:lumMod val="85000"/>
                      </a:schemeClr>
                    </a:solidFill>
                  </a:tcPr>
                </a:tc>
                <a:tc>
                  <a:txBody>
                    <a:bodyPr/>
                    <a:lstStyle/>
                    <a:p>
                      <a:r>
                        <a:rPr lang="en-ZA" sz="1400" dirty="0" smtClean="0">
                          <a:solidFill>
                            <a:schemeClr val="tx1"/>
                          </a:solidFill>
                        </a:rPr>
                        <a:t>Resolution Method</a:t>
                      </a:r>
                      <a:endParaRPr lang="en-ZA" sz="1400" dirty="0">
                        <a:solidFill>
                          <a:schemeClr val="tx1"/>
                        </a:solidFill>
                      </a:endParaRPr>
                    </a:p>
                  </a:txBody>
                  <a:tcPr>
                    <a:solidFill>
                      <a:schemeClr val="bg1">
                        <a:lumMod val="85000"/>
                      </a:schemeClr>
                    </a:solidFill>
                  </a:tcPr>
                </a:tc>
                <a:tc>
                  <a:txBody>
                    <a:bodyPr/>
                    <a:lstStyle/>
                    <a:p>
                      <a:r>
                        <a:rPr lang="en-ZA" sz="1400" dirty="0" smtClean="0">
                          <a:solidFill>
                            <a:schemeClr val="tx1"/>
                          </a:solidFill>
                        </a:rPr>
                        <a:t>Example scenario</a:t>
                      </a:r>
                      <a:endParaRPr lang="en-ZA" sz="1400" dirty="0">
                        <a:solidFill>
                          <a:schemeClr val="tx1"/>
                        </a:solidFill>
                      </a:endParaRPr>
                    </a:p>
                  </a:txBody>
                  <a:tcPr>
                    <a:solidFill>
                      <a:schemeClr val="bg1">
                        <a:lumMod val="85000"/>
                      </a:schemeClr>
                    </a:solidFill>
                  </a:tcPr>
                </a:tc>
              </a:tr>
              <a:tr h="370840">
                <a:tc>
                  <a:txBody>
                    <a:bodyPr/>
                    <a:lstStyle/>
                    <a:p>
                      <a:pPr marL="0" lvl="0" indent="0" algn="ctr">
                        <a:buFont typeface="Arial" panose="020B0604020202020204" pitchFamily="34" charset="0"/>
                        <a:buNone/>
                      </a:pPr>
                      <a:r>
                        <a:rPr lang="en-ZA" sz="1400" dirty="0" smtClean="0"/>
                        <a:t>1</a:t>
                      </a:r>
                      <a:endParaRPr lang="en-ZA" sz="1400" dirty="0"/>
                    </a:p>
                  </a:txBody>
                  <a:tcPr/>
                </a:tc>
                <a:tc>
                  <a:txBody>
                    <a:bodyPr/>
                    <a:lstStyle/>
                    <a:p>
                      <a:pPr marL="0" lvl="0" indent="0">
                        <a:buFont typeface="Arial" panose="020B0604020202020204" pitchFamily="34" charset="0"/>
                        <a:buNone/>
                      </a:pPr>
                      <a:r>
                        <a:rPr lang="en-US" sz="1400" b="1" dirty="0" smtClean="0"/>
                        <a:t>EOD rerun in RTC</a:t>
                      </a:r>
                      <a:endParaRPr lang="en-ZA" sz="14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Incorrect price identified on T</a:t>
                      </a:r>
                      <a:endParaRPr lang="en-ZA" sz="1400" dirty="0"/>
                    </a:p>
                  </a:txBody>
                  <a:tcPr/>
                </a:tc>
              </a:tr>
              <a:tr h="370840">
                <a:tc>
                  <a:txBody>
                    <a:bodyPr/>
                    <a:lstStyle/>
                    <a:p>
                      <a:pPr marL="0" lvl="0" indent="0" algn="ctr">
                        <a:buFont typeface="Arial" panose="020B0604020202020204" pitchFamily="34" charset="0"/>
                        <a:buNone/>
                      </a:pPr>
                      <a:r>
                        <a:rPr lang="en-US" sz="1400" dirty="0" smtClean="0"/>
                        <a:t>2</a:t>
                      </a:r>
                    </a:p>
                  </a:txBody>
                  <a:tcPr/>
                </a:tc>
                <a:tc>
                  <a:txBody>
                    <a:bodyPr/>
                    <a:lstStyle/>
                    <a:p>
                      <a:pPr marL="0" lvl="0" indent="0">
                        <a:buFont typeface="Arial" panose="020B0604020202020204" pitchFamily="34" charset="0"/>
                        <a:buNone/>
                      </a:pPr>
                      <a:r>
                        <a:rPr lang="en-US" sz="1400" dirty="0" smtClean="0"/>
                        <a:t>A </a:t>
                      </a:r>
                      <a:r>
                        <a:rPr lang="en-US" sz="1400" b="1" dirty="0" smtClean="0"/>
                        <a:t>6-step process</a:t>
                      </a:r>
                      <a:r>
                        <a:rPr lang="en-US" sz="1400" dirty="0" smtClean="0"/>
                        <a:t> aimed at achieving essentially the same outcomes as a</a:t>
                      </a:r>
                      <a:r>
                        <a:rPr lang="en-US" sz="1400" baseline="0" dirty="0" smtClean="0"/>
                        <a:t> full</a:t>
                      </a:r>
                      <a:r>
                        <a:rPr lang="en-US" sz="1400" dirty="0" smtClean="0"/>
                        <a:t> EOD rerun</a:t>
                      </a:r>
                    </a:p>
                    <a:p>
                      <a:pPr marL="285750" lvl="0" indent="-285750">
                        <a:buFont typeface="Arial" panose="020B0604020202020204" pitchFamily="34" charset="0"/>
                        <a:buChar char="•"/>
                      </a:pPr>
                      <a:r>
                        <a:rPr lang="en-US" sz="1400" dirty="0" smtClean="0"/>
                        <a:t>Correct settlement instructions</a:t>
                      </a:r>
                    </a:p>
                    <a:p>
                      <a:pPr marL="285750" lvl="0" indent="-285750">
                        <a:buFont typeface="Arial" panose="020B0604020202020204" pitchFamily="34" charset="0"/>
                        <a:buChar char="•"/>
                      </a:pPr>
                      <a:r>
                        <a:rPr lang="en-US" sz="1400" dirty="0" smtClean="0"/>
                        <a:t>Address incorrect client reports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Incorrect price identified on T+1</a:t>
                      </a:r>
                      <a:endParaRPr lang="en-ZA" sz="1400" dirty="0" smtClean="0"/>
                    </a:p>
                    <a:p>
                      <a:endParaRPr lang="en-ZA" sz="1400" dirty="0"/>
                    </a:p>
                  </a:txBody>
                  <a:tcPr/>
                </a:tc>
              </a:tr>
              <a:tr h="37084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400" dirty="0" smtClean="0"/>
                        <a:t>3</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400" b="1" dirty="0" smtClean="0"/>
                        <a:t>Correction of settlement instructions only</a:t>
                      </a:r>
                    </a:p>
                  </a:txBody>
                  <a:tcPr/>
                </a:tc>
                <a:tc>
                  <a:txBody>
                    <a:bodyPr/>
                    <a:lstStyle/>
                    <a:p>
                      <a:r>
                        <a:rPr lang="en-ZA" sz="1400" dirty="0" smtClean="0"/>
                        <a:t>Non-material booking</a:t>
                      </a:r>
                      <a:r>
                        <a:rPr lang="en-ZA" sz="1400" baseline="0" dirty="0" smtClean="0"/>
                        <a:t> fee discrepancy</a:t>
                      </a:r>
                      <a:endParaRPr lang="en-ZA" sz="1400" dirty="0"/>
                    </a:p>
                  </a:txBody>
                  <a:tcPr/>
                </a:tc>
              </a:tr>
            </a:tbl>
          </a:graphicData>
        </a:graphic>
      </p:graphicFrame>
      <p:sp>
        <p:nvSpPr>
          <p:cNvPr id="2" name="TextBox 1"/>
          <p:cNvSpPr txBox="1"/>
          <p:nvPr/>
        </p:nvSpPr>
        <p:spPr>
          <a:xfrm>
            <a:off x="914400" y="6140646"/>
            <a:ext cx="5486400" cy="338554"/>
          </a:xfrm>
          <a:prstGeom prst="rect">
            <a:avLst/>
          </a:prstGeom>
          <a:noFill/>
        </p:spPr>
        <p:txBody>
          <a:bodyPr wrap="square" rtlCol="0">
            <a:spAutoFit/>
          </a:bodyPr>
          <a:lstStyle/>
          <a:p>
            <a:r>
              <a:rPr lang="en-ZA" sz="1600" b="1" i="1" dirty="0" smtClean="0"/>
              <a:t>Refer to Appendices for detailed EOD re-run scenarios </a:t>
            </a:r>
            <a:endParaRPr lang="en-ZA" sz="1600" b="1" i="1" dirty="0"/>
          </a:p>
        </p:txBody>
      </p:sp>
    </p:spTree>
    <p:extLst>
      <p:ext uri="{BB962C8B-B14F-4D97-AF65-F5344CB8AC3E}">
        <p14:creationId xmlns:p14="http://schemas.microsoft.com/office/powerpoint/2010/main" val="9367112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048933"/>
            <a:ext cx="5334000" cy="530290"/>
          </a:xfrm>
          <a:prstGeom prst="roundRect">
            <a:avLst>
              <a:gd name="adj" fmla="val 0"/>
            </a:avLst>
          </a:prstGeom>
          <a:solidFill>
            <a:schemeClr val="tx2"/>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a:solidFill>
                <a:prstClr val="black"/>
              </a:solidFill>
            </a:endParaRPr>
          </a:p>
        </p:txBody>
      </p:sp>
      <p:sp>
        <p:nvSpPr>
          <p:cNvPr id="2" name="Title 1"/>
          <p:cNvSpPr>
            <a:spLocks noGrp="1"/>
          </p:cNvSpPr>
          <p:nvPr>
            <p:ph type="title"/>
          </p:nvPr>
        </p:nvSpPr>
        <p:spPr>
          <a:xfrm>
            <a:off x="457200" y="307200"/>
            <a:ext cx="5760000" cy="531000"/>
          </a:xfrm>
        </p:spPr>
        <p:txBody>
          <a:bodyPr/>
          <a:lstStyle/>
          <a:p>
            <a:r>
              <a:rPr lang="en-ZA" dirty="0"/>
              <a:t>Agenda</a:t>
            </a:r>
          </a:p>
        </p:txBody>
      </p:sp>
      <p:sp>
        <p:nvSpPr>
          <p:cNvPr id="6" name="Rectangle 5"/>
          <p:cNvSpPr/>
          <p:nvPr/>
        </p:nvSpPr>
        <p:spPr>
          <a:xfrm>
            <a:off x="465256" y="1934557"/>
            <a:ext cx="8328576" cy="3247043"/>
          </a:xfrm>
          <a:prstGeom prst="rect">
            <a:avLst/>
          </a:prstGeom>
        </p:spPr>
        <p:txBody>
          <a:bodyPr wrap="square">
            <a:spAutoFit/>
          </a:bodyPr>
          <a:lstStyle/>
          <a:p>
            <a:pPr marL="285750" indent="-285750">
              <a:spcBef>
                <a:spcPts val="1800"/>
              </a:spcBef>
              <a:spcAft>
                <a:spcPts val="1800"/>
              </a:spcAft>
              <a:buFont typeface="Arial" panose="020B0604020202020204" pitchFamily="34" charset="0"/>
              <a:buChar char="•"/>
            </a:pPr>
            <a:r>
              <a:rPr lang="en-ZA" dirty="0">
                <a:solidFill>
                  <a:prstClr val="black"/>
                </a:solidFill>
              </a:rPr>
              <a:t>What is the JSE ITaC </a:t>
            </a:r>
            <a:r>
              <a:rPr lang="en-ZA" dirty="0" smtClean="0">
                <a:solidFill>
                  <a:prstClr val="black"/>
                </a:solidFill>
              </a:rPr>
              <a:t>programme?</a:t>
            </a:r>
          </a:p>
          <a:p>
            <a:pPr marL="285750" indent="-285750">
              <a:spcBef>
                <a:spcPts val="1800"/>
              </a:spcBef>
              <a:spcAft>
                <a:spcPts val="1800"/>
              </a:spcAft>
              <a:buFont typeface="Arial" panose="020B0604020202020204" pitchFamily="34" charset="0"/>
              <a:buChar char="•"/>
            </a:pPr>
            <a:r>
              <a:rPr lang="en-ZA" dirty="0" smtClean="0">
                <a:solidFill>
                  <a:prstClr val="black"/>
                </a:solidFill>
              </a:rPr>
              <a:t>Changes </a:t>
            </a:r>
            <a:r>
              <a:rPr lang="en-ZA" dirty="0">
                <a:solidFill>
                  <a:prstClr val="black"/>
                </a:solidFill>
              </a:rPr>
              <a:t>to current derivative clearing </a:t>
            </a:r>
            <a:r>
              <a:rPr lang="en-ZA" dirty="0" smtClean="0">
                <a:solidFill>
                  <a:prstClr val="black"/>
                </a:solidFill>
              </a:rPr>
              <a:t>process</a:t>
            </a:r>
            <a:endParaRPr lang="en-ZA" dirty="0">
              <a:solidFill>
                <a:prstClr val="black"/>
              </a:solidFill>
            </a:endParaRPr>
          </a:p>
          <a:p>
            <a:pPr marL="285750" indent="-285750">
              <a:spcBef>
                <a:spcPts val="1800"/>
              </a:spcBef>
              <a:spcAft>
                <a:spcPts val="1800"/>
              </a:spcAft>
              <a:buFont typeface="Arial" panose="020B0604020202020204" pitchFamily="34" charset="0"/>
              <a:buChar char="•"/>
            </a:pPr>
            <a:r>
              <a:rPr lang="en-ZA" dirty="0">
                <a:solidFill>
                  <a:prstClr val="black"/>
                </a:solidFill>
              </a:rPr>
              <a:t>New services and functions</a:t>
            </a:r>
          </a:p>
          <a:p>
            <a:pPr marL="285750" indent="-285750">
              <a:spcBef>
                <a:spcPts val="1800"/>
              </a:spcBef>
              <a:spcAft>
                <a:spcPts val="1800"/>
              </a:spcAft>
              <a:buFont typeface="Arial" panose="020B0604020202020204" pitchFamily="34" charset="0"/>
              <a:buChar char="•"/>
            </a:pPr>
            <a:r>
              <a:rPr lang="en-ZA" dirty="0">
                <a:solidFill>
                  <a:prstClr val="black"/>
                </a:solidFill>
              </a:rPr>
              <a:t>Remaining activities leading up to </a:t>
            </a:r>
            <a:r>
              <a:rPr lang="en-ZA" dirty="0" smtClean="0">
                <a:solidFill>
                  <a:prstClr val="black"/>
                </a:solidFill>
              </a:rPr>
              <a:t>go-live</a:t>
            </a:r>
            <a:endParaRPr lang="en-ZA" dirty="0">
              <a:solidFill>
                <a:prstClr val="black"/>
              </a:solidFill>
            </a:endParaRPr>
          </a:p>
          <a:p>
            <a:pPr marL="285750" indent="-285750">
              <a:spcBef>
                <a:spcPts val="1200"/>
              </a:spcBef>
              <a:spcAft>
                <a:spcPts val="1200"/>
              </a:spcAft>
              <a:buFont typeface="Arial" panose="020B0604020202020204" pitchFamily="34" charset="0"/>
              <a:buChar char="•"/>
            </a:pPr>
            <a:endParaRPr lang="en-ZA" dirty="0">
              <a:solidFill>
                <a:prstClr val="black"/>
              </a:solidFill>
            </a:endParaRPr>
          </a:p>
        </p:txBody>
      </p:sp>
      <p:sp>
        <p:nvSpPr>
          <p:cNvPr id="7" name="Rectangle 6"/>
          <p:cNvSpPr/>
          <p:nvPr/>
        </p:nvSpPr>
        <p:spPr>
          <a:xfrm>
            <a:off x="6549689" y="4129412"/>
            <a:ext cx="1952779" cy="369332"/>
          </a:xfrm>
          <a:prstGeom prst="rect">
            <a:avLst/>
          </a:prstGeom>
        </p:spPr>
        <p:txBody>
          <a:bodyPr wrap="none">
            <a:spAutoFit/>
          </a:bodyPr>
          <a:lstStyle/>
          <a:p>
            <a:pPr>
              <a:spcBef>
                <a:spcPts val="1200"/>
              </a:spcBef>
              <a:spcAft>
                <a:spcPts val="1200"/>
              </a:spcAft>
            </a:pPr>
            <a:r>
              <a:rPr lang="en-ZA" i="1" dirty="0" smtClean="0"/>
              <a:t>(Gabrielle Hussain)</a:t>
            </a:r>
            <a:endParaRPr lang="en-ZA" i="1" dirty="0"/>
          </a:p>
        </p:txBody>
      </p:sp>
    </p:spTree>
    <p:extLst>
      <p:ext uri="{BB962C8B-B14F-4D97-AF65-F5344CB8AC3E}">
        <p14:creationId xmlns:p14="http://schemas.microsoft.com/office/powerpoint/2010/main" val="466152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00" y="0"/>
            <a:ext cx="4495800" cy="914400"/>
          </a:xfrm>
        </p:spPr>
        <p:txBody>
          <a:bodyPr>
            <a:noAutofit/>
          </a:bodyPr>
          <a:lstStyle/>
          <a:p>
            <a:r>
              <a:rPr lang="en-ZA" b="1" dirty="0" smtClean="0"/>
              <a:t>Project ITaC Count Down </a:t>
            </a:r>
            <a:endParaRPr lang="en-ZA" b="1" dirty="0"/>
          </a:p>
        </p:txBody>
      </p:sp>
      <p:sp>
        <p:nvSpPr>
          <p:cNvPr id="5" name="Text Placeholder 1"/>
          <p:cNvSpPr txBox="1">
            <a:spLocks/>
          </p:cNvSpPr>
          <p:nvPr/>
        </p:nvSpPr>
        <p:spPr>
          <a:xfrm>
            <a:off x="3505200" y="685800"/>
            <a:ext cx="5562600" cy="4876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Tx/>
              <a:buNone/>
              <a:defRPr sz="2400" b="1" kern="1200">
                <a:solidFill>
                  <a:srgbClr val="92D050"/>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pPr>
            <a:r>
              <a:rPr lang="en-ZA" dirty="0" smtClean="0">
                <a:solidFill>
                  <a:srgbClr val="74B434"/>
                </a:solidFill>
              </a:rPr>
              <a:t>As </a:t>
            </a:r>
            <a:r>
              <a:rPr lang="en-ZA" dirty="0">
                <a:solidFill>
                  <a:srgbClr val="74B434"/>
                </a:solidFill>
              </a:rPr>
              <a:t>at </a:t>
            </a:r>
            <a:r>
              <a:rPr lang="en-ZA" dirty="0" smtClean="0">
                <a:solidFill>
                  <a:srgbClr val="74B434"/>
                </a:solidFill>
              </a:rPr>
              <a:t>16 November 2017</a:t>
            </a:r>
          </a:p>
          <a:p>
            <a:pPr algn="r">
              <a:defRPr/>
            </a:pPr>
            <a:r>
              <a:rPr lang="en-ZA" dirty="0" smtClean="0">
                <a:solidFill>
                  <a:srgbClr val="74B434"/>
                </a:solidFill>
              </a:rPr>
              <a:t> </a:t>
            </a:r>
            <a:endParaRPr lang="en-ZA" dirty="0">
              <a:solidFill>
                <a:srgbClr val="74B434"/>
              </a:solidFill>
            </a:endParaRPr>
          </a:p>
          <a:p>
            <a:pPr algn="r">
              <a:defRPr/>
            </a:pPr>
            <a:r>
              <a:rPr lang="en-ZA" dirty="0">
                <a:solidFill>
                  <a:srgbClr val="74B434"/>
                </a:solidFill>
              </a:rPr>
              <a:t>6</a:t>
            </a:r>
            <a:r>
              <a:rPr lang="en-ZA" dirty="0" smtClean="0">
                <a:solidFill>
                  <a:srgbClr val="74B434"/>
                </a:solidFill>
              </a:rPr>
              <a:t> business days</a:t>
            </a:r>
          </a:p>
          <a:p>
            <a:pPr algn="r">
              <a:defRPr/>
            </a:pPr>
            <a:r>
              <a:rPr lang="en-ZA" dirty="0" smtClean="0">
                <a:solidFill>
                  <a:srgbClr val="74B434"/>
                </a:solidFill>
              </a:rPr>
              <a:t>to 25 Nov 2017</a:t>
            </a:r>
          </a:p>
          <a:p>
            <a:pPr algn="r">
              <a:defRPr/>
            </a:pPr>
            <a:r>
              <a:rPr lang="en-ZA" dirty="0" smtClean="0">
                <a:solidFill>
                  <a:srgbClr val="74B434"/>
                </a:solidFill>
              </a:rPr>
              <a:t>2</a:t>
            </a:r>
            <a:r>
              <a:rPr lang="en-ZA" baseline="30000" dirty="0" smtClean="0">
                <a:solidFill>
                  <a:srgbClr val="74B434"/>
                </a:solidFill>
              </a:rPr>
              <a:t>nd</a:t>
            </a:r>
            <a:r>
              <a:rPr lang="en-ZA" dirty="0" smtClean="0">
                <a:solidFill>
                  <a:srgbClr val="74B434"/>
                </a:solidFill>
              </a:rPr>
              <a:t>  </a:t>
            </a:r>
            <a:r>
              <a:rPr lang="en-ZA" dirty="0">
                <a:solidFill>
                  <a:srgbClr val="74B434"/>
                </a:solidFill>
              </a:rPr>
              <a:t>m</a:t>
            </a:r>
            <a:r>
              <a:rPr lang="en-ZA" dirty="0" smtClean="0">
                <a:solidFill>
                  <a:srgbClr val="74B434"/>
                </a:solidFill>
              </a:rPr>
              <a:t>arket </a:t>
            </a:r>
            <a:r>
              <a:rPr lang="en-ZA" dirty="0">
                <a:solidFill>
                  <a:srgbClr val="74B434"/>
                </a:solidFill>
              </a:rPr>
              <a:t>f</a:t>
            </a:r>
            <a:r>
              <a:rPr lang="en-ZA" dirty="0" smtClean="0">
                <a:solidFill>
                  <a:srgbClr val="74B434"/>
                </a:solidFill>
              </a:rPr>
              <a:t>acing</a:t>
            </a:r>
          </a:p>
          <a:p>
            <a:pPr algn="r">
              <a:defRPr/>
            </a:pPr>
            <a:r>
              <a:rPr lang="en-ZA" dirty="0" smtClean="0">
                <a:solidFill>
                  <a:srgbClr val="74B434"/>
                </a:solidFill>
              </a:rPr>
              <a:t>dress </a:t>
            </a:r>
            <a:r>
              <a:rPr lang="en-ZA" dirty="0">
                <a:solidFill>
                  <a:srgbClr val="74B434"/>
                </a:solidFill>
              </a:rPr>
              <a:t>rehearsal</a:t>
            </a:r>
          </a:p>
          <a:p>
            <a:pPr algn="r">
              <a:defRPr/>
            </a:pPr>
            <a:endParaRPr lang="en-ZA" dirty="0" smtClean="0">
              <a:solidFill>
                <a:srgbClr val="74B434"/>
              </a:solidFill>
            </a:endParaRPr>
          </a:p>
          <a:p>
            <a:pPr algn="r">
              <a:defRPr/>
            </a:pPr>
            <a:r>
              <a:rPr lang="en-ZA" dirty="0" smtClean="0">
                <a:solidFill>
                  <a:srgbClr val="74B434"/>
                </a:solidFill>
              </a:rPr>
              <a:t>61 business days</a:t>
            </a:r>
          </a:p>
          <a:p>
            <a:pPr algn="r">
              <a:defRPr/>
            </a:pPr>
            <a:r>
              <a:rPr lang="en-ZA" dirty="0">
                <a:solidFill>
                  <a:srgbClr val="74B434"/>
                </a:solidFill>
              </a:rPr>
              <a:t>t</a:t>
            </a:r>
            <a:r>
              <a:rPr lang="en-ZA" dirty="0" smtClean="0">
                <a:solidFill>
                  <a:srgbClr val="74B434"/>
                </a:solidFill>
              </a:rPr>
              <a:t>o Go Live</a:t>
            </a:r>
            <a:endParaRPr lang="en-ZA" dirty="0">
              <a:solidFill>
                <a:srgbClr val="74B434"/>
              </a:solidFill>
            </a:endParaRPr>
          </a:p>
          <a:p>
            <a:pPr algn="r">
              <a:defRPr/>
            </a:pPr>
            <a:r>
              <a:rPr lang="en-ZA" dirty="0" smtClean="0">
                <a:solidFill>
                  <a:srgbClr val="74B434"/>
                </a:solidFill>
              </a:rPr>
              <a:t>19 Feb 2018</a:t>
            </a:r>
            <a:endParaRPr lang="en-ZA" dirty="0">
              <a:solidFill>
                <a:srgbClr val="74B434"/>
              </a:solidFill>
            </a:endParaRPr>
          </a:p>
          <a:p>
            <a:pPr algn="r">
              <a:defRPr/>
            </a:pPr>
            <a:r>
              <a:rPr lang="en-ZA" dirty="0" smtClean="0">
                <a:solidFill>
                  <a:srgbClr val="74B434"/>
                </a:solidFill>
              </a:rPr>
              <a:t>Just over 15 weeks!</a:t>
            </a:r>
            <a:endParaRPr lang="en-ZA" dirty="0">
              <a:solidFill>
                <a:srgbClr val="74B434"/>
              </a:solidFill>
            </a:endParaRPr>
          </a:p>
        </p:txBody>
      </p:sp>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438400" y="3124200"/>
            <a:ext cx="2506657" cy="1192241"/>
          </a:xfrm>
          <a:prstGeom prst="rect">
            <a:avLst/>
          </a:prstGeom>
        </p:spPr>
      </p:pic>
    </p:spTree>
    <p:extLst>
      <p:ext uri="{BB962C8B-B14F-4D97-AF65-F5344CB8AC3E}">
        <p14:creationId xmlns:p14="http://schemas.microsoft.com/office/powerpoint/2010/main" val="27352797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32210959"/>
              </p:ext>
            </p:extLst>
          </p:nvPr>
        </p:nvGraphicFramePr>
        <p:xfrm>
          <a:off x="419100" y="1676400"/>
          <a:ext cx="8305800" cy="4450080"/>
        </p:xfrm>
        <a:graphic>
          <a:graphicData uri="http://schemas.openxmlformats.org/drawingml/2006/table">
            <a:tbl>
              <a:tblPr firstRow="1" bandRow="1">
                <a:tableStyleId>{5C22544A-7EE6-4342-B048-85BDC9FD1C3A}</a:tableStyleId>
              </a:tblPr>
              <a:tblGrid>
                <a:gridCol w="2153355"/>
                <a:gridCol w="6152445"/>
              </a:tblGrid>
              <a:tr h="370840">
                <a:tc>
                  <a:txBody>
                    <a:bodyPr/>
                    <a:lstStyle/>
                    <a:p>
                      <a:r>
                        <a:rPr lang="en-ZA" dirty="0" smtClean="0"/>
                        <a:t>Date</a:t>
                      </a:r>
                      <a:endParaRPr lang="en-ZA" dirty="0"/>
                    </a:p>
                  </a:txBody>
                  <a:tcPr/>
                </a:tc>
                <a:tc>
                  <a:txBody>
                    <a:bodyPr/>
                    <a:lstStyle/>
                    <a:p>
                      <a:r>
                        <a:rPr lang="en-ZA" dirty="0" smtClean="0"/>
                        <a:t>Milestone</a:t>
                      </a:r>
                      <a:endParaRPr lang="en-ZA" dirty="0"/>
                    </a:p>
                  </a:txBody>
                  <a:tcPr/>
                </a:tc>
              </a:tr>
              <a:tr h="370840">
                <a:tc>
                  <a:txBody>
                    <a:bodyPr/>
                    <a:lstStyle/>
                    <a:p>
                      <a:r>
                        <a:rPr lang="en-ZA" sz="1600" dirty="0" smtClean="0"/>
                        <a:t>22 Sept 2017</a:t>
                      </a:r>
                      <a:endParaRPr lang="en-ZA" sz="1600" dirty="0"/>
                    </a:p>
                  </a:txBody>
                  <a:tcPr/>
                </a:tc>
                <a:tc>
                  <a:txBody>
                    <a:bodyPr/>
                    <a:lstStyle/>
                    <a:p>
                      <a:r>
                        <a:rPr lang="en-ZA" sz="1600" dirty="0" smtClean="0"/>
                        <a:t>Conformance cut-off</a:t>
                      </a:r>
                      <a:r>
                        <a:rPr lang="en-ZA" sz="1600" baseline="0" dirty="0" smtClean="0"/>
                        <a:t> date</a:t>
                      </a:r>
                    </a:p>
                  </a:txBody>
                  <a:tcPr/>
                </a:tc>
              </a:tr>
              <a:tr h="370840">
                <a:tc>
                  <a:txBody>
                    <a:bodyPr/>
                    <a:lstStyle/>
                    <a:p>
                      <a:endParaRPr lang="en-ZA" sz="1600" dirty="0"/>
                    </a:p>
                  </a:txBody>
                  <a:tcPr>
                    <a:solidFill>
                      <a:schemeClr val="bg1"/>
                    </a:solidFill>
                  </a:tcPr>
                </a:tc>
                <a:tc>
                  <a:txBody>
                    <a:bodyPr/>
                    <a:lstStyle/>
                    <a:p>
                      <a:endParaRPr lang="en-ZA" sz="1600" dirty="0"/>
                    </a:p>
                  </a:txBody>
                  <a:tcPr>
                    <a:solidFill>
                      <a:schemeClr val="bg1"/>
                    </a:solidFill>
                  </a:tcPr>
                </a:tc>
              </a:tr>
              <a:tr h="370840">
                <a:tc gridSpan="2">
                  <a:txBody>
                    <a:bodyPr/>
                    <a:lstStyle/>
                    <a:p>
                      <a:r>
                        <a:rPr lang="en-ZA" sz="1600" b="1" dirty="0" smtClean="0"/>
                        <a:t>First Software</a:t>
                      </a:r>
                      <a:r>
                        <a:rPr lang="en-ZA" sz="1600" b="1" baseline="0" dirty="0" smtClean="0"/>
                        <a:t> Provider /Own solution developer Dress Rehearsal</a:t>
                      </a:r>
                    </a:p>
                  </a:txBody>
                  <a:tcPr/>
                </a:tc>
                <a:tc hMerge="1">
                  <a:txBody>
                    <a:bodyPr/>
                    <a:lstStyle/>
                    <a:p>
                      <a:endParaRPr lang="en-ZA" sz="1600" dirty="0"/>
                    </a:p>
                  </a:txBody>
                  <a:tcPr/>
                </a:tc>
              </a:tr>
              <a:tr h="370840">
                <a:tc>
                  <a:txBody>
                    <a:bodyPr/>
                    <a:lstStyle/>
                    <a:p>
                      <a:r>
                        <a:rPr lang="en-ZA" sz="1600" dirty="0" smtClean="0"/>
                        <a:t>21 Sept 2017</a:t>
                      </a:r>
                      <a:endParaRPr lang="en-ZA" sz="1600" dirty="0"/>
                    </a:p>
                  </a:txBody>
                  <a:tcPr/>
                </a:tc>
                <a:tc>
                  <a:txBody>
                    <a:bodyPr/>
                    <a:lstStyle/>
                    <a:p>
                      <a:r>
                        <a:rPr lang="en-ZA" sz="1600" dirty="0" smtClean="0"/>
                        <a:t>Enablement requests</a:t>
                      </a:r>
                      <a:r>
                        <a:rPr lang="en-ZA" sz="1600" baseline="0" dirty="0" smtClean="0"/>
                        <a:t> </a:t>
                      </a:r>
                      <a:r>
                        <a:rPr lang="en-ZA" sz="1600" dirty="0" smtClean="0"/>
                        <a:t>for 7</a:t>
                      </a:r>
                      <a:r>
                        <a:rPr lang="en-ZA" sz="1600" baseline="0" dirty="0" smtClean="0"/>
                        <a:t> Oct</a:t>
                      </a:r>
                      <a:r>
                        <a:rPr lang="en-ZA" sz="1600" dirty="0" smtClean="0"/>
                        <a:t> dress rehearsal</a:t>
                      </a:r>
                      <a:endParaRPr lang="en-ZA" sz="1600" dirty="0"/>
                    </a:p>
                  </a:txBody>
                  <a:tcPr/>
                </a:tc>
              </a:tr>
              <a:tr h="370840">
                <a:tc>
                  <a:txBody>
                    <a:bodyPr/>
                    <a:lstStyle/>
                    <a:p>
                      <a:r>
                        <a:rPr lang="en-ZA" sz="1600" dirty="0" smtClean="0"/>
                        <a:t>28 Sept 2017</a:t>
                      </a:r>
                      <a:endParaRPr lang="en-ZA" sz="1600" dirty="0"/>
                    </a:p>
                  </a:txBody>
                  <a:tcPr/>
                </a:tc>
                <a:tc>
                  <a:txBody>
                    <a:bodyPr/>
                    <a:lstStyle/>
                    <a:p>
                      <a:r>
                        <a:rPr lang="en-ZA" sz="1600" dirty="0" smtClean="0"/>
                        <a:t>Live Connectivity</a:t>
                      </a:r>
                      <a:r>
                        <a:rPr lang="en-ZA" sz="1600" baseline="0" dirty="0" smtClean="0"/>
                        <a:t> (LCON) tests to be completed</a:t>
                      </a:r>
                      <a:endParaRPr lang="en-ZA" sz="1600" dirty="0"/>
                    </a:p>
                  </a:txBody>
                  <a:tcPr/>
                </a:tc>
              </a:tr>
              <a:tr h="370840">
                <a:tc>
                  <a:txBody>
                    <a:bodyPr/>
                    <a:lstStyle/>
                    <a:p>
                      <a:r>
                        <a:rPr lang="en-ZA" sz="1600" dirty="0" smtClean="0"/>
                        <a:t>7 Oct 2017</a:t>
                      </a:r>
                      <a:endParaRPr lang="en-ZA" sz="1600" dirty="0"/>
                    </a:p>
                  </a:txBody>
                  <a:tcPr/>
                </a:tc>
                <a:tc>
                  <a:txBody>
                    <a:bodyPr/>
                    <a:lstStyle/>
                    <a:p>
                      <a:r>
                        <a:rPr lang="en-ZA" sz="1600" dirty="0" smtClean="0"/>
                        <a:t>First Software Provider/Own Solution developer dress rehearsal</a:t>
                      </a:r>
                      <a:endParaRPr lang="en-ZA" sz="1600" dirty="0"/>
                    </a:p>
                  </a:txBody>
                  <a:tcPr/>
                </a:tc>
              </a:tr>
              <a:tr h="370840">
                <a:tc>
                  <a:txBody>
                    <a:bodyPr/>
                    <a:lstStyle/>
                    <a:p>
                      <a:endParaRPr lang="en-ZA" sz="1600" dirty="0"/>
                    </a:p>
                  </a:txBody>
                  <a:tcPr>
                    <a:solidFill>
                      <a:schemeClr val="bg1"/>
                    </a:solidFill>
                  </a:tcPr>
                </a:tc>
                <a:tc>
                  <a:txBody>
                    <a:bodyPr/>
                    <a:lstStyle/>
                    <a:p>
                      <a:endParaRPr lang="en-ZA" sz="1600" dirty="0"/>
                    </a:p>
                  </a:txBody>
                  <a:tcPr>
                    <a:solidFill>
                      <a:schemeClr val="bg1"/>
                    </a:solidFill>
                  </a:tcPr>
                </a:tc>
              </a:tr>
              <a:tr h="37084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1" dirty="0" smtClean="0"/>
                        <a:t>Second Software</a:t>
                      </a:r>
                      <a:r>
                        <a:rPr lang="en-ZA" sz="1600" b="1" baseline="0" dirty="0" smtClean="0"/>
                        <a:t> Provider /Own solution developer Dress Rehearsal</a:t>
                      </a:r>
                    </a:p>
                  </a:txBody>
                  <a:tcPr/>
                </a:tc>
                <a:tc hMerge="1">
                  <a:txBody>
                    <a:bodyPr/>
                    <a:lstStyle/>
                    <a:p>
                      <a:endParaRPr lang="en-ZA" sz="1600" dirty="0"/>
                    </a:p>
                  </a:txBody>
                  <a:tcPr/>
                </a:tc>
              </a:tr>
              <a:tr h="370840">
                <a:tc>
                  <a:txBody>
                    <a:bodyPr/>
                    <a:lstStyle/>
                    <a:p>
                      <a:r>
                        <a:rPr lang="en-ZA" sz="1600" dirty="0" smtClean="0"/>
                        <a:t>12 Oct 2017</a:t>
                      </a:r>
                      <a:endParaRPr lang="en-ZA" sz="1600" dirty="0"/>
                    </a:p>
                  </a:txBody>
                  <a:tcPr/>
                </a:tc>
                <a:tc>
                  <a:txBody>
                    <a:bodyPr/>
                    <a:lstStyle/>
                    <a:p>
                      <a:r>
                        <a:rPr lang="en-ZA" sz="1600" dirty="0" smtClean="0"/>
                        <a:t>Enablement requests for 21</a:t>
                      </a:r>
                      <a:r>
                        <a:rPr lang="en-ZA" sz="1600" baseline="0" dirty="0" smtClean="0"/>
                        <a:t> Oct</a:t>
                      </a:r>
                      <a:r>
                        <a:rPr lang="en-ZA" sz="1600" dirty="0" smtClean="0"/>
                        <a:t> dress rehearsal</a:t>
                      </a:r>
                      <a:endParaRPr lang="en-ZA" sz="1600" dirty="0"/>
                    </a:p>
                  </a:txBody>
                  <a:tcPr/>
                </a:tc>
              </a:tr>
              <a:tr h="370840">
                <a:tc>
                  <a:txBody>
                    <a:bodyPr/>
                    <a:lstStyle/>
                    <a:p>
                      <a:r>
                        <a:rPr lang="en-ZA" sz="1600" dirty="0" smtClean="0"/>
                        <a:t>19 Oct</a:t>
                      </a:r>
                      <a:r>
                        <a:rPr lang="en-ZA" sz="1600" baseline="0" dirty="0" smtClean="0"/>
                        <a:t> </a:t>
                      </a:r>
                      <a:r>
                        <a:rPr lang="en-ZA" sz="1600" dirty="0" smtClean="0"/>
                        <a:t>2017</a:t>
                      </a:r>
                      <a:endParaRPr lang="en-ZA" sz="1600" dirty="0"/>
                    </a:p>
                  </a:txBody>
                  <a:tcPr/>
                </a:tc>
                <a:tc>
                  <a:txBody>
                    <a:bodyPr/>
                    <a:lstStyle/>
                    <a:p>
                      <a:r>
                        <a:rPr lang="en-ZA" sz="1600" dirty="0" smtClean="0"/>
                        <a:t>Live Connectivity</a:t>
                      </a:r>
                      <a:r>
                        <a:rPr lang="en-ZA" sz="1600" baseline="0" dirty="0" smtClean="0"/>
                        <a:t> (LCON) tests to be completed</a:t>
                      </a:r>
                      <a:endParaRPr lang="en-ZA" sz="1600" dirty="0"/>
                    </a:p>
                  </a:txBody>
                  <a:tcPr/>
                </a:tc>
              </a:tr>
              <a:tr h="370840">
                <a:tc>
                  <a:txBody>
                    <a:bodyPr/>
                    <a:lstStyle/>
                    <a:p>
                      <a:r>
                        <a:rPr lang="en-ZA" sz="1600" dirty="0" smtClean="0"/>
                        <a:t>21 Oct 2017</a:t>
                      </a:r>
                      <a:endParaRPr lang="en-ZA" sz="1600" dirty="0"/>
                    </a:p>
                  </a:txBody>
                  <a:tcPr/>
                </a:tc>
                <a:tc>
                  <a:txBody>
                    <a:bodyPr/>
                    <a:lstStyle/>
                    <a:p>
                      <a:r>
                        <a:rPr lang="en-ZA" sz="1600" dirty="0" smtClean="0"/>
                        <a:t>Second</a:t>
                      </a:r>
                      <a:r>
                        <a:rPr lang="en-ZA" sz="1600" baseline="0" dirty="0" smtClean="0"/>
                        <a:t> </a:t>
                      </a:r>
                      <a:r>
                        <a:rPr lang="en-ZA" sz="1600" dirty="0" smtClean="0"/>
                        <a:t> Software Provider/Own Solution developer dress rehearsal</a:t>
                      </a:r>
                      <a:endParaRPr lang="en-ZA" sz="1600" dirty="0"/>
                    </a:p>
                  </a:txBody>
                  <a:tcPr/>
                </a:tc>
              </a:tr>
            </a:tbl>
          </a:graphicData>
        </a:graphic>
      </p:graphicFrame>
      <p:sp>
        <p:nvSpPr>
          <p:cNvPr id="10" name="Content Placeholder 2"/>
          <p:cNvSpPr>
            <a:spLocks noGrp="1"/>
          </p:cNvSpPr>
          <p:nvPr>
            <p:ph idx="1"/>
          </p:nvPr>
        </p:nvSpPr>
        <p:spPr>
          <a:xfrm>
            <a:off x="228600" y="1172568"/>
            <a:ext cx="8534400" cy="503832"/>
          </a:xfrm>
        </p:spPr>
        <p:txBody>
          <a:bodyPr>
            <a:noAutofit/>
          </a:bodyPr>
          <a:lstStyle/>
          <a:p>
            <a:pPr algn="just"/>
            <a:r>
              <a:rPr lang="en-US" sz="1800" dirty="0" smtClean="0"/>
              <a:t>Milestones completed successfully</a:t>
            </a:r>
            <a:endParaRPr lang="en-US" sz="1600" dirty="0" smtClean="0"/>
          </a:p>
        </p:txBody>
      </p:sp>
      <p:sp>
        <p:nvSpPr>
          <p:cNvPr id="6" name="Title 1"/>
          <p:cNvSpPr txBox="1">
            <a:spLocks/>
          </p:cNvSpPr>
          <p:nvPr/>
        </p:nvSpPr>
        <p:spPr>
          <a:xfrm>
            <a:off x="457200" y="76200"/>
            <a:ext cx="6705600" cy="810600"/>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2500" b="1" kern="1200">
                <a:solidFill>
                  <a:schemeClr val="tx1"/>
                </a:solidFill>
                <a:latin typeface="+mj-lt"/>
                <a:ea typeface="+mj-ea"/>
                <a:cs typeface="+mj-cs"/>
              </a:defRPr>
            </a:lvl1pPr>
          </a:lstStyle>
          <a:p>
            <a:r>
              <a:rPr lang="en-ZA" sz="2800" smtClean="0">
                <a:solidFill>
                  <a:prstClr val="black"/>
                </a:solidFill>
              </a:rPr>
              <a:t>Remaining activities leading up to go-live</a:t>
            </a:r>
            <a:r>
              <a:rPr lang="en-US" smtClean="0"/>
              <a:t/>
            </a:r>
            <a:br>
              <a:rPr lang="en-US" smtClean="0"/>
            </a:br>
            <a:r>
              <a:rPr lang="en-US" b="0" smtClean="0"/>
              <a:t>ITaC timeline &amp; key dates</a:t>
            </a:r>
            <a:endParaRPr lang="en-US" b="0" dirty="0"/>
          </a:p>
        </p:txBody>
      </p:sp>
    </p:spTree>
    <p:extLst>
      <p:ext uri="{BB962C8B-B14F-4D97-AF65-F5344CB8AC3E}">
        <p14:creationId xmlns:p14="http://schemas.microsoft.com/office/powerpoint/2010/main" val="3623631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330954813"/>
              </p:ext>
            </p:extLst>
          </p:nvPr>
        </p:nvGraphicFramePr>
        <p:xfrm>
          <a:off x="419100" y="1295400"/>
          <a:ext cx="8305800" cy="3997960"/>
        </p:xfrm>
        <a:graphic>
          <a:graphicData uri="http://schemas.openxmlformats.org/drawingml/2006/table">
            <a:tbl>
              <a:tblPr firstRow="1" bandRow="1">
                <a:tableStyleId>{5C22544A-7EE6-4342-B048-85BDC9FD1C3A}</a:tableStyleId>
              </a:tblPr>
              <a:tblGrid>
                <a:gridCol w="2153355"/>
                <a:gridCol w="6152445"/>
              </a:tblGrid>
              <a:tr h="370840">
                <a:tc>
                  <a:txBody>
                    <a:bodyPr/>
                    <a:lstStyle/>
                    <a:p>
                      <a:r>
                        <a:rPr lang="en-ZA" dirty="0" smtClean="0"/>
                        <a:t>Date</a:t>
                      </a:r>
                      <a:endParaRPr lang="en-ZA" dirty="0"/>
                    </a:p>
                  </a:txBody>
                  <a:tcPr/>
                </a:tc>
                <a:tc>
                  <a:txBody>
                    <a:bodyPr/>
                    <a:lstStyle/>
                    <a:p>
                      <a:r>
                        <a:rPr lang="en-ZA" dirty="0" smtClean="0"/>
                        <a:t>Milestone</a:t>
                      </a:r>
                      <a:endParaRPr lang="en-ZA" dirty="0"/>
                    </a:p>
                  </a:txBody>
                  <a:tcPr/>
                </a:tc>
              </a:tr>
              <a:tr h="370840">
                <a:tc gridSpan="2">
                  <a:txBody>
                    <a:bodyPr/>
                    <a:lstStyle/>
                    <a:p>
                      <a:r>
                        <a:rPr lang="en-ZA" sz="1600" b="1" dirty="0" smtClean="0"/>
                        <a:t>Voluntary Clearing Member Testing</a:t>
                      </a:r>
                      <a:r>
                        <a:rPr lang="en-ZA" sz="1600" b="1" baseline="0" dirty="0" smtClean="0"/>
                        <a:t> (VCMT)</a:t>
                      </a:r>
                    </a:p>
                  </a:txBody>
                  <a:tcPr/>
                </a:tc>
                <a:tc hMerge="1">
                  <a:txBody>
                    <a:bodyPr/>
                    <a:lstStyle/>
                    <a:p>
                      <a:endParaRPr lang="en-ZA" sz="1600" dirty="0"/>
                    </a:p>
                  </a:txBody>
                  <a:tcPr/>
                </a:tc>
              </a:tr>
              <a:tr h="370840">
                <a:tc>
                  <a:txBody>
                    <a:bodyPr/>
                    <a:lstStyle/>
                    <a:p>
                      <a:r>
                        <a:rPr lang="en-ZA" sz="1600" dirty="0" smtClean="0"/>
                        <a:t>3 Nov</a:t>
                      </a:r>
                      <a:r>
                        <a:rPr lang="en-ZA" sz="1600" baseline="0" dirty="0" smtClean="0"/>
                        <a:t> 2017</a:t>
                      </a:r>
                      <a:endParaRPr lang="en-ZA" sz="1600" dirty="0"/>
                    </a:p>
                  </a:txBody>
                  <a:tcPr/>
                </a:tc>
                <a:tc>
                  <a:txBody>
                    <a:bodyPr/>
                    <a:lstStyle/>
                    <a:p>
                      <a:r>
                        <a:rPr lang="en-ZA" sz="1600" dirty="0" smtClean="0"/>
                        <a:t>As</a:t>
                      </a:r>
                      <a:r>
                        <a:rPr lang="en-ZA" sz="1600" baseline="0" dirty="0" smtClean="0"/>
                        <a:t> requested by clients - e</a:t>
                      </a:r>
                      <a:r>
                        <a:rPr lang="en-ZA" sz="1600" dirty="0" smtClean="0"/>
                        <a:t>xtended</a:t>
                      </a:r>
                      <a:r>
                        <a:rPr lang="en-ZA" sz="1600" baseline="0" dirty="0" smtClean="0"/>
                        <a:t> time to 3 Nov 2017</a:t>
                      </a:r>
                    </a:p>
                    <a:p>
                      <a:r>
                        <a:rPr lang="en-ZA" sz="1600" baseline="0" dirty="0" smtClean="0"/>
                        <a:t>- Completed Wed 7 Nov</a:t>
                      </a:r>
                      <a:endParaRPr lang="en-ZA" sz="1600" dirty="0"/>
                    </a:p>
                  </a:txBody>
                  <a:tcPr/>
                </a:tc>
              </a:tr>
              <a:tr h="370840">
                <a:tc>
                  <a:txBody>
                    <a:bodyPr/>
                    <a:lstStyle/>
                    <a:p>
                      <a:endParaRPr lang="en-ZA" sz="1600" dirty="0"/>
                    </a:p>
                  </a:txBody>
                  <a:tcPr>
                    <a:solidFill>
                      <a:schemeClr val="bg1"/>
                    </a:solidFill>
                  </a:tcPr>
                </a:tc>
                <a:tc>
                  <a:txBody>
                    <a:bodyPr/>
                    <a:lstStyle/>
                    <a:p>
                      <a:endParaRPr lang="en-ZA" sz="1600" dirty="0"/>
                    </a:p>
                  </a:txBody>
                  <a:tcPr>
                    <a:solidFill>
                      <a:schemeClr val="bg1"/>
                    </a:solidFill>
                  </a:tcPr>
                </a:tc>
              </a:tr>
              <a:tr h="370840">
                <a:tc gridSpan="2">
                  <a:txBody>
                    <a:bodyPr/>
                    <a:lstStyle/>
                    <a:p>
                      <a:r>
                        <a:rPr lang="en-ZA" sz="1600" b="1" dirty="0" smtClean="0"/>
                        <a:t>Mandatory Clearing Member Testing</a:t>
                      </a:r>
                      <a:r>
                        <a:rPr lang="en-ZA" sz="1600" b="1" baseline="0" dirty="0" smtClean="0"/>
                        <a:t> (MCMT)</a:t>
                      </a:r>
                    </a:p>
                  </a:txBody>
                  <a:tcPr/>
                </a:tc>
                <a:tc hMerge="1">
                  <a:txBody>
                    <a:bodyPr/>
                    <a:lstStyle/>
                    <a:p>
                      <a:endParaRPr lang="en-ZA"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13 Nov – 15 Dec 2017</a:t>
                      </a:r>
                    </a:p>
                  </a:txBody>
                  <a:tcPr/>
                </a:tc>
                <a:tc>
                  <a:txBody>
                    <a:bodyPr/>
                    <a:lstStyle/>
                    <a:p>
                      <a:r>
                        <a:rPr lang="en-ZA" sz="1600" dirty="0" smtClean="0"/>
                        <a:t>MCMT Phase 1 – kick off is in progress</a:t>
                      </a:r>
                      <a:endParaRPr lang="en-ZA" sz="16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8 Jan – 9</a:t>
                      </a:r>
                      <a:r>
                        <a:rPr lang="en-ZA" sz="1600" baseline="0" dirty="0" smtClean="0"/>
                        <a:t> Feb 2018</a:t>
                      </a:r>
                      <a:endParaRPr lang="en-ZA" sz="16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MCMT Phase</a:t>
                      </a:r>
                      <a:r>
                        <a:rPr lang="en-ZA" sz="1600" baseline="0" dirty="0" smtClean="0"/>
                        <a:t> 2 </a:t>
                      </a:r>
                      <a:endParaRPr lang="en-ZA" sz="1600" dirty="0" smtClean="0"/>
                    </a:p>
                  </a:txBody>
                  <a:tcPr/>
                </a:tc>
              </a:tr>
              <a:tr h="370840">
                <a:tc>
                  <a:txBody>
                    <a:bodyPr/>
                    <a:lstStyle/>
                    <a:p>
                      <a:endParaRPr lang="en-ZA" sz="1600" dirty="0"/>
                    </a:p>
                  </a:txBody>
                  <a:tcPr/>
                </a:tc>
                <a:tc>
                  <a:txBody>
                    <a:bodyPr/>
                    <a:lstStyle/>
                    <a:p>
                      <a:endParaRPr lang="en-ZA" sz="1600" dirty="0"/>
                    </a:p>
                  </a:txBody>
                  <a:tcPr/>
                </a:tc>
              </a:tr>
              <a:tr h="370840">
                <a:tc>
                  <a:txBody>
                    <a:bodyPr/>
                    <a:lstStyle/>
                    <a:p>
                      <a:r>
                        <a:rPr lang="en-ZA" sz="1600" b="0" dirty="0" smtClean="0">
                          <a:solidFill>
                            <a:schemeClr val="tx1"/>
                          </a:solidFill>
                        </a:rPr>
                        <a:t>Collateral Management testing by CSDPs</a:t>
                      </a:r>
                      <a:r>
                        <a:rPr lang="en-ZA" sz="1600" b="0" baseline="0" dirty="0" smtClean="0">
                          <a:solidFill>
                            <a:schemeClr val="tx1"/>
                          </a:solidFill>
                        </a:rPr>
                        <a:t> </a:t>
                      </a:r>
                      <a:r>
                        <a:rPr lang="en-ZA" sz="1600" b="0" dirty="0" smtClean="0">
                          <a:solidFill>
                            <a:schemeClr val="tx1"/>
                          </a:solidFill>
                        </a:rPr>
                        <a:t>to be</a:t>
                      </a:r>
                      <a:r>
                        <a:rPr lang="en-ZA" sz="1600" b="0" baseline="0" dirty="0" smtClean="0">
                          <a:solidFill>
                            <a:schemeClr val="tx1"/>
                          </a:solidFill>
                        </a:rPr>
                        <a:t> facilitated </a:t>
                      </a:r>
                      <a:endParaRPr lang="en-ZA" sz="1600" b="0" dirty="0">
                        <a:solidFill>
                          <a:schemeClr val="tx1"/>
                        </a:solidFill>
                      </a:endParaRPr>
                    </a:p>
                  </a:txBody>
                  <a:tcPr/>
                </a:tc>
                <a:tc>
                  <a:txBody>
                    <a:bodyPr/>
                    <a:lstStyle/>
                    <a:p>
                      <a:r>
                        <a:rPr lang="en-ZA" sz="1600" dirty="0" smtClean="0"/>
                        <a:t>Timelines to be</a:t>
                      </a:r>
                      <a:r>
                        <a:rPr lang="en-ZA" sz="1600" baseline="0" dirty="0" smtClean="0"/>
                        <a:t> agreed with CSDP forum - meeting scheduled for 9 Nov 2017 at which this will be discussed</a:t>
                      </a:r>
                      <a:endParaRPr lang="en-ZA" sz="1600" dirty="0"/>
                    </a:p>
                  </a:txBody>
                  <a:tcPr/>
                </a:tc>
              </a:tr>
            </a:tbl>
          </a:graphicData>
        </a:graphic>
      </p:graphicFrame>
      <p:sp>
        <p:nvSpPr>
          <p:cNvPr id="3" name="TextBox 2"/>
          <p:cNvSpPr txBox="1"/>
          <p:nvPr/>
        </p:nvSpPr>
        <p:spPr>
          <a:xfrm>
            <a:off x="381000" y="5241415"/>
            <a:ext cx="8382000" cy="1138773"/>
          </a:xfrm>
          <a:prstGeom prst="rect">
            <a:avLst/>
          </a:prstGeom>
          <a:noFill/>
        </p:spPr>
        <p:txBody>
          <a:bodyPr wrap="square" rtlCol="0">
            <a:spAutoFit/>
          </a:bodyPr>
          <a:lstStyle/>
          <a:p>
            <a:r>
              <a:rPr lang="en-ZA" b="1" dirty="0" smtClean="0">
                <a:solidFill>
                  <a:srgbClr val="FF0000"/>
                </a:solidFill>
              </a:rPr>
              <a:t>Note: </a:t>
            </a:r>
            <a:r>
              <a:rPr lang="en-ZA" b="1" dirty="0">
                <a:solidFill>
                  <a:prstClr val="black"/>
                </a:solidFill>
              </a:rPr>
              <a:t>C</a:t>
            </a:r>
            <a:r>
              <a:rPr lang="en-ZA" b="1" dirty="0" smtClean="0">
                <a:solidFill>
                  <a:prstClr val="black"/>
                </a:solidFill>
              </a:rPr>
              <a:t>ollateral Management </a:t>
            </a:r>
            <a:r>
              <a:rPr lang="en-ZA" dirty="0" smtClean="0">
                <a:solidFill>
                  <a:prstClr val="black"/>
                </a:solidFill>
              </a:rPr>
              <a:t>will be tested during MCMT however it will </a:t>
            </a:r>
            <a:r>
              <a:rPr lang="en-ZA" b="1" dirty="0" smtClean="0">
                <a:solidFill>
                  <a:prstClr val="black"/>
                </a:solidFill>
              </a:rPr>
              <a:t>not be enabled from the ITaC go live day</a:t>
            </a:r>
          </a:p>
          <a:p>
            <a:r>
              <a:rPr lang="en-ZA" sz="1600" dirty="0" smtClean="0">
                <a:solidFill>
                  <a:prstClr val="black"/>
                </a:solidFill>
              </a:rPr>
              <a:t>– the functionality will be turned on after an agreed production bedding period</a:t>
            </a:r>
          </a:p>
          <a:p>
            <a:r>
              <a:rPr lang="en-ZA" sz="1600" dirty="0">
                <a:solidFill>
                  <a:prstClr val="black"/>
                </a:solidFill>
              </a:rPr>
              <a:t>– </a:t>
            </a:r>
            <a:r>
              <a:rPr lang="en-ZA" sz="1600" dirty="0" smtClean="0">
                <a:solidFill>
                  <a:prstClr val="black"/>
                </a:solidFill>
              </a:rPr>
              <a:t>JSE will consult with clients to agree what a suitable bedding period should be</a:t>
            </a:r>
            <a:endParaRPr lang="en-ZA" sz="1600" dirty="0">
              <a:solidFill>
                <a:prstClr val="black"/>
              </a:solidFill>
            </a:endParaRPr>
          </a:p>
        </p:txBody>
      </p:sp>
      <p:sp>
        <p:nvSpPr>
          <p:cNvPr id="6" name="Title 1"/>
          <p:cNvSpPr>
            <a:spLocks noGrp="1"/>
          </p:cNvSpPr>
          <p:nvPr>
            <p:ph type="title"/>
          </p:nvPr>
        </p:nvSpPr>
        <p:spPr>
          <a:xfrm>
            <a:off x="457200" y="76200"/>
            <a:ext cx="6705600" cy="810600"/>
          </a:xfrm>
        </p:spPr>
        <p:txBody>
          <a:bodyPr>
            <a:normAutofit fontScale="90000"/>
          </a:bodyPr>
          <a:lstStyle/>
          <a:p>
            <a:r>
              <a:rPr lang="en-ZA" sz="2800" dirty="0">
                <a:solidFill>
                  <a:prstClr val="black"/>
                </a:solidFill>
              </a:rPr>
              <a:t>Remaining activities leading up to </a:t>
            </a:r>
            <a:r>
              <a:rPr lang="en-ZA" sz="2800" dirty="0" smtClean="0">
                <a:solidFill>
                  <a:prstClr val="black"/>
                </a:solidFill>
              </a:rPr>
              <a:t>go-live</a:t>
            </a:r>
            <a:r>
              <a:rPr lang="en-US" dirty="0" smtClean="0"/>
              <a:t/>
            </a:r>
            <a:br>
              <a:rPr lang="en-US" dirty="0" smtClean="0"/>
            </a:br>
            <a:r>
              <a:rPr lang="en-US" b="0" dirty="0" smtClean="0"/>
              <a:t>ITaC </a:t>
            </a:r>
            <a:r>
              <a:rPr lang="en-US" b="0" dirty="0"/>
              <a:t>t</a:t>
            </a:r>
            <a:r>
              <a:rPr lang="en-US" b="0" dirty="0" smtClean="0"/>
              <a:t>imeline &amp; key dates</a:t>
            </a:r>
            <a:endParaRPr lang="en-US" b="0" dirty="0"/>
          </a:p>
        </p:txBody>
      </p:sp>
    </p:spTree>
    <p:extLst>
      <p:ext uri="{BB962C8B-B14F-4D97-AF65-F5344CB8AC3E}">
        <p14:creationId xmlns:p14="http://schemas.microsoft.com/office/powerpoint/2010/main" val="15917599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04437842"/>
              </p:ext>
            </p:extLst>
          </p:nvPr>
        </p:nvGraphicFramePr>
        <p:xfrm>
          <a:off x="228600" y="1676400"/>
          <a:ext cx="8686799" cy="3434080"/>
        </p:xfrm>
        <a:graphic>
          <a:graphicData uri="http://schemas.openxmlformats.org/drawingml/2006/table">
            <a:tbl>
              <a:tblPr firstRow="1" bandRow="1">
                <a:tableStyleId>{5C22544A-7EE6-4342-B048-85BDC9FD1C3A}</a:tableStyleId>
              </a:tblPr>
              <a:tblGrid>
                <a:gridCol w="1295400"/>
                <a:gridCol w="2667000"/>
                <a:gridCol w="4724399"/>
              </a:tblGrid>
              <a:tr h="370840">
                <a:tc>
                  <a:txBody>
                    <a:bodyPr/>
                    <a:lstStyle/>
                    <a:p>
                      <a:r>
                        <a:rPr lang="en-ZA" dirty="0" smtClean="0"/>
                        <a:t>Date</a:t>
                      </a:r>
                      <a:endParaRPr lang="en-ZA" dirty="0"/>
                    </a:p>
                  </a:txBody>
                  <a:tcPr/>
                </a:tc>
                <a:tc>
                  <a:txBody>
                    <a:bodyPr/>
                    <a:lstStyle/>
                    <a:p>
                      <a:r>
                        <a:rPr lang="en-ZA" dirty="0" smtClean="0"/>
                        <a:t>Milestone</a:t>
                      </a:r>
                      <a:endParaRPr lang="en-ZA" dirty="0"/>
                    </a:p>
                  </a:txBody>
                  <a:tcPr/>
                </a:tc>
                <a:tc>
                  <a:txBody>
                    <a:bodyPr/>
                    <a:lstStyle/>
                    <a:p>
                      <a:r>
                        <a:rPr lang="en-ZA" dirty="0" smtClean="0"/>
                        <a:t>Status</a:t>
                      </a:r>
                      <a:endParaRPr lang="en-ZA" dirty="0"/>
                    </a:p>
                  </a:txBody>
                  <a:tcPr/>
                </a:tc>
              </a:tr>
              <a:tr h="370840">
                <a:tc>
                  <a:txBody>
                    <a:bodyPr/>
                    <a:lstStyle/>
                    <a:p>
                      <a:r>
                        <a:rPr lang="en-US" sz="1600" dirty="0" smtClean="0"/>
                        <a:t>26 Oct</a:t>
                      </a:r>
                      <a:r>
                        <a:rPr lang="en-US" sz="1600" baseline="0" dirty="0" smtClean="0"/>
                        <a:t> </a:t>
                      </a:r>
                      <a:r>
                        <a:rPr lang="en-US" sz="1600" dirty="0" smtClean="0"/>
                        <a:t>2017 </a:t>
                      </a:r>
                      <a:endParaRPr lang="en-ZA" sz="1600" dirty="0"/>
                    </a:p>
                  </a:txBody>
                  <a:tcPr>
                    <a:solidFill>
                      <a:schemeClr val="bg1">
                        <a:lumMod val="75000"/>
                      </a:schemeClr>
                    </a:solidFill>
                  </a:tcPr>
                </a:tc>
                <a:tc>
                  <a:txBody>
                    <a:bodyPr/>
                    <a:lstStyle/>
                    <a:p>
                      <a:r>
                        <a:rPr lang="en-US" sz="1600" dirty="0" smtClean="0"/>
                        <a:t>Enablement cut-off date  for</a:t>
                      </a:r>
                      <a:r>
                        <a:rPr lang="en-US" sz="1600" baseline="0" dirty="0" smtClean="0"/>
                        <a:t> all clients</a:t>
                      </a:r>
                      <a:endParaRPr lang="en-ZA" sz="1600" dirty="0"/>
                    </a:p>
                  </a:txBody>
                  <a:tcPr>
                    <a:solidFill>
                      <a:schemeClr val="bg1">
                        <a:lumMod val="75000"/>
                      </a:schemeClr>
                    </a:solidFill>
                  </a:tcPr>
                </a:tc>
                <a:tc>
                  <a:txBody>
                    <a:bodyPr/>
                    <a:lstStyle/>
                    <a:p>
                      <a:r>
                        <a:rPr lang="en-ZA" sz="1600" baseline="0" dirty="0" smtClean="0"/>
                        <a:t>Complete</a:t>
                      </a:r>
                      <a:endParaRPr lang="en-ZA" sz="1600" baseline="0" dirty="0" smtClean="0">
                        <a:solidFill>
                          <a:srgbClr val="FF0000"/>
                        </a:solidFill>
                      </a:endParaRPr>
                    </a:p>
                  </a:txBody>
                  <a:tcPr>
                    <a:solidFill>
                      <a:schemeClr val="bg1">
                        <a:lumMod val="75000"/>
                      </a:schemeClr>
                    </a:solidFill>
                  </a:tcPr>
                </a:tc>
              </a:tr>
              <a:tr h="594360">
                <a:tc>
                  <a:txBody>
                    <a:bodyPr/>
                    <a:lstStyle/>
                    <a:p>
                      <a:r>
                        <a:rPr lang="en-ZA" sz="1600" dirty="0" smtClean="0"/>
                        <a:t>2 Nov 2017</a:t>
                      </a:r>
                      <a:endParaRPr lang="en-ZA" sz="1600" dirty="0"/>
                    </a:p>
                  </a:txBody>
                  <a:tcPr>
                    <a:solidFill>
                      <a:schemeClr val="bg1">
                        <a:lumMod val="75000"/>
                      </a:schemeClr>
                    </a:solidFill>
                  </a:tcPr>
                </a:tc>
                <a:tc>
                  <a:txBody>
                    <a:bodyPr/>
                    <a:lstStyle/>
                    <a:p>
                      <a:r>
                        <a:rPr lang="en-ZA" sz="1600" dirty="0" smtClean="0"/>
                        <a:t>Complete</a:t>
                      </a:r>
                      <a:r>
                        <a:rPr lang="en-ZA" sz="1600" baseline="0" dirty="0" smtClean="0"/>
                        <a:t> all </a:t>
                      </a:r>
                      <a:r>
                        <a:rPr lang="en-ZA" sz="1600" dirty="0" smtClean="0"/>
                        <a:t>Live</a:t>
                      </a:r>
                      <a:r>
                        <a:rPr lang="en-ZA" sz="1600" baseline="0" dirty="0" smtClean="0"/>
                        <a:t> Connectivity (LCON) tests (technical)</a:t>
                      </a:r>
                      <a:endParaRPr lang="en-ZA" sz="1600" dirty="0"/>
                    </a:p>
                  </a:txBody>
                  <a:tcPr>
                    <a:solidFill>
                      <a:schemeClr val="bg1">
                        <a:lumMod val="75000"/>
                      </a:schemeClr>
                    </a:solidFill>
                  </a:tcPr>
                </a:tc>
                <a:tc>
                  <a:txBody>
                    <a:bodyPr/>
                    <a:lstStyle/>
                    <a:p>
                      <a:r>
                        <a:rPr lang="en-ZA" sz="1600" baseline="0" dirty="0" smtClean="0"/>
                        <a:t>Complete</a:t>
                      </a:r>
                      <a:endParaRPr lang="en-ZA" sz="1600" baseline="0" dirty="0" smtClean="0">
                        <a:solidFill>
                          <a:srgbClr val="0000CC"/>
                        </a:solidFill>
                      </a:endParaRPr>
                    </a:p>
                  </a:txBody>
                  <a:tcPr>
                    <a:solidFill>
                      <a:schemeClr val="bg1">
                        <a:lumMod val="75000"/>
                      </a:schemeClr>
                    </a:solidFill>
                  </a:tcPr>
                </a:tc>
              </a:tr>
              <a:tr h="370840">
                <a:tc>
                  <a:txBody>
                    <a:bodyPr/>
                    <a:lstStyle/>
                    <a:p>
                      <a:r>
                        <a:rPr lang="en-ZA" sz="1600" dirty="0" smtClean="0"/>
                        <a:t>11 Nov 2017</a:t>
                      </a:r>
                      <a:endParaRPr lang="en-ZA" sz="1600" dirty="0"/>
                    </a:p>
                  </a:txBody>
                  <a:tcPr/>
                </a:tc>
                <a:tc>
                  <a:txBody>
                    <a:bodyPr/>
                    <a:lstStyle/>
                    <a:p>
                      <a:r>
                        <a:rPr lang="en-ZA" sz="1600" dirty="0" smtClean="0"/>
                        <a:t>Mandatory Market</a:t>
                      </a:r>
                      <a:r>
                        <a:rPr lang="en-ZA" sz="1600" baseline="0" dirty="0" smtClean="0"/>
                        <a:t> Facing Dress Rehearsal 1</a:t>
                      </a:r>
                      <a:endParaRPr lang="en-ZA" sz="1600" dirty="0"/>
                    </a:p>
                  </a:txBody>
                  <a:tcPr/>
                </a:tc>
                <a:tc>
                  <a:txBody>
                    <a:bodyPr/>
                    <a:lstStyle/>
                    <a:p>
                      <a:r>
                        <a:rPr lang="en-ZA" sz="1600" dirty="0" smtClean="0"/>
                        <a:t>Simulate</a:t>
                      </a:r>
                      <a:r>
                        <a:rPr lang="en-ZA" sz="1600" baseline="0" dirty="0" smtClean="0"/>
                        <a:t> a production business day</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ZA" sz="1600" baseline="0" dirty="0" smtClean="0">
                          <a:solidFill>
                            <a:srgbClr val="0000CC"/>
                          </a:solidFill>
                        </a:rPr>
                        <a:t>Test conducted and busy collating client feedback</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ZA" sz="1600" baseline="0" dirty="0" smtClean="0">
                          <a:solidFill>
                            <a:srgbClr val="0000CC"/>
                          </a:solidFill>
                        </a:rPr>
                        <a:t>ITaC dress rehearsal feedback session scheduled for Thurs, 23 Nov at 12h00 (invitation to be issued today)</a:t>
                      </a:r>
                      <a:endParaRPr lang="en-ZA" sz="1600" dirty="0"/>
                    </a:p>
                  </a:txBody>
                  <a:tcPr/>
                </a:tc>
              </a:tr>
              <a:tr h="370840">
                <a:tc>
                  <a:txBody>
                    <a:bodyPr/>
                    <a:lstStyle/>
                    <a:p>
                      <a:r>
                        <a:rPr lang="en-ZA" sz="1600" dirty="0" smtClean="0"/>
                        <a:t>25 Nov</a:t>
                      </a:r>
                      <a:r>
                        <a:rPr lang="en-ZA" sz="1600" baseline="0" dirty="0" smtClean="0"/>
                        <a:t> 2017</a:t>
                      </a:r>
                      <a:endParaRPr lang="en-ZA" sz="1600" dirty="0"/>
                    </a:p>
                  </a:txBody>
                  <a:tcPr/>
                </a:tc>
                <a:tc>
                  <a:txBody>
                    <a:bodyPr/>
                    <a:lstStyle/>
                    <a:p>
                      <a:r>
                        <a:rPr lang="en-ZA" sz="1600" dirty="0" smtClean="0"/>
                        <a:t>Mandatory Market</a:t>
                      </a:r>
                      <a:r>
                        <a:rPr lang="en-ZA" sz="1600" baseline="0" dirty="0" smtClean="0"/>
                        <a:t> Facing Dress Rehearsal 2</a:t>
                      </a:r>
                      <a:endParaRPr lang="en-ZA" sz="1600" dirty="0"/>
                    </a:p>
                  </a:txBody>
                  <a:tcPr/>
                </a:tc>
                <a:tc>
                  <a:txBody>
                    <a:bodyPr/>
                    <a:lstStyle/>
                    <a:p>
                      <a:r>
                        <a:rPr lang="en-ZA" sz="1600" dirty="0" smtClean="0"/>
                        <a:t>Simulate</a:t>
                      </a:r>
                      <a:r>
                        <a:rPr lang="en-ZA" sz="1600" baseline="0" dirty="0" smtClean="0"/>
                        <a:t> a production business day </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ZA" sz="1600" kern="1200" baseline="0" dirty="0" smtClean="0">
                          <a:solidFill>
                            <a:srgbClr val="0000CC"/>
                          </a:solidFill>
                          <a:latin typeface="+mn-lt"/>
                          <a:ea typeface="+mn-ea"/>
                          <a:cs typeface="+mn-cs"/>
                        </a:rPr>
                        <a:t>On track </a:t>
                      </a:r>
                      <a:endParaRPr lang="en-ZA" sz="1600" kern="1200" baseline="0" dirty="0">
                        <a:solidFill>
                          <a:srgbClr val="0000CC"/>
                        </a:solidFill>
                        <a:latin typeface="+mn-lt"/>
                        <a:ea typeface="+mn-ea"/>
                        <a:cs typeface="+mn-cs"/>
                      </a:endParaRPr>
                    </a:p>
                  </a:txBody>
                  <a:tcPr/>
                </a:tc>
              </a:tr>
            </a:tbl>
          </a:graphicData>
        </a:graphic>
      </p:graphicFrame>
      <p:sp>
        <p:nvSpPr>
          <p:cNvPr id="5" name="Content Placeholder 2"/>
          <p:cNvSpPr>
            <a:spLocks noGrp="1"/>
          </p:cNvSpPr>
          <p:nvPr>
            <p:ph idx="1"/>
          </p:nvPr>
        </p:nvSpPr>
        <p:spPr>
          <a:xfrm>
            <a:off x="228600" y="1172568"/>
            <a:ext cx="8534400" cy="503832"/>
          </a:xfrm>
        </p:spPr>
        <p:txBody>
          <a:bodyPr>
            <a:noAutofit/>
          </a:bodyPr>
          <a:lstStyle/>
          <a:p>
            <a:pPr algn="just"/>
            <a:r>
              <a:rPr lang="en-US" sz="1800" dirty="0" smtClean="0"/>
              <a:t>Upcoming Milestones 2017</a:t>
            </a:r>
            <a:endParaRPr lang="en-US" sz="1600" dirty="0" smtClean="0"/>
          </a:p>
        </p:txBody>
      </p:sp>
      <p:sp>
        <p:nvSpPr>
          <p:cNvPr id="6" name="Title 1"/>
          <p:cNvSpPr>
            <a:spLocks noGrp="1"/>
          </p:cNvSpPr>
          <p:nvPr>
            <p:ph type="title"/>
          </p:nvPr>
        </p:nvSpPr>
        <p:spPr>
          <a:xfrm>
            <a:off x="457200" y="76200"/>
            <a:ext cx="6705600" cy="810600"/>
          </a:xfrm>
        </p:spPr>
        <p:txBody>
          <a:bodyPr>
            <a:normAutofit fontScale="90000"/>
          </a:bodyPr>
          <a:lstStyle/>
          <a:p>
            <a:r>
              <a:rPr lang="en-ZA" sz="2800" dirty="0">
                <a:solidFill>
                  <a:prstClr val="black"/>
                </a:solidFill>
              </a:rPr>
              <a:t>Remaining activities leading up to </a:t>
            </a:r>
            <a:r>
              <a:rPr lang="en-ZA" sz="2800" dirty="0" smtClean="0">
                <a:solidFill>
                  <a:prstClr val="black"/>
                </a:solidFill>
              </a:rPr>
              <a:t>go-live</a:t>
            </a:r>
            <a:r>
              <a:rPr lang="en-US" dirty="0" smtClean="0"/>
              <a:t/>
            </a:r>
            <a:br>
              <a:rPr lang="en-US" dirty="0" smtClean="0"/>
            </a:br>
            <a:r>
              <a:rPr lang="en-US" b="0" dirty="0" smtClean="0"/>
              <a:t>ITaC </a:t>
            </a:r>
            <a:r>
              <a:rPr lang="en-US" b="0" dirty="0"/>
              <a:t>t</a:t>
            </a:r>
            <a:r>
              <a:rPr lang="en-US" b="0" dirty="0" smtClean="0"/>
              <a:t>imeline &amp; key dates</a:t>
            </a:r>
            <a:endParaRPr lang="en-US" b="0" dirty="0"/>
          </a:p>
        </p:txBody>
      </p:sp>
    </p:spTree>
    <p:extLst>
      <p:ext uri="{BB962C8B-B14F-4D97-AF65-F5344CB8AC3E}">
        <p14:creationId xmlns:p14="http://schemas.microsoft.com/office/powerpoint/2010/main" val="17054692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782298512"/>
              </p:ext>
            </p:extLst>
          </p:nvPr>
        </p:nvGraphicFramePr>
        <p:xfrm>
          <a:off x="228600" y="1318435"/>
          <a:ext cx="8686799" cy="4897120"/>
        </p:xfrm>
        <a:graphic>
          <a:graphicData uri="http://schemas.openxmlformats.org/drawingml/2006/table">
            <a:tbl>
              <a:tblPr firstRow="1" bandRow="1">
                <a:tableStyleId>{5C22544A-7EE6-4342-B048-85BDC9FD1C3A}</a:tableStyleId>
              </a:tblPr>
              <a:tblGrid>
                <a:gridCol w="1295400"/>
                <a:gridCol w="2667000"/>
                <a:gridCol w="4724399"/>
              </a:tblGrid>
              <a:tr h="370840">
                <a:tc>
                  <a:txBody>
                    <a:bodyPr/>
                    <a:lstStyle/>
                    <a:p>
                      <a:r>
                        <a:rPr lang="en-ZA" dirty="0" smtClean="0"/>
                        <a:t>Date</a:t>
                      </a:r>
                      <a:endParaRPr lang="en-ZA" dirty="0"/>
                    </a:p>
                  </a:txBody>
                  <a:tcPr/>
                </a:tc>
                <a:tc>
                  <a:txBody>
                    <a:bodyPr/>
                    <a:lstStyle/>
                    <a:p>
                      <a:r>
                        <a:rPr lang="en-ZA" dirty="0" smtClean="0"/>
                        <a:t>Milestone</a:t>
                      </a:r>
                      <a:endParaRPr lang="en-ZA" dirty="0"/>
                    </a:p>
                  </a:txBody>
                  <a:tcPr/>
                </a:tc>
                <a:tc>
                  <a:txBody>
                    <a:bodyPr/>
                    <a:lstStyle/>
                    <a:p>
                      <a:r>
                        <a:rPr lang="en-ZA" dirty="0" smtClean="0"/>
                        <a:t>Status</a:t>
                      </a:r>
                      <a:endParaRPr lang="en-ZA" dirty="0"/>
                    </a:p>
                  </a:txBody>
                  <a:tcPr/>
                </a:tc>
              </a:tr>
              <a:tr h="370840">
                <a:tc>
                  <a:txBody>
                    <a:bodyPr/>
                    <a:lstStyle/>
                    <a:p>
                      <a:r>
                        <a:rPr lang="en-US" sz="1500" dirty="0" smtClean="0"/>
                        <a:t>1 Feb 2018</a:t>
                      </a:r>
                      <a:endParaRPr lang="en-ZA" sz="1500" dirty="0"/>
                    </a:p>
                  </a:txBody>
                  <a:tcPr/>
                </a:tc>
                <a:tc>
                  <a:txBody>
                    <a:bodyPr/>
                    <a:lstStyle/>
                    <a:p>
                      <a:r>
                        <a:rPr lang="en-US" sz="1500" dirty="0" smtClean="0"/>
                        <a:t>Final</a:t>
                      </a:r>
                      <a:r>
                        <a:rPr lang="en-US" sz="1500" baseline="0" dirty="0" smtClean="0"/>
                        <a:t> e</a:t>
                      </a:r>
                      <a:r>
                        <a:rPr lang="en-US" sz="1500" dirty="0" smtClean="0"/>
                        <a:t>nablement amendments - cut-off date</a:t>
                      </a:r>
                      <a:endParaRPr lang="en-ZA" sz="1500" dirty="0"/>
                    </a:p>
                  </a:txBody>
                  <a:tcPr/>
                </a:tc>
                <a:tc>
                  <a:txBody>
                    <a:bodyPr/>
                    <a:lstStyle/>
                    <a:p>
                      <a:r>
                        <a:rPr lang="en-ZA" sz="1500" baseline="0" dirty="0" smtClean="0"/>
                        <a:t>Final enablement amendment request submissions</a:t>
                      </a:r>
                    </a:p>
                    <a:p>
                      <a:r>
                        <a:rPr lang="en-ZA" sz="1500" baseline="0" dirty="0" smtClean="0"/>
                        <a:t>(bear in mind standard SLA is 7 days)</a:t>
                      </a:r>
                      <a:endParaRPr lang="en-ZA" sz="1500" baseline="0" dirty="0" smtClean="0">
                        <a:solidFill>
                          <a:srgbClr val="FF0000"/>
                        </a:solidFill>
                      </a:endParaRPr>
                    </a:p>
                  </a:txBody>
                  <a:tcPr/>
                </a:tc>
              </a:tr>
              <a:tr h="594360">
                <a:tc>
                  <a:txBody>
                    <a:bodyPr/>
                    <a:lstStyle/>
                    <a:p>
                      <a:r>
                        <a:rPr lang="en-ZA" sz="1500" dirty="0" smtClean="0"/>
                        <a:t>8 Feb 2018</a:t>
                      </a:r>
                      <a:endParaRPr lang="en-ZA" sz="1500" dirty="0"/>
                    </a:p>
                  </a:txBody>
                  <a:tcPr/>
                </a:tc>
                <a:tc>
                  <a:txBody>
                    <a:bodyPr/>
                    <a:lstStyle/>
                    <a:p>
                      <a:r>
                        <a:rPr lang="en-ZA" sz="1500" dirty="0" smtClean="0"/>
                        <a:t>Final</a:t>
                      </a:r>
                      <a:r>
                        <a:rPr lang="en-ZA" sz="1500" baseline="0" dirty="0" smtClean="0"/>
                        <a:t> </a:t>
                      </a:r>
                      <a:r>
                        <a:rPr lang="en-ZA" sz="1500" dirty="0" smtClean="0"/>
                        <a:t>Live</a:t>
                      </a:r>
                      <a:r>
                        <a:rPr lang="en-ZA" sz="1500" baseline="0" dirty="0" smtClean="0"/>
                        <a:t> Connectivity (LCON) tests </a:t>
                      </a:r>
                      <a:endParaRPr lang="en-ZA" sz="1500" dirty="0"/>
                    </a:p>
                  </a:txBody>
                  <a:tcPr/>
                </a:tc>
                <a:tc>
                  <a:txBody>
                    <a:bodyPr/>
                    <a:lstStyle/>
                    <a:p>
                      <a:r>
                        <a:rPr lang="en-ZA" sz="1500" baseline="0" dirty="0" smtClean="0"/>
                        <a:t>Last date to prove any enablement amendments ahead of go live</a:t>
                      </a:r>
                    </a:p>
                  </a:txBody>
                  <a:tcPr/>
                </a:tc>
              </a:tr>
              <a:tr h="370840">
                <a:tc>
                  <a:txBody>
                    <a:bodyPr/>
                    <a:lstStyle/>
                    <a:p>
                      <a:r>
                        <a:rPr lang="en-ZA" sz="1500" dirty="0" smtClean="0"/>
                        <a:t>17 Feb</a:t>
                      </a:r>
                      <a:r>
                        <a:rPr lang="en-ZA" sz="1500" baseline="0" dirty="0" smtClean="0"/>
                        <a:t> 2018</a:t>
                      </a:r>
                    </a:p>
                    <a:p>
                      <a:endParaRPr lang="en-ZA" sz="1500" baseline="0" dirty="0" smtClean="0"/>
                    </a:p>
                    <a:p>
                      <a:r>
                        <a:rPr lang="en-ZA" sz="1500" baseline="0" dirty="0" smtClean="0"/>
                        <a:t>Contingency 24 Mar 2018</a:t>
                      </a:r>
                      <a:endParaRPr lang="en-ZA" sz="1500" dirty="0"/>
                    </a:p>
                  </a:txBody>
                  <a:tcPr/>
                </a:tc>
                <a:tc>
                  <a:txBody>
                    <a:bodyPr/>
                    <a:lstStyle/>
                    <a:p>
                      <a:r>
                        <a:rPr lang="en-ZA" sz="1500" dirty="0" smtClean="0"/>
                        <a:t>Mandatory Market</a:t>
                      </a:r>
                      <a:r>
                        <a:rPr lang="en-ZA" sz="1500" baseline="0" dirty="0" smtClean="0"/>
                        <a:t> Facing Dress Rehearsal 3</a:t>
                      </a:r>
                      <a:endParaRPr lang="en-ZA" sz="1500" dirty="0"/>
                    </a:p>
                  </a:txBody>
                  <a:tcPr/>
                </a:tc>
                <a:tc>
                  <a:txBody>
                    <a:bodyPr/>
                    <a:lstStyle/>
                    <a:p>
                      <a:r>
                        <a:rPr lang="en-ZA" sz="1500" dirty="0" smtClean="0"/>
                        <a:t>Execute</a:t>
                      </a:r>
                      <a:r>
                        <a:rPr lang="en-ZA" sz="1500" baseline="0" dirty="0" smtClean="0"/>
                        <a:t> final deployment and implementation activities</a:t>
                      </a:r>
                    </a:p>
                    <a:p>
                      <a:r>
                        <a:rPr lang="en-ZA" sz="1500" dirty="0" smtClean="0"/>
                        <a:t>Simulate</a:t>
                      </a:r>
                      <a:r>
                        <a:rPr lang="en-ZA" sz="1500" baseline="0" dirty="0" smtClean="0"/>
                        <a:t> a production business day </a:t>
                      </a:r>
                      <a:endParaRPr lang="en-ZA" sz="1500" dirty="0"/>
                    </a:p>
                  </a:txBody>
                  <a:tcPr/>
                </a:tc>
              </a:tr>
              <a:tr h="370840">
                <a:tc>
                  <a:txBody>
                    <a:bodyPr/>
                    <a:lstStyle/>
                    <a:p>
                      <a:r>
                        <a:rPr lang="en-ZA" sz="1500" dirty="0" smtClean="0"/>
                        <a:t>19 Feb</a:t>
                      </a:r>
                      <a:r>
                        <a:rPr lang="en-ZA" sz="1500" baseline="0" dirty="0" smtClean="0"/>
                        <a:t> 2017</a:t>
                      </a:r>
                    </a:p>
                    <a:p>
                      <a:endParaRPr lang="en-ZA" sz="1500" baseline="0" dirty="0" smtClean="0"/>
                    </a:p>
                    <a:p>
                      <a:endParaRPr lang="en-ZA" sz="1500" baseline="0" dirty="0" smtClean="0"/>
                    </a:p>
                    <a:p>
                      <a:r>
                        <a:rPr lang="en-ZA" sz="1500" baseline="0" dirty="0" smtClean="0"/>
                        <a:t>Contingency</a:t>
                      </a:r>
                    </a:p>
                    <a:p>
                      <a:r>
                        <a:rPr lang="en-ZA" sz="1500" baseline="0" dirty="0" smtClean="0"/>
                        <a:t>26 Mar 2018</a:t>
                      </a:r>
                      <a:endParaRPr lang="en-ZA" sz="1500" dirty="0"/>
                    </a:p>
                  </a:txBody>
                  <a:tcPr/>
                </a:tc>
                <a:tc>
                  <a:txBody>
                    <a:bodyPr/>
                    <a:lstStyle/>
                    <a:p>
                      <a:r>
                        <a:rPr lang="en-ZA" sz="1500" b="1" dirty="0" smtClean="0"/>
                        <a:t>ITaC Go</a:t>
                      </a:r>
                      <a:r>
                        <a:rPr lang="en-ZA" sz="1500" b="1" baseline="0" dirty="0" smtClean="0"/>
                        <a:t> live</a:t>
                      </a:r>
                      <a:endParaRPr lang="en-ZA" sz="1500" b="1" dirty="0"/>
                    </a:p>
                  </a:txBody>
                  <a:tcPr/>
                </a:tc>
                <a:tc>
                  <a:txBody>
                    <a:bodyPr/>
                    <a:lstStyle/>
                    <a:p>
                      <a:r>
                        <a:rPr lang="en-ZA" sz="1500" dirty="0" smtClean="0"/>
                        <a:t>Equity Derivatives</a:t>
                      </a:r>
                      <a:r>
                        <a:rPr lang="en-ZA" sz="1500" baseline="0" dirty="0" smtClean="0"/>
                        <a:t> and Currency Derivatives start trading and clearing through the new ITaC solutions</a:t>
                      </a:r>
                    </a:p>
                    <a:p>
                      <a:r>
                        <a:rPr lang="en-ZA" sz="1500" baseline="0" dirty="0" smtClean="0"/>
                        <a:t>And are published via JSE </a:t>
                      </a:r>
                      <a:r>
                        <a:rPr lang="en-ZA" sz="1500" baseline="0" dirty="0" err="1" smtClean="0"/>
                        <a:t>PoP</a:t>
                      </a:r>
                      <a:endParaRPr lang="en-ZA" sz="1500" baseline="0" dirty="0" smtClean="0"/>
                    </a:p>
                    <a:p>
                      <a:endParaRPr lang="en-ZA" sz="1500" baseline="0" dirty="0" smtClean="0"/>
                    </a:p>
                    <a:p>
                      <a:r>
                        <a:rPr lang="en-ZA" sz="1500" baseline="0" dirty="0" smtClean="0"/>
                        <a:t>Decommissioning of Equity Derivatives  and Currency Derivatives trading and clearing on the legacy Derivatives </a:t>
                      </a:r>
                      <a:r>
                        <a:rPr lang="en-ZA" sz="1500" baseline="0" dirty="0" err="1" smtClean="0"/>
                        <a:t>Nutron</a:t>
                      </a:r>
                      <a:r>
                        <a:rPr lang="en-ZA" sz="1500" baseline="0" dirty="0" smtClean="0"/>
                        <a:t>/</a:t>
                      </a:r>
                      <a:r>
                        <a:rPr lang="en-ZA" sz="1500" baseline="0" dirty="0" err="1" smtClean="0"/>
                        <a:t>Nuclears</a:t>
                      </a:r>
                      <a:r>
                        <a:rPr lang="en-ZA" sz="1500" baseline="0" dirty="0" smtClean="0"/>
                        <a:t> solution</a:t>
                      </a:r>
                    </a:p>
                    <a:p>
                      <a:endParaRPr lang="en-ZA" sz="1500" baseline="0" dirty="0" smtClean="0"/>
                    </a:p>
                    <a:p>
                      <a:r>
                        <a:rPr lang="en-ZA" sz="1500" baseline="0" dirty="0" smtClean="0"/>
                        <a:t>Decommissioning of the DITCH Equity Derivatives market data feed to JSE London </a:t>
                      </a:r>
                      <a:r>
                        <a:rPr lang="en-ZA" sz="1500" baseline="0" dirty="0" err="1" smtClean="0"/>
                        <a:t>PoP</a:t>
                      </a:r>
                      <a:endParaRPr lang="en-ZA" sz="1500" dirty="0"/>
                    </a:p>
                  </a:txBody>
                  <a:tcPr/>
                </a:tc>
              </a:tr>
            </a:tbl>
          </a:graphicData>
        </a:graphic>
      </p:graphicFrame>
      <p:sp>
        <p:nvSpPr>
          <p:cNvPr id="5" name="Content Placeholder 2"/>
          <p:cNvSpPr>
            <a:spLocks noGrp="1"/>
          </p:cNvSpPr>
          <p:nvPr>
            <p:ph idx="1"/>
          </p:nvPr>
        </p:nvSpPr>
        <p:spPr>
          <a:xfrm>
            <a:off x="228600" y="943968"/>
            <a:ext cx="8534400" cy="503832"/>
          </a:xfrm>
        </p:spPr>
        <p:txBody>
          <a:bodyPr>
            <a:noAutofit/>
          </a:bodyPr>
          <a:lstStyle/>
          <a:p>
            <a:pPr algn="just"/>
            <a:r>
              <a:rPr lang="en-US" sz="1800" dirty="0" smtClean="0"/>
              <a:t>Upcoming Milestones 2018</a:t>
            </a:r>
            <a:endParaRPr lang="en-US" sz="1600" dirty="0" smtClean="0"/>
          </a:p>
        </p:txBody>
      </p:sp>
      <p:sp>
        <p:nvSpPr>
          <p:cNvPr id="6" name="Title 1"/>
          <p:cNvSpPr>
            <a:spLocks noGrp="1"/>
          </p:cNvSpPr>
          <p:nvPr>
            <p:ph type="title"/>
          </p:nvPr>
        </p:nvSpPr>
        <p:spPr>
          <a:xfrm>
            <a:off x="457200" y="76200"/>
            <a:ext cx="6705600" cy="810600"/>
          </a:xfrm>
        </p:spPr>
        <p:txBody>
          <a:bodyPr>
            <a:normAutofit fontScale="90000"/>
          </a:bodyPr>
          <a:lstStyle/>
          <a:p>
            <a:r>
              <a:rPr lang="en-ZA" sz="2800" dirty="0">
                <a:solidFill>
                  <a:prstClr val="black"/>
                </a:solidFill>
              </a:rPr>
              <a:t>Remaining activities leading up to </a:t>
            </a:r>
            <a:r>
              <a:rPr lang="en-ZA" sz="2800" dirty="0" smtClean="0">
                <a:solidFill>
                  <a:prstClr val="black"/>
                </a:solidFill>
              </a:rPr>
              <a:t>go-live</a:t>
            </a:r>
            <a:r>
              <a:rPr lang="en-US" dirty="0" smtClean="0"/>
              <a:t/>
            </a:r>
            <a:br>
              <a:rPr lang="en-US" dirty="0" smtClean="0"/>
            </a:br>
            <a:r>
              <a:rPr lang="en-US" b="0" dirty="0" smtClean="0"/>
              <a:t>ITaC </a:t>
            </a:r>
            <a:r>
              <a:rPr lang="en-US" b="0" dirty="0"/>
              <a:t>t</a:t>
            </a:r>
            <a:r>
              <a:rPr lang="en-US" b="0" dirty="0" smtClean="0"/>
              <a:t>imeline &amp; key dates</a:t>
            </a:r>
            <a:endParaRPr lang="en-US" b="0" dirty="0"/>
          </a:p>
        </p:txBody>
      </p:sp>
    </p:spTree>
    <p:extLst>
      <p:ext uri="{BB962C8B-B14F-4D97-AF65-F5344CB8AC3E}">
        <p14:creationId xmlns:p14="http://schemas.microsoft.com/office/powerpoint/2010/main" val="2425063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760000" cy="762000"/>
          </a:xfrm>
        </p:spPr>
        <p:txBody>
          <a:bodyPr>
            <a:normAutofit fontScale="90000"/>
          </a:bodyPr>
          <a:lstStyle/>
          <a:p>
            <a:r>
              <a:rPr lang="en-ZA" sz="2800" dirty="0"/>
              <a:t>ITaC programme overview</a:t>
            </a:r>
            <a:r>
              <a:rPr lang="en-ZA" sz="2300" dirty="0" smtClean="0"/>
              <a:t/>
            </a:r>
            <a:br>
              <a:rPr lang="en-ZA" sz="2300" dirty="0" smtClean="0"/>
            </a:br>
            <a:r>
              <a:rPr lang="en-ZA" sz="2600" b="0" dirty="0" smtClean="0"/>
              <a:t>Strategic objectives</a:t>
            </a:r>
            <a:endParaRPr lang="en-US" sz="2600" b="0" dirty="0"/>
          </a:p>
        </p:txBody>
      </p:sp>
      <p:sp>
        <p:nvSpPr>
          <p:cNvPr id="3" name="Content Placeholder 2"/>
          <p:cNvSpPr>
            <a:spLocks noGrp="1"/>
          </p:cNvSpPr>
          <p:nvPr>
            <p:ph idx="1"/>
          </p:nvPr>
        </p:nvSpPr>
        <p:spPr>
          <a:xfrm>
            <a:off x="457200" y="1600200"/>
            <a:ext cx="8435280" cy="4525963"/>
          </a:xfrm>
        </p:spPr>
        <p:txBody>
          <a:bodyPr>
            <a:normAutofit/>
          </a:bodyPr>
          <a:lstStyle/>
          <a:p>
            <a:pPr algn="just">
              <a:buFont typeface="Arial" panose="020B0604020202020204" pitchFamily="34" charset="0"/>
              <a:buChar char="•"/>
            </a:pPr>
            <a:r>
              <a:rPr lang="en-GB" sz="1600" dirty="0" smtClean="0"/>
              <a:t>The JSE aims to achieve its Integrated Clearing vision through ITaC</a:t>
            </a:r>
          </a:p>
          <a:p>
            <a:pPr algn="just">
              <a:buFont typeface="Arial" panose="020B0604020202020204" pitchFamily="34" charset="0"/>
              <a:buChar char="•"/>
            </a:pPr>
            <a:endParaRPr lang="en-GB" sz="1600" dirty="0" smtClean="0"/>
          </a:p>
          <a:p>
            <a:pPr algn="just">
              <a:buFont typeface="Arial" panose="020B0604020202020204" pitchFamily="34" charset="0"/>
              <a:buChar char="•"/>
            </a:pPr>
            <a:endParaRPr lang="en-GB" sz="1600" dirty="0" smtClean="0"/>
          </a:p>
          <a:p>
            <a:pPr algn="just">
              <a:buFont typeface="Arial" panose="020B0604020202020204" pitchFamily="34" charset="0"/>
              <a:buChar char="•"/>
            </a:pPr>
            <a:r>
              <a:rPr lang="en-GB" sz="1600" dirty="0" smtClean="0"/>
              <a:t>The vision is based on three pillars:</a:t>
            </a:r>
          </a:p>
          <a:p>
            <a:pPr lvl="1" algn="just"/>
            <a:r>
              <a:rPr lang="en-GB" sz="1600" dirty="0" smtClean="0"/>
              <a:t>Centralised and real-time risk management</a:t>
            </a:r>
          </a:p>
          <a:p>
            <a:pPr lvl="1" algn="just"/>
            <a:r>
              <a:rPr lang="en-GB" sz="1600" dirty="0" smtClean="0"/>
              <a:t>Efficient asset utilisation</a:t>
            </a:r>
          </a:p>
          <a:p>
            <a:pPr lvl="1" algn="just"/>
            <a:r>
              <a:rPr lang="en-GB" sz="1600" dirty="0" smtClean="0"/>
              <a:t>Consolidated clearing operations</a:t>
            </a:r>
          </a:p>
          <a:p>
            <a:pPr marL="0" indent="0" algn="just">
              <a:buNone/>
            </a:pPr>
            <a:endParaRPr lang="en-GB" sz="1600" dirty="0" smtClean="0"/>
          </a:p>
          <a:p>
            <a:pPr marL="0" indent="0" algn="just">
              <a:buNone/>
            </a:pPr>
            <a:endParaRPr lang="en-GB" sz="1600" dirty="0" smtClean="0"/>
          </a:p>
          <a:p>
            <a:pPr algn="just">
              <a:buFont typeface="Arial" panose="020B0604020202020204" pitchFamily="34" charset="0"/>
              <a:buChar char="•"/>
            </a:pPr>
            <a:r>
              <a:rPr lang="en-GB" sz="1600" dirty="0" smtClean="0"/>
              <a:t>The JSE has selected Cinnober as its partner for the development of a new multi-asset clearing technology platform</a:t>
            </a:r>
          </a:p>
          <a:p>
            <a:pPr lvl="1" algn="just"/>
            <a:r>
              <a:rPr lang="en-GB" sz="1600" dirty="0" smtClean="0"/>
              <a:t>Proven, high-performance real-time Clearing solution </a:t>
            </a:r>
            <a:endParaRPr lang="en-GB"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5059680"/>
            <a:ext cx="2232247" cy="462723"/>
          </a:xfrm>
          <a:prstGeom prst="rect">
            <a:avLst/>
          </a:prstGeom>
          <a:ln>
            <a:noFill/>
          </a:ln>
          <a:effectLst>
            <a:outerShdw blurRad="292100" dist="139700" dir="2700000" algn="tl" rotWithShape="0">
              <a:srgbClr val="333333">
                <a:alpha val="65000"/>
              </a:srgbClr>
            </a:outerShdw>
          </a:effectLst>
        </p:spPr>
      </p:pic>
      <p:pic>
        <p:nvPicPr>
          <p:cNvPr id="5122" name="Picture 2" descr="C:\Users\alexc\Pictures\pilla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805" y="2286000"/>
            <a:ext cx="1821436" cy="1389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8275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844800527"/>
              </p:ext>
            </p:extLst>
          </p:nvPr>
        </p:nvGraphicFramePr>
        <p:xfrm>
          <a:off x="228600" y="1442720"/>
          <a:ext cx="8686800" cy="5034280"/>
        </p:xfrm>
        <a:graphic>
          <a:graphicData uri="http://schemas.openxmlformats.org/drawingml/2006/table">
            <a:tbl>
              <a:tblPr firstRow="1" bandRow="1">
                <a:tableStyleId>{5C22544A-7EE6-4342-B048-85BDC9FD1C3A}</a:tableStyleId>
              </a:tblPr>
              <a:tblGrid>
                <a:gridCol w="1371600"/>
                <a:gridCol w="1600200"/>
                <a:gridCol w="2133600"/>
                <a:gridCol w="2209800"/>
                <a:gridCol w="1371600"/>
              </a:tblGrid>
              <a:tr h="370840">
                <a:tc>
                  <a:txBody>
                    <a:bodyPr/>
                    <a:lstStyle/>
                    <a:p>
                      <a:r>
                        <a:rPr lang="en-ZA" sz="1600" dirty="0" smtClean="0"/>
                        <a:t>Date</a:t>
                      </a:r>
                      <a:endParaRPr lang="en-ZA" sz="1600" dirty="0"/>
                    </a:p>
                  </a:txBody>
                  <a:tcPr/>
                </a:tc>
                <a:tc>
                  <a:txBody>
                    <a:bodyPr/>
                    <a:lstStyle/>
                    <a:p>
                      <a:r>
                        <a:rPr lang="en-ZA" sz="1600" dirty="0" smtClean="0"/>
                        <a:t>Description</a:t>
                      </a:r>
                      <a:endParaRPr lang="en-ZA" sz="1600" dirty="0"/>
                    </a:p>
                  </a:txBody>
                  <a:tcPr/>
                </a:tc>
                <a:tc>
                  <a:txBody>
                    <a:bodyPr/>
                    <a:lstStyle/>
                    <a:p>
                      <a:r>
                        <a:rPr lang="en-ZA" sz="1600" dirty="0" smtClean="0"/>
                        <a:t>Objective</a:t>
                      </a:r>
                      <a:endParaRPr lang="en-ZA" sz="1600" dirty="0"/>
                    </a:p>
                  </a:txBody>
                  <a:tcPr/>
                </a:tc>
                <a:tc>
                  <a:txBody>
                    <a:bodyPr/>
                    <a:lstStyle/>
                    <a:p>
                      <a:r>
                        <a:rPr lang="en-ZA" sz="1600" dirty="0" smtClean="0"/>
                        <a:t>Participation</a:t>
                      </a:r>
                      <a:endParaRPr lang="en-ZA" sz="1600" dirty="0"/>
                    </a:p>
                  </a:txBody>
                  <a:tcPr/>
                </a:tc>
                <a:tc>
                  <a:txBody>
                    <a:bodyPr/>
                    <a:lstStyle/>
                    <a:p>
                      <a:r>
                        <a:rPr lang="en-ZA" sz="1600" dirty="0" smtClean="0"/>
                        <a:t>Schedule</a:t>
                      </a:r>
                      <a:endParaRPr lang="en-ZA" sz="1600" dirty="0"/>
                    </a:p>
                  </a:txBody>
                  <a:tcPr/>
                </a:tc>
              </a:tr>
              <a:tr h="370840">
                <a:tc>
                  <a:txBody>
                    <a:bodyPr/>
                    <a:lstStyle/>
                    <a:p>
                      <a:r>
                        <a:rPr lang="en-ZA" sz="1600" dirty="0" smtClean="0"/>
                        <a:t>7 Oct 2017</a:t>
                      </a:r>
                    </a:p>
                    <a:p>
                      <a:r>
                        <a:rPr lang="en-ZA" sz="1600" dirty="0" smtClean="0">
                          <a:solidFill>
                            <a:schemeClr val="tx1"/>
                          </a:solidFill>
                        </a:rPr>
                        <a:t>21 Oct 2017</a:t>
                      </a:r>
                      <a:endParaRPr lang="en-ZA" sz="1600" dirty="0">
                        <a:solidFill>
                          <a:schemeClr val="tx1"/>
                        </a:solidFill>
                      </a:endParaRPr>
                    </a:p>
                  </a:txBody>
                  <a:tcPr>
                    <a:solidFill>
                      <a:schemeClr val="bg1">
                        <a:lumMod val="75000"/>
                      </a:schemeClr>
                    </a:solidFill>
                  </a:tcPr>
                </a:tc>
                <a:tc>
                  <a:txBody>
                    <a:bodyPr/>
                    <a:lstStyle/>
                    <a:p>
                      <a:r>
                        <a:rPr lang="en-ZA" sz="1600" dirty="0" smtClean="0"/>
                        <a:t>Software</a:t>
                      </a:r>
                      <a:r>
                        <a:rPr lang="en-ZA" sz="1600" baseline="0" dirty="0" smtClean="0"/>
                        <a:t> Provider Dress Rehearsal</a:t>
                      </a:r>
                      <a:endParaRPr lang="en-ZA" sz="1600" dirty="0"/>
                    </a:p>
                  </a:txBody>
                  <a:tcPr>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Prove</a:t>
                      </a:r>
                      <a:r>
                        <a:rPr lang="en-ZA" sz="1600" baseline="0" dirty="0" smtClean="0"/>
                        <a:t> technical deployment activities and basic functional tests to test a </a:t>
                      </a:r>
                      <a:r>
                        <a:rPr lang="en-ZA" sz="1600" b="1" baseline="0" dirty="0" smtClean="0"/>
                        <a:t>selected set </a:t>
                      </a:r>
                      <a:r>
                        <a:rPr lang="en-ZA" sz="1600" baseline="0" dirty="0" smtClean="0"/>
                        <a:t>of their clients site setups</a:t>
                      </a:r>
                      <a:endParaRPr lang="en-ZA" sz="1600" dirty="0" smtClean="0"/>
                    </a:p>
                  </a:txBody>
                  <a:tcPr>
                    <a:solidFill>
                      <a:schemeClr val="bg1">
                        <a:lumMod val="75000"/>
                      </a:schemeClr>
                    </a:solidFill>
                  </a:tcPr>
                </a:tc>
                <a:tc>
                  <a:txBody>
                    <a:bodyPr/>
                    <a:lstStyle/>
                    <a:p>
                      <a:r>
                        <a:rPr lang="en-ZA" sz="1600" b="1" dirty="0" smtClean="0">
                          <a:solidFill>
                            <a:srgbClr val="FF0000"/>
                          </a:solidFill>
                        </a:rPr>
                        <a:t>Mandatory </a:t>
                      </a:r>
                      <a:r>
                        <a:rPr lang="en-ZA" sz="1600" b="1" dirty="0" smtClean="0"/>
                        <a:t>f</a:t>
                      </a:r>
                      <a:r>
                        <a:rPr lang="en-ZA" sz="1600" dirty="0" smtClean="0"/>
                        <a:t>or all trading, market data</a:t>
                      </a:r>
                      <a:r>
                        <a:rPr lang="en-ZA" sz="1600" baseline="0" dirty="0" smtClean="0"/>
                        <a:t> and clearing solution </a:t>
                      </a:r>
                      <a:r>
                        <a:rPr lang="en-ZA" sz="1600" dirty="0" smtClean="0"/>
                        <a:t>Software</a:t>
                      </a:r>
                      <a:r>
                        <a:rPr lang="en-ZA" sz="1600" baseline="0" dirty="0" smtClean="0"/>
                        <a:t> providers, own solution developers and SIPs</a:t>
                      </a:r>
                      <a:endParaRPr lang="en-ZA" sz="1600" dirty="0"/>
                    </a:p>
                  </a:txBody>
                  <a:tcPr>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rPr>
                        <a:t>Successfully Completed</a:t>
                      </a:r>
                    </a:p>
                  </a:txBody>
                  <a:tcPr>
                    <a:solidFill>
                      <a:schemeClr val="bg1">
                        <a:lumMod val="75000"/>
                      </a:schemeClr>
                    </a:solidFill>
                  </a:tcPr>
                </a:tc>
              </a:tr>
              <a:tr h="370840">
                <a:tc>
                  <a:txBody>
                    <a:bodyPr/>
                    <a:lstStyle/>
                    <a:p>
                      <a:r>
                        <a:rPr lang="en-ZA" sz="1600" dirty="0" smtClean="0"/>
                        <a:t>11 Nov 2017</a:t>
                      </a:r>
                    </a:p>
                    <a:p>
                      <a:r>
                        <a:rPr lang="en-ZA" sz="1600" dirty="0" smtClean="0">
                          <a:solidFill>
                            <a:schemeClr val="tx1"/>
                          </a:solidFill>
                        </a:rPr>
                        <a:t>25 Nov 2017 </a:t>
                      </a:r>
                      <a:endParaRPr lang="en-ZA" sz="1600" dirty="0">
                        <a:solidFill>
                          <a:schemeClr val="tx1"/>
                        </a:solidFill>
                      </a:endParaRPr>
                    </a:p>
                  </a:txBody>
                  <a:tcPr/>
                </a:tc>
                <a:tc>
                  <a:txBody>
                    <a:bodyPr/>
                    <a:lstStyle/>
                    <a:p>
                      <a:r>
                        <a:rPr lang="en-ZA" sz="1600" dirty="0" smtClean="0"/>
                        <a:t>Mandatory</a:t>
                      </a:r>
                      <a:r>
                        <a:rPr lang="en-ZA" sz="1600" baseline="0" dirty="0" smtClean="0"/>
                        <a:t> Market Facing Dress rehearsal</a:t>
                      </a:r>
                      <a:endParaRPr lang="en-ZA" sz="1600" dirty="0"/>
                    </a:p>
                  </a:txBody>
                  <a:tcPr/>
                </a:tc>
                <a:tc>
                  <a:txBody>
                    <a:bodyPr/>
                    <a:lstStyle/>
                    <a:p>
                      <a:r>
                        <a:rPr lang="en-ZA" sz="1600" dirty="0" smtClean="0"/>
                        <a:t>Prove technical</a:t>
                      </a:r>
                      <a:r>
                        <a:rPr lang="en-ZA" sz="1600" baseline="0" dirty="0" smtClean="0"/>
                        <a:t> enablements and connectivity and conduct full functional testing</a:t>
                      </a:r>
                      <a:endParaRPr lang="en-ZA" sz="1600" dirty="0"/>
                    </a:p>
                  </a:txBody>
                  <a:tcPr/>
                </a:tc>
                <a:tc>
                  <a:txBody>
                    <a:bodyPr/>
                    <a:lstStyle/>
                    <a:p>
                      <a:r>
                        <a:rPr lang="en-ZA" sz="1600" b="1" dirty="0" smtClean="0">
                          <a:solidFill>
                            <a:srgbClr val="FF0000"/>
                          </a:solidFill>
                        </a:rPr>
                        <a:t>Mandatory</a:t>
                      </a:r>
                      <a:r>
                        <a:rPr lang="en-ZA" sz="1600" dirty="0" smtClean="0"/>
                        <a:t> for all member</a:t>
                      </a:r>
                      <a:r>
                        <a:rPr lang="en-ZA" sz="1600" baseline="0" dirty="0" smtClean="0"/>
                        <a:t> and live market data subscribers</a:t>
                      </a:r>
                      <a:endParaRPr lang="en-ZA"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08h00 – </a:t>
                      </a:r>
                      <a:r>
                        <a:rPr lang="en-ZA" sz="1600" dirty="0" smtClean="0">
                          <a:solidFill>
                            <a:schemeClr val="tx1"/>
                          </a:solidFill>
                        </a:rPr>
                        <a:t>14h00</a:t>
                      </a:r>
                    </a:p>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rPr>
                        <a:t>11 Nov </a:t>
                      </a:r>
                      <a:r>
                        <a:rPr lang="en-ZA" sz="1600" dirty="0" err="1" smtClean="0">
                          <a:solidFill>
                            <a:schemeClr val="tx1"/>
                          </a:solidFill>
                        </a:rPr>
                        <a:t>Cmpl</a:t>
                      </a:r>
                      <a:endParaRPr lang="en-ZA" sz="16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600" b="1" dirty="0" smtClean="0">
                          <a:solidFill>
                            <a:srgbClr val="0000CC"/>
                          </a:solidFill>
                        </a:rPr>
                        <a:t>25 Nov On Track</a:t>
                      </a:r>
                    </a:p>
                  </a:txBody>
                  <a:tcPr/>
                </a:tc>
              </a:tr>
              <a:tr h="370840">
                <a:tc>
                  <a:txBody>
                    <a:bodyPr/>
                    <a:lstStyle/>
                    <a:p>
                      <a:r>
                        <a:rPr lang="en-ZA" sz="1600" dirty="0" smtClean="0"/>
                        <a:t>17 Feb 2018</a:t>
                      </a:r>
                    </a:p>
                    <a:p>
                      <a:r>
                        <a:rPr lang="en-ZA" sz="1600" dirty="0" smtClean="0">
                          <a:solidFill>
                            <a:schemeClr val="tx1"/>
                          </a:solidFill>
                        </a:rPr>
                        <a:t>and</a:t>
                      </a:r>
                      <a:r>
                        <a:rPr lang="en-ZA" sz="1600" baseline="0" dirty="0" smtClean="0">
                          <a:solidFill>
                            <a:schemeClr val="tx1"/>
                          </a:solidFill>
                        </a:rPr>
                        <a:t> contingency 24</a:t>
                      </a:r>
                      <a:r>
                        <a:rPr lang="en-ZA" sz="1600" dirty="0" smtClean="0">
                          <a:solidFill>
                            <a:schemeClr val="tx1"/>
                          </a:solidFill>
                        </a:rPr>
                        <a:t> Mar 2018 </a:t>
                      </a:r>
                      <a:endParaRPr lang="en-ZA" sz="1600" dirty="0">
                        <a:solidFill>
                          <a:schemeClr val="tx1"/>
                        </a:solidFill>
                      </a:endParaRPr>
                    </a:p>
                  </a:txBody>
                  <a:tcPr/>
                </a:tc>
                <a:tc>
                  <a:txBody>
                    <a:bodyPr/>
                    <a:lstStyle/>
                    <a:p>
                      <a:r>
                        <a:rPr lang="en-ZA" sz="1600" dirty="0" smtClean="0"/>
                        <a:t>Proposed </a:t>
                      </a:r>
                    </a:p>
                    <a:p>
                      <a:r>
                        <a:rPr lang="en-ZA" sz="1600" dirty="0" smtClean="0"/>
                        <a:t>FINAL Mandatory</a:t>
                      </a:r>
                      <a:r>
                        <a:rPr lang="en-ZA" sz="1600" baseline="0" dirty="0" smtClean="0"/>
                        <a:t> Market Facing Dress rehearsal</a:t>
                      </a:r>
                      <a:endParaRPr lang="en-ZA" sz="1600" dirty="0"/>
                    </a:p>
                  </a:txBody>
                  <a:tcPr/>
                </a:tc>
                <a:tc>
                  <a:txBody>
                    <a:bodyPr/>
                    <a:lstStyle/>
                    <a:p>
                      <a:r>
                        <a:rPr lang="en-ZA" sz="1600" dirty="0" smtClean="0"/>
                        <a:t>Prove final cut-over deployment</a:t>
                      </a:r>
                      <a:r>
                        <a:rPr lang="en-ZA" sz="1600" baseline="0" dirty="0" smtClean="0"/>
                        <a:t> activities and </a:t>
                      </a:r>
                      <a:r>
                        <a:rPr lang="en-ZA" sz="1600" dirty="0" smtClean="0"/>
                        <a:t>technical</a:t>
                      </a:r>
                      <a:r>
                        <a:rPr lang="en-ZA" sz="1600" baseline="0" dirty="0" smtClean="0"/>
                        <a:t> connectivity tests (some functional testing may be required )</a:t>
                      </a:r>
                      <a:endParaRPr lang="en-ZA" sz="1600" dirty="0"/>
                    </a:p>
                  </a:txBody>
                  <a:tcPr/>
                </a:tc>
                <a:tc>
                  <a:txBody>
                    <a:bodyPr/>
                    <a:lstStyle/>
                    <a:p>
                      <a:r>
                        <a:rPr lang="en-ZA" sz="1600" b="1" dirty="0" smtClean="0">
                          <a:solidFill>
                            <a:srgbClr val="FF0000"/>
                          </a:solidFill>
                        </a:rPr>
                        <a:t>Mandatory</a:t>
                      </a:r>
                      <a:r>
                        <a:rPr lang="en-ZA" sz="1600" dirty="0" smtClean="0"/>
                        <a:t> for all members</a:t>
                      </a:r>
                      <a:r>
                        <a:rPr lang="en-ZA" sz="1600" baseline="0" dirty="0" smtClean="0"/>
                        <a:t> and live market data subscribers</a:t>
                      </a:r>
                      <a:endParaRPr lang="en-ZA"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08h00 – </a:t>
                      </a:r>
                      <a:r>
                        <a:rPr lang="en-ZA" sz="1600" dirty="0" smtClean="0">
                          <a:solidFill>
                            <a:schemeClr val="tx1"/>
                          </a:solidFill>
                        </a:rPr>
                        <a:t>14h00</a:t>
                      </a:r>
                    </a:p>
                  </a:txBody>
                  <a:tcPr/>
                </a:tc>
              </a:tr>
            </a:tbl>
          </a:graphicData>
        </a:graphic>
      </p:graphicFrame>
      <p:sp>
        <p:nvSpPr>
          <p:cNvPr id="5" name="Title 1"/>
          <p:cNvSpPr>
            <a:spLocks noGrp="1"/>
          </p:cNvSpPr>
          <p:nvPr>
            <p:ph type="title"/>
          </p:nvPr>
        </p:nvSpPr>
        <p:spPr>
          <a:xfrm>
            <a:off x="457200" y="76200"/>
            <a:ext cx="6705600" cy="810600"/>
          </a:xfrm>
        </p:spPr>
        <p:txBody>
          <a:bodyPr>
            <a:normAutofit fontScale="90000"/>
          </a:bodyPr>
          <a:lstStyle/>
          <a:p>
            <a:r>
              <a:rPr lang="en-ZA" sz="2800" dirty="0">
                <a:solidFill>
                  <a:prstClr val="black"/>
                </a:solidFill>
              </a:rPr>
              <a:t>Remaining activities leading up to </a:t>
            </a:r>
            <a:r>
              <a:rPr lang="en-ZA" sz="2800" dirty="0" smtClean="0">
                <a:solidFill>
                  <a:prstClr val="black"/>
                </a:solidFill>
              </a:rPr>
              <a:t>go-live</a:t>
            </a:r>
            <a:r>
              <a:rPr lang="en-US" dirty="0" smtClean="0"/>
              <a:t/>
            </a:r>
            <a:br>
              <a:rPr lang="en-US" dirty="0" smtClean="0"/>
            </a:br>
            <a:r>
              <a:rPr lang="en-US" b="0" dirty="0" smtClean="0"/>
              <a:t>ITaC </a:t>
            </a:r>
            <a:r>
              <a:rPr lang="en-US" b="0" dirty="0"/>
              <a:t>t</a:t>
            </a:r>
            <a:r>
              <a:rPr lang="en-US" b="0" dirty="0" smtClean="0"/>
              <a:t>imeline &amp; key dates </a:t>
            </a:r>
            <a:r>
              <a:rPr lang="en-US" sz="1800" b="0" dirty="0" smtClean="0"/>
              <a:t>(cont.)</a:t>
            </a:r>
            <a:endParaRPr lang="en-US" b="0" dirty="0"/>
          </a:p>
        </p:txBody>
      </p:sp>
      <p:sp>
        <p:nvSpPr>
          <p:cNvPr id="6" name="Title 1"/>
          <p:cNvSpPr txBox="1">
            <a:spLocks/>
          </p:cNvSpPr>
          <p:nvPr/>
        </p:nvSpPr>
        <p:spPr>
          <a:xfrm>
            <a:off x="304800" y="914400"/>
            <a:ext cx="6248400" cy="531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a:solidFill>
                  <a:schemeClr val="tx1"/>
                </a:solidFill>
                <a:latin typeface="+mj-lt"/>
                <a:ea typeface="+mj-ea"/>
                <a:cs typeface="+mj-cs"/>
              </a:defRPr>
            </a:lvl1pPr>
          </a:lstStyle>
          <a:p>
            <a:r>
              <a:rPr lang="en-ZA" sz="1800" dirty="0" smtClean="0">
                <a:latin typeface="+mn-lt"/>
              </a:rPr>
              <a:t>Market Facing Dress Rehearsal Summary:</a:t>
            </a:r>
            <a:endParaRPr lang="en-ZA" sz="1800" dirty="0">
              <a:latin typeface="+mn-lt"/>
            </a:endParaRPr>
          </a:p>
        </p:txBody>
      </p:sp>
    </p:spTree>
    <p:extLst>
      <p:ext uri="{BB962C8B-B14F-4D97-AF65-F5344CB8AC3E}">
        <p14:creationId xmlns:p14="http://schemas.microsoft.com/office/powerpoint/2010/main" val="3201601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7419045"/>
              </p:ext>
            </p:extLst>
          </p:nvPr>
        </p:nvGraphicFramePr>
        <p:xfrm>
          <a:off x="304800" y="1445400"/>
          <a:ext cx="8686800" cy="4719320"/>
        </p:xfrm>
        <a:graphic>
          <a:graphicData uri="http://schemas.openxmlformats.org/drawingml/2006/table">
            <a:tbl>
              <a:tblPr firstRow="1" bandRow="1">
                <a:tableStyleId>{5C22544A-7EE6-4342-B048-85BDC9FD1C3A}</a:tableStyleId>
              </a:tblPr>
              <a:tblGrid>
                <a:gridCol w="4780263"/>
                <a:gridCol w="122162"/>
                <a:gridCol w="3784375"/>
              </a:tblGrid>
              <a:tr h="402590">
                <a:tc>
                  <a:txBody>
                    <a:bodyPr/>
                    <a:lstStyle/>
                    <a:p>
                      <a:r>
                        <a:rPr lang="en-ZA" dirty="0" smtClean="0"/>
                        <a:t>Document</a:t>
                      </a:r>
                      <a:endParaRPr lang="en-ZA" dirty="0"/>
                    </a:p>
                  </a:txBody>
                  <a:tcPr/>
                </a:tc>
                <a:tc gridSpan="2">
                  <a:txBody>
                    <a:bodyPr/>
                    <a:lstStyle/>
                    <a:p>
                      <a:r>
                        <a:rPr lang="en-ZA" dirty="0" smtClean="0"/>
                        <a:t>Description</a:t>
                      </a:r>
                      <a:endParaRPr lang="en-ZA" dirty="0"/>
                    </a:p>
                  </a:txBody>
                  <a:tcPr/>
                </a:tc>
                <a:tc hMerge="1">
                  <a:txBody>
                    <a:bodyPr/>
                    <a:lstStyle/>
                    <a:p>
                      <a:endParaRPr lang="en-ZA"/>
                    </a:p>
                  </a:txBody>
                  <a:tcPr/>
                </a:tc>
              </a:tr>
              <a:tr h="402590">
                <a:tc gridSpan="3">
                  <a:txBody>
                    <a:bodyPr/>
                    <a:lstStyle/>
                    <a:p>
                      <a:pPr algn="just">
                        <a:spcAft>
                          <a:spcPts val="0"/>
                        </a:spcAft>
                      </a:pPr>
                      <a:r>
                        <a:rPr lang="en-ZA" sz="1600" b="1" dirty="0" smtClean="0">
                          <a:effectLst/>
                          <a:latin typeface="+mn-lt"/>
                          <a:ea typeface="Times New Roman"/>
                          <a:cs typeface="Times New Roman"/>
                        </a:rPr>
                        <a:t>Business Functional</a:t>
                      </a:r>
                      <a:r>
                        <a:rPr lang="en-ZA" sz="1600" b="1" baseline="0" dirty="0" smtClean="0">
                          <a:effectLst/>
                          <a:latin typeface="+mn-lt"/>
                          <a:ea typeface="Times New Roman"/>
                          <a:cs typeface="Times New Roman"/>
                        </a:rPr>
                        <a:t> Documentation (that all business users should read)</a:t>
                      </a:r>
                      <a:endParaRPr lang="en-ZA" sz="1600" b="1" dirty="0">
                        <a:effectLst/>
                        <a:latin typeface="+mn-lt"/>
                        <a:ea typeface="Times New Roman"/>
                        <a:cs typeface="Times New Roman"/>
                      </a:endParaRPr>
                    </a:p>
                  </a:txBody>
                  <a:tcPr/>
                </a:tc>
                <a:tc hMerge="1">
                  <a:txBody>
                    <a:bodyPr/>
                    <a:lstStyle/>
                    <a:p>
                      <a:endParaRPr lang="en-ZA" dirty="0"/>
                    </a:p>
                  </a:txBody>
                  <a:tcPr/>
                </a:tc>
                <a:tc hMerge="1">
                  <a:txBody>
                    <a:bodyPr/>
                    <a:lstStyle/>
                    <a:p>
                      <a:endParaRPr lang="en-ZA"/>
                    </a:p>
                  </a:txBody>
                  <a:tcPr/>
                </a:tc>
              </a:tr>
              <a:tr h="402590">
                <a:tc>
                  <a:txBody>
                    <a:bodyPr/>
                    <a:lstStyle/>
                    <a:p>
                      <a:pPr algn="just">
                        <a:spcAft>
                          <a:spcPts val="0"/>
                        </a:spcAft>
                      </a:pPr>
                      <a:r>
                        <a:rPr lang="en-GB" sz="1400" u="sng" dirty="0" smtClean="0">
                          <a:solidFill>
                            <a:srgbClr val="0000CC"/>
                          </a:solidFill>
                          <a:effectLst/>
                          <a:latin typeface="+mn-lt"/>
                          <a:ea typeface="Times New Roman"/>
                          <a:cs typeface="Times New Roman"/>
                          <a:hlinkClick r:id="rId3"/>
                        </a:rPr>
                        <a:t>Volume PT00 - Post-trade Services Overview v1.02.pdf</a:t>
                      </a:r>
                      <a:endParaRPr lang="en-ZA" sz="1400" dirty="0">
                        <a:solidFill>
                          <a:srgbClr val="0000CC"/>
                        </a:solidFill>
                        <a:effectLst/>
                        <a:latin typeface="+mn-lt"/>
                        <a:ea typeface="Times New Roman"/>
                        <a:cs typeface="Times New Roman"/>
                      </a:endParaRPr>
                    </a:p>
                  </a:txBody>
                  <a:tcPr/>
                </a:tc>
                <a:tc gridSpan="2">
                  <a:txBody>
                    <a:bodyPr/>
                    <a:lstStyle/>
                    <a:p>
                      <a:r>
                        <a:rPr lang="en-ZA" sz="1400" dirty="0" smtClean="0"/>
                        <a:t>Business functional overview document describing</a:t>
                      </a:r>
                      <a:r>
                        <a:rPr lang="en-ZA" sz="1400" baseline="0" dirty="0" smtClean="0"/>
                        <a:t> the post-trade services</a:t>
                      </a:r>
                    </a:p>
                  </a:txBody>
                  <a:tcPr/>
                </a:tc>
                <a:tc hMerge="1">
                  <a:txBody>
                    <a:bodyPr/>
                    <a:lstStyle/>
                    <a:p>
                      <a:endParaRPr lang="en-ZA"/>
                    </a:p>
                  </a:txBody>
                  <a:tcPr/>
                </a:tc>
              </a:tr>
              <a:tr h="402590">
                <a:tc>
                  <a:txBody>
                    <a:bodyPr/>
                    <a:lstStyle/>
                    <a:p>
                      <a:pPr algn="just">
                        <a:spcAft>
                          <a:spcPts val="0"/>
                        </a:spcAft>
                      </a:pPr>
                      <a:r>
                        <a:rPr lang="en-GB" sz="1400" u="sng" dirty="0" smtClean="0">
                          <a:solidFill>
                            <a:srgbClr val="0000CC"/>
                          </a:solidFill>
                          <a:effectLst/>
                          <a:latin typeface="+mn-lt"/>
                          <a:ea typeface="Times New Roman"/>
                          <a:cs typeface="Times New Roman"/>
                          <a:hlinkClick r:id="rId4"/>
                        </a:rPr>
                        <a:t>JSE Securities and FX Collateral Service Overview.pdf</a:t>
                      </a:r>
                      <a:r>
                        <a:rPr lang="en-GB" sz="1400" dirty="0" smtClean="0">
                          <a:solidFill>
                            <a:srgbClr val="0000CC"/>
                          </a:solidFill>
                          <a:effectLst/>
                          <a:latin typeface="+mn-lt"/>
                          <a:ea typeface="Times New Roman"/>
                          <a:cs typeface="Times New Roman"/>
                        </a:rPr>
                        <a:t> </a:t>
                      </a:r>
                      <a:endParaRPr lang="en-ZA" sz="1400" dirty="0" smtClean="0">
                        <a:solidFill>
                          <a:srgbClr val="0000CC"/>
                        </a:solidFill>
                        <a:effectLst/>
                        <a:latin typeface="+mn-lt"/>
                        <a:ea typeface="Times New Roman"/>
                        <a:cs typeface="Times New Roman"/>
                      </a:endParaRPr>
                    </a:p>
                  </a:txBody>
                  <a:tcPr>
                    <a:solidFill>
                      <a:schemeClr val="bg1"/>
                    </a:solidFill>
                  </a:tcPr>
                </a:tc>
                <a:tc gridSpan="2">
                  <a:txBody>
                    <a:bodyPr/>
                    <a:lstStyle/>
                    <a:p>
                      <a:r>
                        <a:rPr lang="en-ZA" sz="1400" dirty="0" smtClean="0"/>
                        <a:t>Business</a:t>
                      </a:r>
                      <a:r>
                        <a:rPr lang="en-ZA" sz="1400" baseline="0" dirty="0" smtClean="0"/>
                        <a:t> functional overview of the Securities and Collateral services</a:t>
                      </a:r>
                      <a:endParaRPr lang="en-ZA" sz="1400" dirty="0"/>
                    </a:p>
                  </a:txBody>
                  <a:tcPr>
                    <a:solidFill>
                      <a:schemeClr val="bg1"/>
                    </a:solidFill>
                  </a:tcPr>
                </a:tc>
                <a:tc hMerge="1">
                  <a:txBody>
                    <a:bodyPr/>
                    <a:lstStyle/>
                    <a:p>
                      <a:endParaRPr lang="en-ZA"/>
                    </a:p>
                  </a:txBody>
                  <a:tcPr/>
                </a:tc>
              </a:tr>
              <a:tr h="402590">
                <a:tc>
                  <a:txBody>
                    <a:bodyPr/>
                    <a:lstStyle/>
                    <a:p>
                      <a:pPr algn="just">
                        <a:spcAft>
                          <a:spcPts val="0"/>
                        </a:spcAft>
                      </a:pPr>
                      <a:r>
                        <a:rPr lang="en-GB" sz="1400" u="sng" dirty="0" smtClean="0">
                          <a:solidFill>
                            <a:srgbClr val="0000FF"/>
                          </a:solidFill>
                          <a:effectLst/>
                          <a:latin typeface="+mn-lt"/>
                          <a:ea typeface="Times New Roman"/>
                          <a:cs typeface="Times New Roman"/>
                          <a:hlinkClick r:id="rId5"/>
                        </a:rPr>
                        <a:t>ITaC Client facing Functions Interfaces v1.01.xlsx</a:t>
                      </a:r>
                      <a:r>
                        <a:rPr lang="en-GB" sz="1400" dirty="0" smtClean="0">
                          <a:effectLst/>
                          <a:latin typeface="+mn-lt"/>
                          <a:ea typeface="Times New Roman"/>
                          <a:cs typeface="Times New Roman"/>
                        </a:rPr>
                        <a:t> </a:t>
                      </a:r>
                      <a:endParaRPr lang="en-ZA" sz="1400" dirty="0">
                        <a:effectLst/>
                        <a:latin typeface="+mn-lt"/>
                        <a:ea typeface="Times New Roman"/>
                        <a:cs typeface="Times New Roman"/>
                      </a:endParaRPr>
                    </a:p>
                  </a:txBody>
                  <a:tcPr/>
                </a:tc>
                <a:tc gridSpan="2">
                  <a:txBody>
                    <a:bodyPr/>
                    <a:lstStyle/>
                    <a:p>
                      <a:r>
                        <a:rPr lang="en-ZA" sz="1400" dirty="0" smtClean="0"/>
                        <a:t>High level summary of what</a:t>
                      </a:r>
                      <a:r>
                        <a:rPr lang="en-ZA" sz="1400" baseline="0" dirty="0" smtClean="0"/>
                        <a:t> is a trading, deal management versus clearing function</a:t>
                      </a:r>
                      <a:endParaRPr lang="en-ZA" sz="1400" dirty="0"/>
                    </a:p>
                  </a:txBody>
                  <a:tcPr/>
                </a:tc>
                <a:tc hMerge="1">
                  <a:txBody>
                    <a:bodyPr/>
                    <a:lstStyle/>
                    <a:p>
                      <a:endParaRPr lang="en-ZA"/>
                    </a:p>
                  </a:txBody>
                  <a:tcPr/>
                </a:tc>
              </a:tr>
              <a:tr h="402590">
                <a:tc gridSpan="3">
                  <a:txBody>
                    <a:bodyPr/>
                    <a:lstStyle/>
                    <a:p>
                      <a:endParaRPr lang="en-ZA" sz="1600" b="1" baseline="0" dirty="0" smtClean="0"/>
                    </a:p>
                  </a:txBody>
                  <a:tcPr/>
                </a:tc>
                <a:tc hMerge="1">
                  <a:txBody>
                    <a:bodyPr/>
                    <a:lstStyle/>
                    <a:p>
                      <a:endParaRPr lang="en-ZA"/>
                    </a:p>
                  </a:txBody>
                  <a:tcPr/>
                </a:tc>
                <a:tc hMerge="1">
                  <a:txBody>
                    <a:bodyPr/>
                    <a:lstStyle/>
                    <a:p>
                      <a:endParaRPr lang="en-ZA"/>
                    </a:p>
                  </a:txBody>
                  <a:tcPr/>
                </a:tc>
              </a:tr>
              <a:tr h="402590">
                <a:tc gridSpan="3">
                  <a:txBody>
                    <a:bodyPr/>
                    <a:lstStyle/>
                    <a:p>
                      <a:r>
                        <a:rPr lang="en-ZA" sz="1600" b="1" dirty="0" smtClean="0"/>
                        <a:t>Mandatory Clearing Member Testing (MCMT) Documentation</a:t>
                      </a:r>
                      <a:endParaRPr lang="en-ZA" sz="1600" b="1" baseline="0" dirty="0" smtClean="0"/>
                    </a:p>
                  </a:txBody>
                  <a:tcPr/>
                </a:tc>
                <a:tc hMerge="1">
                  <a:txBody>
                    <a:bodyPr/>
                    <a:lstStyle/>
                    <a:p>
                      <a:endParaRPr lang="en-ZA"/>
                    </a:p>
                  </a:txBody>
                  <a:tcPr/>
                </a:tc>
                <a:tc hMerge="1">
                  <a:txBody>
                    <a:bodyPr/>
                    <a:lstStyle/>
                    <a:p>
                      <a:endParaRPr lang="en-ZA"/>
                    </a:p>
                  </a:txBody>
                  <a:tcPr/>
                </a:tc>
              </a:tr>
              <a:tr h="402590">
                <a:tc gridSpan="2">
                  <a:txBody>
                    <a:bodyPr/>
                    <a:lstStyle/>
                    <a:p>
                      <a:r>
                        <a:rPr lang="en-GB" sz="1400" u="sng" kern="1200" dirty="0" smtClean="0">
                          <a:solidFill>
                            <a:schemeClr val="dk1"/>
                          </a:solidFill>
                          <a:effectLst/>
                          <a:latin typeface="+mn-lt"/>
                          <a:ea typeface="+mn-ea"/>
                          <a:cs typeface="+mn-cs"/>
                          <a:hlinkClick r:id="rId6"/>
                        </a:rPr>
                        <a:t>Volume PT204 - Guide to Mandatory Clearing Member Testing (MCMT) 1.00.pdf</a:t>
                      </a:r>
                      <a:r>
                        <a:rPr lang="en-GB" sz="1400" kern="1200" dirty="0" smtClean="0">
                          <a:solidFill>
                            <a:schemeClr val="dk1"/>
                          </a:solidFill>
                          <a:effectLst/>
                          <a:latin typeface="+mn-lt"/>
                          <a:ea typeface="+mn-ea"/>
                          <a:cs typeface="+mn-cs"/>
                        </a:rPr>
                        <a:t> </a:t>
                      </a:r>
                      <a:endParaRPr lang="en-ZA" sz="1400" kern="1200" dirty="0">
                        <a:solidFill>
                          <a:schemeClr val="dk1"/>
                        </a:solidFill>
                        <a:effectLst/>
                        <a:latin typeface="+mn-lt"/>
                        <a:ea typeface="+mn-ea"/>
                        <a:cs typeface="+mn-cs"/>
                      </a:endParaRPr>
                    </a:p>
                  </a:txBody>
                  <a:tcPr/>
                </a:tc>
                <a:tc hMerge="1">
                  <a:txBody>
                    <a:bodyPr/>
                    <a:lstStyle/>
                    <a:p>
                      <a:endParaRPr lang="en-ZA"/>
                    </a:p>
                  </a:txBody>
                  <a:tcPr/>
                </a:tc>
                <a:tc>
                  <a:txBody>
                    <a:bodyPr/>
                    <a:lstStyle/>
                    <a:p>
                      <a:r>
                        <a:rPr lang="en-ZA" sz="1400" baseline="0" dirty="0" smtClean="0"/>
                        <a:t>Guidance note on MCMT approach and expectations</a:t>
                      </a:r>
                      <a:endParaRPr lang="en-ZA" sz="1400" dirty="0"/>
                    </a:p>
                  </a:txBody>
                  <a:tcPr/>
                </a:tc>
              </a:tr>
              <a:tr h="402590">
                <a:tc gridSpan="2">
                  <a:txBody>
                    <a:bodyPr/>
                    <a:lstStyle/>
                    <a:p>
                      <a:pPr algn="just">
                        <a:spcAft>
                          <a:spcPts val="0"/>
                        </a:spcAft>
                      </a:pPr>
                      <a:r>
                        <a:rPr lang="en-GB" sz="1400" u="sng" dirty="0" smtClean="0">
                          <a:solidFill>
                            <a:srgbClr val="0000FF"/>
                          </a:solidFill>
                          <a:effectLst/>
                          <a:latin typeface="+mn-lt"/>
                          <a:ea typeface="Times New Roman"/>
                          <a:cs typeface="Times New Roman"/>
                          <a:hlinkClick r:id="rId7"/>
                        </a:rPr>
                        <a:t>Volume PT204a - Test scenarios for MCMT v1.00.xlsx</a:t>
                      </a:r>
                      <a:r>
                        <a:rPr lang="en-GB" sz="1400" dirty="0" smtClean="0">
                          <a:effectLst/>
                          <a:latin typeface="+mn-lt"/>
                          <a:ea typeface="Times New Roman"/>
                          <a:cs typeface="Times New Roman"/>
                        </a:rPr>
                        <a:t> </a:t>
                      </a:r>
                      <a:endParaRPr lang="en-ZA" sz="1400" dirty="0">
                        <a:effectLst/>
                        <a:latin typeface="+mn-lt"/>
                        <a:ea typeface="Times New Roman"/>
                        <a:cs typeface="Times New Roman"/>
                      </a:endParaRPr>
                    </a:p>
                  </a:txBody>
                  <a:tcPr/>
                </a:tc>
                <a:tc hMerge="1">
                  <a:txBody>
                    <a:bodyPr/>
                    <a:lstStyle/>
                    <a:p>
                      <a:endParaRPr lang="en-ZA"/>
                    </a:p>
                  </a:txBody>
                  <a:tcPr/>
                </a:tc>
                <a:tc>
                  <a:txBody>
                    <a:bodyPr/>
                    <a:lstStyle/>
                    <a:p>
                      <a:r>
                        <a:rPr lang="en-ZA" sz="1400" dirty="0" smtClean="0"/>
                        <a:t>MCMT test scenarios</a:t>
                      </a:r>
                      <a:r>
                        <a:rPr lang="en-ZA" sz="1400" baseline="0" dirty="0" smtClean="0"/>
                        <a:t> to be tested i.e. what business functions will be tested</a:t>
                      </a:r>
                      <a:endParaRPr lang="en-ZA" sz="1400" dirty="0"/>
                    </a:p>
                  </a:txBody>
                  <a:tcPr/>
                </a:tc>
              </a:tr>
              <a:tr h="402590">
                <a:tc gridSpan="2">
                  <a:txBody>
                    <a:bodyPr/>
                    <a:lstStyle/>
                    <a:p>
                      <a:r>
                        <a:rPr lang="en-GB" sz="1400" u="sng" kern="1200" dirty="0" smtClean="0">
                          <a:solidFill>
                            <a:schemeClr val="dk1"/>
                          </a:solidFill>
                          <a:effectLst/>
                          <a:latin typeface="+mn-lt"/>
                          <a:ea typeface="+mn-ea"/>
                          <a:cs typeface="+mn-cs"/>
                          <a:hlinkClick r:id="rId8"/>
                        </a:rPr>
                        <a:t>Volume PT204c - Test execution schedule for MCMT.xlsx</a:t>
                      </a:r>
                      <a:r>
                        <a:rPr lang="en-GB" sz="1400" kern="1200" dirty="0" smtClean="0">
                          <a:solidFill>
                            <a:schemeClr val="dk1"/>
                          </a:solidFill>
                          <a:effectLst/>
                          <a:latin typeface="+mn-lt"/>
                          <a:ea typeface="+mn-ea"/>
                          <a:cs typeface="+mn-cs"/>
                        </a:rPr>
                        <a:t> </a:t>
                      </a:r>
                      <a:endParaRPr lang="en-ZA" sz="1400" kern="1200" dirty="0">
                        <a:solidFill>
                          <a:schemeClr val="dk1"/>
                        </a:solidFill>
                        <a:effectLst/>
                        <a:latin typeface="+mn-lt"/>
                        <a:ea typeface="+mn-ea"/>
                        <a:cs typeface="+mn-cs"/>
                      </a:endParaRPr>
                    </a:p>
                  </a:txBody>
                  <a:tcPr/>
                </a:tc>
                <a:tc hMerge="1">
                  <a:txBody>
                    <a:bodyPr/>
                    <a:lstStyle/>
                    <a:p>
                      <a:endParaRPr lang="en-ZA"/>
                    </a:p>
                  </a:txBody>
                  <a:tcPr/>
                </a:tc>
                <a:tc>
                  <a:txBody>
                    <a:bodyPr/>
                    <a:lstStyle/>
                    <a:p>
                      <a:r>
                        <a:rPr lang="en-ZA" sz="1400" dirty="0" smtClean="0"/>
                        <a:t>MCMT test execution</a:t>
                      </a:r>
                      <a:r>
                        <a:rPr lang="en-ZA" sz="1400" baseline="0" dirty="0" smtClean="0"/>
                        <a:t> schedule i.e. what we will test when</a:t>
                      </a:r>
                      <a:endParaRPr lang="en-ZA" sz="1400" dirty="0"/>
                    </a:p>
                  </a:txBody>
                  <a:tcPr/>
                </a:tc>
              </a:tr>
            </a:tbl>
          </a:graphicData>
        </a:graphic>
      </p:graphicFrame>
      <p:sp>
        <p:nvSpPr>
          <p:cNvPr id="6" name="Title 1"/>
          <p:cNvSpPr txBox="1">
            <a:spLocks/>
          </p:cNvSpPr>
          <p:nvPr/>
        </p:nvSpPr>
        <p:spPr>
          <a:xfrm>
            <a:off x="457200" y="76200"/>
            <a:ext cx="6705600" cy="810600"/>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2500" b="1" kern="1200">
                <a:solidFill>
                  <a:schemeClr val="tx1"/>
                </a:solidFill>
                <a:latin typeface="+mj-lt"/>
                <a:ea typeface="+mj-ea"/>
                <a:cs typeface="+mj-cs"/>
              </a:defRPr>
            </a:lvl1pPr>
          </a:lstStyle>
          <a:p>
            <a:r>
              <a:rPr lang="en-ZA" sz="2800" dirty="0" smtClean="0">
                <a:solidFill>
                  <a:prstClr val="black"/>
                </a:solidFill>
              </a:rPr>
              <a:t>Post-trade Services Documentatio</a:t>
            </a:r>
            <a:r>
              <a:rPr lang="en-ZA" sz="2800" dirty="0">
                <a:solidFill>
                  <a:prstClr val="black"/>
                </a:solidFill>
              </a:rPr>
              <a:t>n</a:t>
            </a:r>
            <a:r>
              <a:rPr lang="en-US" dirty="0" smtClean="0"/>
              <a:t/>
            </a:r>
            <a:br>
              <a:rPr lang="en-US" dirty="0" smtClean="0"/>
            </a:br>
            <a:r>
              <a:rPr lang="en-US" b="0" dirty="0" smtClean="0"/>
              <a:t>Available on the JSE ITaC webpage</a:t>
            </a:r>
            <a:endParaRPr lang="en-US" b="0" dirty="0"/>
          </a:p>
        </p:txBody>
      </p:sp>
      <p:sp>
        <p:nvSpPr>
          <p:cNvPr id="5" name="Title 1"/>
          <p:cNvSpPr txBox="1">
            <a:spLocks/>
          </p:cNvSpPr>
          <p:nvPr/>
        </p:nvSpPr>
        <p:spPr>
          <a:xfrm>
            <a:off x="304800" y="914400"/>
            <a:ext cx="6248400" cy="531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a:solidFill>
                  <a:schemeClr val="tx1"/>
                </a:solidFill>
                <a:latin typeface="+mj-lt"/>
                <a:ea typeface="+mj-ea"/>
                <a:cs typeface="+mj-cs"/>
              </a:defRPr>
            </a:lvl1pPr>
          </a:lstStyle>
          <a:p>
            <a:r>
              <a:rPr lang="en-ZA" sz="1600" b="0" dirty="0">
                <a:latin typeface="+mn-lt"/>
                <a:hlinkClick r:id="rId9"/>
              </a:rPr>
              <a:t>https://</a:t>
            </a:r>
            <a:r>
              <a:rPr lang="en-ZA" sz="1600" b="0" dirty="0" smtClean="0">
                <a:latin typeface="+mn-lt"/>
                <a:hlinkClick r:id="rId9"/>
              </a:rPr>
              <a:t>www.jse.co.za/services/itac</a:t>
            </a:r>
            <a:r>
              <a:rPr lang="en-ZA" sz="1600" b="0" dirty="0" smtClean="0">
                <a:latin typeface="+mn-lt"/>
              </a:rPr>
              <a:t> </a:t>
            </a:r>
            <a:endParaRPr lang="en-ZA" sz="1600" b="0" dirty="0">
              <a:latin typeface="+mn-lt"/>
            </a:endParaRPr>
          </a:p>
        </p:txBody>
      </p:sp>
    </p:spTree>
    <p:extLst>
      <p:ext uri="{BB962C8B-B14F-4D97-AF65-F5344CB8AC3E}">
        <p14:creationId xmlns:p14="http://schemas.microsoft.com/office/powerpoint/2010/main" val="29689855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512" y="1309237"/>
            <a:ext cx="4663831" cy="5112568"/>
          </a:xfrm>
          <a:prstGeom prst="rect">
            <a:avLst/>
          </a:prstGeom>
        </p:spPr>
      </p:pic>
      <p:sp>
        <p:nvSpPr>
          <p:cNvPr id="18" name="Title 1"/>
          <p:cNvSpPr txBox="1">
            <a:spLocks/>
          </p:cNvSpPr>
          <p:nvPr/>
        </p:nvSpPr>
        <p:spPr>
          <a:xfrm>
            <a:off x="457200" y="180000"/>
            <a:ext cx="5760000" cy="531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500" b="1" kern="1200">
                <a:solidFill>
                  <a:schemeClr val="tx1"/>
                </a:solidFill>
                <a:latin typeface="+mj-lt"/>
                <a:ea typeface="+mj-ea"/>
                <a:cs typeface="+mj-cs"/>
              </a:defRPr>
            </a:lvl1pPr>
          </a:lstStyle>
          <a:p>
            <a:r>
              <a:rPr lang="en-ZA" dirty="0" smtClean="0"/>
              <a:t>Questions?</a:t>
            </a:r>
            <a:endParaRPr lang="en-ZA" sz="2600" dirty="0"/>
          </a:p>
        </p:txBody>
      </p:sp>
      <p:sp>
        <p:nvSpPr>
          <p:cNvPr id="7" name="Slide Number Placeholder 3"/>
          <p:cNvSpPr txBox="1">
            <a:spLocks/>
          </p:cNvSpPr>
          <p:nvPr/>
        </p:nvSpPr>
        <p:spPr>
          <a:xfrm>
            <a:off x="0" y="6492570"/>
            <a:ext cx="539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z="1200" smtClean="0">
                <a:solidFill>
                  <a:schemeClr val="bg1">
                    <a:lumMod val="50000"/>
                  </a:schemeClr>
                </a:solidFill>
              </a:rPr>
              <a:pPr/>
              <a:t>72</a:t>
            </a:fld>
            <a:endParaRPr lang="en-US" dirty="0">
              <a:solidFill>
                <a:schemeClr val="bg1">
                  <a:lumMod val="50000"/>
                </a:schemeClr>
              </a:solidFill>
            </a:endParaRPr>
          </a:p>
        </p:txBody>
      </p:sp>
      <p:sp>
        <p:nvSpPr>
          <p:cNvPr id="2" name="TextBox 1"/>
          <p:cNvSpPr txBox="1"/>
          <p:nvPr/>
        </p:nvSpPr>
        <p:spPr>
          <a:xfrm>
            <a:off x="4355976" y="4585455"/>
            <a:ext cx="4788024" cy="584775"/>
          </a:xfrm>
          <a:prstGeom prst="rect">
            <a:avLst/>
          </a:prstGeom>
          <a:noFill/>
        </p:spPr>
        <p:txBody>
          <a:bodyPr wrap="square" rtlCol="0">
            <a:spAutoFit/>
          </a:bodyPr>
          <a:lstStyle/>
          <a:p>
            <a:r>
              <a:rPr lang="en-ZA" sz="1600" dirty="0" smtClean="0"/>
              <a:t>This presentation will be available post this session at the following link:- </a:t>
            </a:r>
            <a:r>
              <a:rPr lang="en-ZA" sz="1600" dirty="0">
                <a:hlinkClick r:id="rId3"/>
              </a:rPr>
              <a:t>https://</a:t>
            </a:r>
            <a:r>
              <a:rPr lang="en-ZA" sz="1600" dirty="0" smtClean="0">
                <a:hlinkClick r:id="rId3"/>
              </a:rPr>
              <a:t>www.jse.co.za/services/itac</a:t>
            </a:r>
            <a:r>
              <a:rPr lang="en-ZA" sz="1600" dirty="0" smtClean="0"/>
              <a: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2127" y="3381795"/>
            <a:ext cx="525920" cy="420736"/>
          </a:xfrm>
          <a:prstGeom prst="rect">
            <a:avLst/>
          </a:prstGeom>
        </p:spPr>
      </p:pic>
      <p:sp>
        <p:nvSpPr>
          <p:cNvPr id="9" name="TextBox 8"/>
          <p:cNvSpPr txBox="1"/>
          <p:nvPr/>
        </p:nvSpPr>
        <p:spPr>
          <a:xfrm>
            <a:off x="5871852" y="3422886"/>
            <a:ext cx="3119748" cy="369332"/>
          </a:xfrm>
          <a:prstGeom prst="rect">
            <a:avLst/>
          </a:prstGeom>
          <a:noFill/>
        </p:spPr>
        <p:txBody>
          <a:bodyPr wrap="square" rtlCol="0">
            <a:spAutoFit/>
          </a:bodyPr>
          <a:lstStyle/>
          <a:p>
            <a:r>
              <a:rPr lang="en-ZA" b="1" dirty="0" smtClean="0">
                <a:solidFill>
                  <a:schemeClr val="tx2"/>
                </a:solidFill>
                <a:hlinkClick r:id="rId5"/>
              </a:rPr>
              <a:t>CustomerSupport@jse.co.za</a:t>
            </a:r>
            <a:r>
              <a:rPr lang="en-ZA" b="1" dirty="0" smtClean="0">
                <a:solidFill>
                  <a:schemeClr val="tx2"/>
                </a:solidFill>
              </a:rPr>
              <a:t> </a:t>
            </a:r>
            <a:endParaRPr lang="en-ZA" b="1" dirty="0">
              <a:solidFill>
                <a:schemeClr val="tx2"/>
              </a:solidFill>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5413" y="3912631"/>
            <a:ext cx="405268" cy="405268"/>
          </a:xfrm>
          <a:prstGeom prst="rect">
            <a:avLst/>
          </a:prstGeom>
        </p:spPr>
      </p:pic>
      <p:sp>
        <p:nvSpPr>
          <p:cNvPr id="11" name="TextBox 10"/>
          <p:cNvSpPr txBox="1"/>
          <p:nvPr/>
        </p:nvSpPr>
        <p:spPr>
          <a:xfrm>
            <a:off x="5871849" y="3945988"/>
            <a:ext cx="1878675" cy="369332"/>
          </a:xfrm>
          <a:prstGeom prst="rect">
            <a:avLst/>
          </a:prstGeom>
          <a:noFill/>
        </p:spPr>
        <p:txBody>
          <a:bodyPr wrap="square" rtlCol="0">
            <a:spAutoFit/>
          </a:bodyPr>
          <a:lstStyle/>
          <a:p>
            <a:r>
              <a:rPr lang="en-ZA" dirty="0" smtClean="0"/>
              <a:t>+27 11 520 7777</a:t>
            </a:r>
          </a:p>
        </p:txBody>
      </p:sp>
    </p:spTree>
    <p:extLst>
      <p:ext uri="{BB962C8B-B14F-4D97-AF65-F5344CB8AC3E}">
        <p14:creationId xmlns:p14="http://schemas.microsoft.com/office/powerpoint/2010/main" val="6937398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048000"/>
            <a:ext cx="6017999" cy="534023"/>
          </a:xfrm>
        </p:spPr>
        <p:txBody>
          <a:bodyPr>
            <a:noAutofit/>
          </a:bodyPr>
          <a:lstStyle/>
          <a:p>
            <a:pPr algn="ctr"/>
            <a:r>
              <a:rPr lang="en-ZA" sz="4000" dirty="0" smtClean="0"/>
              <a:t>Appendices</a:t>
            </a:r>
            <a:endParaRPr lang="en-ZA" sz="4000" dirty="0"/>
          </a:p>
        </p:txBody>
      </p:sp>
    </p:spTree>
    <p:extLst>
      <p:ext uri="{BB962C8B-B14F-4D97-AF65-F5344CB8AC3E}">
        <p14:creationId xmlns:p14="http://schemas.microsoft.com/office/powerpoint/2010/main" val="39903432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108307" y="3633514"/>
            <a:ext cx="8928992" cy="947614"/>
          </a:xfrm>
          <a:prstGeom prst="rect">
            <a:avLst/>
          </a:prstGeom>
          <a:solidFill>
            <a:schemeClr val="bg1">
              <a:lumMod val="8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29" name="Rectangle 28"/>
          <p:cNvSpPr/>
          <p:nvPr/>
        </p:nvSpPr>
        <p:spPr>
          <a:xfrm>
            <a:off x="108306" y="3633514"/>
            <a:ext cx="935301" cy="947614"/>
          </a:xfrm>
          <a:prstGeom prst="rect">
            <a:avLst/>
          </a:prstGeom>
          <a:solidFill>
            <a:schemeClr val="bg1">
              <a:lumMod val="8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1400" b="1" dirty="0">
                <a:solidFill>
                  <a:prstClr val="black"/>
                </a:solidFill>
              </a:rPr>
              <a:t>STRATE CMS</a:t>
            </a:r>
          </a:p>
        </p:txBody>
      </p:sp>
      <p:sp>
        <p:nvSpPr>
          <p:cNvPr id="21" name="Rectangle 20"/>
          <p:cNvSpPr/>
          <p:nvPr/>
        </p:nvSpPr>
        <p:spPr>
          <a:xfrm>
            <a:off x="108307" y="4581128"/>
            <a:ext cx="8928189" cy="1080120"/>
          </a:xfrm>
          <a:prstGeom prst="rect">
            <a:avLst/>
          </a:prstGeom>
          <a:solidFill>
            <a:schemeClr val="bg2">
              <a:lumMod val="60000"/>
              <a:lumOff val="4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22" name="Rectangle 21"/>
          <p:cNvSpPr/>
          <p:nvPr/>
        </p:nvSpPr>
        <p:spPr>
          <a:xfrm>
            <a:off x="108306" y="4581128"/>
            <a:ext cx="935301" cy="1080120"/>
          </a:xfrm>
          <a:prstGeom prst="rect">
            <a:avLst/>
          </a:prstGeom>
          <a:solidFill>
            <a:schemeClr val="bg2">
              <a:lumMod val="60000"/>
              <a:lumOff val="4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1400" b="1" dirty="0">
                <a:solidFill>
                  <a:prstClr val="black"/>
                </a:solidFill>
              </a:rPr>
              <a:t>CSDP</a:t>
            </a:r>
          </a:p>
        </p:txBody>
      </p:sp>
      <p:sp>
        <p:nvSpPr>
          <p:cNvPr id="4" name="Rectangle 3"/>
          <p:cNvSpPr/>
          <p:nvPr/>
        </p:nvSpPr>
        <p:spPr>
          <a:xfrm>
            <a:off x="107504" y="2481386"/>
            <a:ext cx="8928992" cy="1152128"/>
          </a:xfrm>
          <a:prstGeom prst="rect">
            <a:avLst/>
          </a:prstGeom>
          <a:solidFill>
            <a:schemeClr val="bg2">
              <a:lumMod val="60000"/>
              <a:lumOff val="40000"/>
            </a:schemeClr>
          </a:solidFill>
          <a:ln w="38100" cap="flat" cmpd="sng" algn="ctr">
            <a:solidFill>
              <a:schemeClr val="bg1"/>
            </a:solidFill>
            <a:prstDash val="solid"/>
          </a:ln>
          <a:effectLst/>
        </p:spPr>
        <p:txBody>
          <a:bodyPr rtlCol="0" anchor="ctr" anchorCtr="0"/>
          <a:lstStyle/>
          <a:p>
            <a:pPr algn="ctr"/>
            <a:endParaRPr lang="en-ZA" b="1" kern="0">
              <a:solidFill>
                <a:prstClr val="black"/>
              </a:solidFill>
            </a:endParaRPr>
          </a:p>
        </p:txBody>
      </p:sp>
      <p:sp>
        <p:nvSpPr>
          <p:cNvPr id="5" name="Rectangle 4"/>
          <p:cNvSpPr/>
          <p:nvPr/>
        </p:nvSpPr>
        <p:spPr>
          <a:xfrm>
            <a:off x="107504" y="2481386"/>
            <a:ext cx="936104" cy="1152128"/>
          </a:xfrm>
          <a:prstGeom prst="rect">
            <a:avLst/>
          </a:prstGeom>
          <a:solidFill>
            <a:schemeClr val="bg2">
              <a:lumMod val="60000"/>
              <a:lumOff val="4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1400" b="1" dirty="0">
                <a:solidFill>
                  <a:prstClr val="black"/>
                </a:solidFill>
              </a:rPr>
              <a:t>JSE Clear</a:t>
            </a:r>
          </a:p>
        </p:txBody>
      </p:sp>
      <p:sp>
        <p:nvSpPr>
          <p:cNvPr id="6" name="Rectangle 5"/>
          <p:cNvSpPr/>
          <p:nvPr/>
        </p:nvSpPr>
        <p:spPr>
          <a:xfrm>
            <a:off x="107504" y="1521526"/>
            <a:ext cx="8928992" cy="959860"/>
          </a:xfrm>
          <a:prstGeom prst="rect">
            <a:avLst/>
          </a:prstGeom>
          <a:solidFill>
            <a:schemeClr val="bg1">
              <a:lumMod val="8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7" name="Rectangle 6"/>
          <p:cNvSpPr/>
          <p:nvPr/>
        </p:nvSpPr>
        <p:spPr>
          <a:xfrm>
            <a:off x="107504" y="1521525"/>
            <a:ext cx="936104" cy="959861"/>
          </a:xfrm>
          <a:prstGeom prst="rect">
            <a:avLst/>
          </a:prstGeom>
          <a:solidFill>
            <a:schemeClr val="bg1">
              <a:lumMod val="8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1400" b="1" dirty="0">
                <a:solidFill>
                  <a:prstClr val="black"/>
                </a:solidFill>
              </a:rPr>
              <a:t>Clearing Members</a:t>
            </a:r>
          </a:p>
        </p:txBody>
      </p:sp>
      <p:sp>
        <p:nvSpPr>
          <p:cNvPr id="8" name="Rounded Rectangle 7"/>
          <p:cNvSpPr/>
          <p:nvPr/>
        </p:nvSpPr>
        <p:spPr>
          <a:xfrm>
            <a:off x="1547664" y="1635292"/>
            <a:ext cx="1080120" cy="732327"/>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prstClr val="black"/>
                </a:solidFill>
              </a:rPr>
              <a:t>2. Balance </a:t>
            </a:r>
            <a:r>
              <a:rPr lang="en-ZA" sz="1100" b="1" dirty="0" smtClean="0">
                <a:solidFill>
                  <a:prstClr val="black"/>
                </a:solidFill>
              </a:rPr>
              <a:t>margins with JSE</a:t>
            </a:r>
            <a:endParaRPr lang="en-ZA" sz="1100" b="1" dirty="0">
              <a:solidFill>
                <a:prstClr val="black"/>
              </a:solidFill>
            </a:endParaRPr>
          </a:p>
        </p:txBody>
      </p:sp>
      <p:sp>
        <p:nvSpPr>
          <p:cNvPr id="35" name="Rounded Rectangle 34"/>
          <p:cNvSpPr/>
          <p:nvPr/>
        </p:nvSpPr>
        <p:spPr>
          <a:xfrm>
            <a:off x="1547664" y="2679223"/>
            <a:ext cx="1080120" cy="732327"/>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prstClr val="black"/>
                </a:solidFill>
              </a:rPr>
              <a:t>1. Calculate margins </a:t>
            </a:r>
            <a:r>
              <a:rPr lang="en-ZA" sz="1100" b="1" dirty="0" smtClean="0">
                <a:solidFill>
                  <a:prstClr val="black"/>
                </a:solidFill>
              </a:rPr>
              <a:t>requirements</a:t>
            </a:r>
            <a:endParaRPr lang="en-ZA" sz="1100" b="1" dirty="0">
              <a:solidFill>
                <a:prstClr val="black"/>
              </a:solidFill>
            </a:endParaRPr>
          </a:p>
        </p:txBody>
      </p:sp>
      <p:cxnSp>
        <p:nvCxnSpPr>
          <p:cNvPr id="11" name="Straight Arrow Connector 10"/>
          <p:cNvCxnSpPr>
            <a:stCxn id="35" idx="0"/>
            <a:endCxn id="8" idx="2"/>
          </p:cNvCxnSpPr>
          <p:nvPr/>
        </p:nvCxnSpPr>
        <p:spPr>
          <a:xfrm flipV="1">
            <a:off x="2087724" y="2367619"/>
            <a:ext cx="0" cy="31160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2699792" y="2691286"/>
            <a:ext cx="1296143" cy="732327"/>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prstClr val="black"/>
                </a:solidFill>
              </a:rPr>
              <a:t>3. Calculate </a:t>
            </a:r>
            <a:r>
              <a:rPr lang="en-ZA" sz="1100" b="1" dirty="0" smtClean="0">
                <a:solidFill>
                  <a:prstClr val="black"/>
                </a:solidFill>
              </a:rPr>
              <a:t>allowable securities collateral amount</a:t>
            </a:r>
            <a:endParaRPr lang="en-ZA" sz="1100" b="1" dirty="0">
              <a:solidFill>
                <a:prstClr val="black"/>
              </a:solidFill>
            </a:endParaRPr>
          </a:p>
        </p:txBody>
      </p:sp>
      <p:sp>
        <p:nvSpPr>
          <p:cNvPr id="32" name="Rounded Rectangle 31"/>
          <p:cNvSpPr/>
          <p:nvPr/>
        </p:nvSpPr>
        <p:spPr>
          <a:xfrm>
            <a:off x="1619673" y="3734814"/>
            <a:ext cx="1312496" cy="732327"/>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prstClr val="black"/>
                </a:solidFill>
              </a:rPr>
              <a:t>5</a:t>
            </a:r>
            <a:r>
              <a:rPr lang="en-ZA" sz="1100" b="1" dirty="0" smtClean="0">
                <a:solidFill>
                  <a:prstClr val="black"/>
                </a:solidFill>
              </a:rPr>
              <a:t>. Determine securities to be pledged/released</a:t>
            </a:r>
            <a:endParaRPr lang="en-ZA" sz="1100" b="1" dirty="0">
              <a:solidFill>
                <a:prstClr val="black"/>
              </a:solidFill>
            </a:endParaRPr>
          </a:p>
        </p:txBody>
      </p:sp>
      <p:sp>
        <p:nvSpPr>
          <p:cNvPr id="33" name="Rounded Rectangle 32"/>
          <p:cNvSpPr/>
          <p:nvPr/>
        </p:nvSpPr>
        <p:spPr>
          <a:xfrm>
            <a:off x="5364089" y="2679218"/>
            <a:ext cx="1080120" cy="732327"/>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prstClr val="black"/>
                </a:solidFill>
              </a:rPr>
              <a:t>9</a:t>
            </a:r>
            <a:r>
              <a:rPr lang="en-ZA" sz="1100" b="1" dirty="0" smtClean="0">
                <a:solidFill>
                  <a:prstClr val="black"/>
                </a:solidFill>
              </a:rPr>
              <a:t>. </a:t>
            </a:r>
            <a:r>
              <a:rPr lang="en-ZA" sz="1100" b="1" dirty="0">
                <a:solidFill>
                  <a:prstClr val="black"/>
                </a:solidFill>
              </a:rPr>
              <a:t>Calculate </a:t>
            </a:r>
            <a:r>
              <a:rPr lang="en-ZA" sz="1100" b="1" dirty="0" smtClean="0">
                <a:solidFill>
                  <a:prstClr val="black"/>
                </a:solidFill>
              </a:rPr>
              <a:t>remaining cash requirement</a:t>
            </a:r>
            <a:endParaRPr lang="en-ZA" sz="1100" b="1" dirty="0">
              <a:solidFill>
                <a:prstClr val="black"/>
              </a:solidFill>
            </a:endParaRPr>
          </a:p>
        </p:txBody>
      </p:sp>
      <p:sp>
        <p:nvSpPr>
          <p:cNvPr id="40" name="Rectangle 39"/>
          <p:cNvSpPr/>
          <p:nvPr/>
        </p:nvSpPr>
        <p:spPr>
          <a:xfrm>
            <a:off x="107504" y="5651456"/>
            <a:ext cx="8928992" cy="1080120"/>
          </a:xfrm>
          <a:prstGeom prst="rect">
            <a:avLst/>
          </a:prstGeom>
          <a:solidFill>
            <a:schemeClr val="bg1">
              <a:lumMod val="8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41" name="Rectangle 40"/>
          <p:cNvSpPr/>
          <p:nvPr/>
        </p:nvSpPr>
        <p:spPr>
          <a:xfrm>
            <a:off x="107503" y="5651456"/>
            <a:ext cx="936105" cy="1080120"/>
          </a:xfrm>
          <a:prstGeom prst="rect">
            <a:avLst/>
          </a:prstGeom>
          <a:solidFill>
            <a:schemeClr val="bg1">
              <a:lumMod val="8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1400" b="1" dirty="0">
                <a:solidFill>
                  <a:prstClr val="black"/>
                </a:solidFill>
              </a:rPr>
              <a:t>Settlement </a:t>
            </a:r>
            <a:r>
              <a:rPr lang="en-ZA" sz="1400" b="1" dirty="0" smtClean="0">
                <a:solidFill>
                  <a:prstClr val="black"/>
                </a:solidFill>
              </a:rPr>
              <a:t>Bank</a:t>
            </a:r>
            <a:endParaRPr lang="en-ZA" sz="1400" b="1" dirty="0">
              <a:solidFill>
                <a:prstClr val="black"/>
              </a:solidFill>
            </a:endParaRPr>
          </a:p>
        </p:txBody>
      </p:sp>
      <p:sp>
        <p:nvSpPr>
          <p:cNvPr id="42" name="Rounded Rectangle 41"/>
          <p:cNvSpPr/>
          <p:nvPr/>
        </p:nvSpPr>
        <p:spPr>
          <a:xfrm>
            <a:off x="7882835" y="2679223"/>
            <a:ext cx="1080120" cy="732327"/>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prstClr val="black"/>
                </a:solidFill>
              </a:rPr>
              <a:t>12. Generate and send settlement instructions</a:t>
            </a:r>
            <a:endParaRPr lang="en-ZA" sz="1100" b="1" dirty="0">
              <a:solidFill>
                <a:prstClr val="black"/>
              </a:solidFill>
            </a:endParaRPr>
          </a:p>
        </p:txBody>
      </p:sp>
      <p:sp>
        <p:nvSpPr>
          <p:cNvPr id="43" name="Rounded Rectangle 42"/>
          <p:cNvSpPr/>
          <p:nvPr/>
        </p:nvSpPr>
        <p:spPr>
          <a:xfrm>
            <a:off x="6614600" y="2679217"/>
            <a:ext cx="1080120" cy="732327"/>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prstClr val="black"/>
                </a:solidFill>
              </a:rPr>
              <a:t>11. </a:t>
            </a:r>
            <a:r>
              <a:rPr lang="en-ZA" sz="1100" b="1" dirty="0">
                <a:solidFill>
                  <a:prstClr val="black"/>
                </a:solidFill>
              </a:rPr>
              <a:t>Calculate net cash </a:t>
            </a:r>
            <a:r>
              <a:rPr lang="en-ZA" sz="1100" b="1" dirty="0" smtClean="0">
                <a:solidFill>
                  <a:prstClr val="black"/>
                </a:solidFill>
              </a:rPr>
              <a:t>settlement amounts</a:t>
            </a:r>
            <a:endParaRPr lang="en-ZA" sz="1100" b="1" dirty="0">
              <a:solidFill>
                <a:prstClr val="black"/>
              </a:solidFill>
            </a:endParaRPr>
          </a:p>
        </p:txBody>
      </p:sp>
      <p:sp>
        <p:nvSpPr>
          <p:cNvPr id="45" name="Rounded Rectangle 44"/>
          <p:cNvSpPr/>
          <p:nvPr/>
        </p:nvSpPr>
        <p:spPr>
          <a:xfrm>
            <a:off x="7884368" y="5827653"/>
            <a:ext cx="1080120" cy="732327"/>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prstClr val="black"/>
                </a:solidFill>
              </a:rPr>
              <a:t>14. </a:t>
            </a:r>
            <a:r>
              <a:rPr lang="en-ZA" sz="1100" b="1" dirty="0">
                <a:solidFill>
                  <a:prstClr val="black"/>
                </a:solidFill>
              </a:rPr>
              <a:t>Settle ZAR to/from JSE margin account</a:t>
            </a:r>
          </a:p>
        </p:txBody>
      </p:sp>
      <p:cxnSp>
        <p:nvCxnSpPr>
          <p:cNvPr id="27" name="Straight Arrow Connector 26"/>
          <p:cNvCxnSpPr>
            <a:stCxn id="90" idx="2"/>
            <a:endCxn id="32" idx="0"/>
          </p:cNvCxnSpPr>
          <p:nvPr/>
        </p:nvCxnSpPr>
        <p:spPr>
          <a:xfrm rot="5400000">
            <a:off x="3327598" y="2371936"/>
            <a:ext cx="311202" cy="2414555"/>
          </a:xfrm>
          <a:prstGeom prst="bentConnector3">
            <a:avLst>
              <a:gd name="adj1" fmla="val 50000"/>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0" name="Elbow Connector 49"/>
          <p:cNvCxnSpPr>
            <a:stCxn id="47" idx="0"/>
            <a:endCxn id="33" idx="2"/>
          </p:cNvCxnSpPr>
          <p:nvPr/>
        </p:nvCxnSpPr>
        <p:spPr>
          <a:xfrm rot="5400000" flipH="1" flipV="1">
            <a:off x="5742515" y="3573179"/>
            <a:ext cx="323267" cy="1"/>
          </a:xfrm>
          <a:prstGeom prst="bentConnector3">
            <a:avLst>
              <a:gd name="adj1" fmla="val 50000"/>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43" idx="3"/>
            <a:endCxn id="42" idx="1"/>
          </p:cNvCxnSpPr>
          <p:nvPr/>
        </p:nvCxnSpPr>
        <p:spPr>
          <a:xfrm>
            <a:off x="7694720" y="3045381"/>
            <a:ext cx="188115" cy="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0" name="Elbow Connector 69"/>
          <p:cNvCxnSpPr>
            <a:stCxn id="8" idx="3"/>
            <a:endCxn id="31" idx="0"/>
          </p:cNvCxnSpPr>
          <p:nvPr/>
        </p:nvCxnSpPr>
        <p:spPr>
          <a:xfrm>
            <a:off x="2627784" y="2001456"/>
            <a:ext cx="720080" cy="689830"/>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8" name="Slide Number Placeholder 5"/>
          <p:cNvSpPr txBox="1">
            <a:spLocks/>
          </p:cNvSpPr>
          <p:nvPr/>
        </p:nvSpPr>
        <p:spPr>
          <a:xfrm>
            <a:off x="0" y="6549013"/>
            <a:ext cx="39553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C6813C-4765-4D45-B641-D79DA4934178}" type="slidenum">
              <a:rPr lang="en-US" smtClean="0">
                <a:solidFill>
                  <a:prstClr val="black">
                    <a:tint val="75000"/>
                  </a:prstClr>
                </a:solidFill>
              </a:rPr>
              <a:pPr/>
              <a:t>74</a:t>
            </a:fld>
            <a:endParaRPr lang="en-US" dirty="0">
              <a:solidFill>
                <a:prstClr val="black">
                  <a:tint val="75000"/>
                </a:prstClr>
              </a:solidFill>
            </a:endParaRPr>
          </a:p>
        </p:txBody>
      </p:sp>
      <p:sp>
        <p:nvSpPr>
          <p:cNvPr id="39" name="Rounded Rectangle 38"/>
          <p:cNvSpPr/>
          <p:nvPr/>
        </p:nvSpPr>
        <p:spPr>
          <a:xfrm>
            <a:off x="3059832" y="4757292"/>
            <a:ext cx="1496149" cy="732327"/>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prstClr val="black"/>
                </a:solidFill>
              </a:rPr>
              <a:t>7. Validate and auto-commit allegement requests</a:t>
            </a:r>
            <a:endParaRPr lang="en-ZA" sz="1100" b="1" dirty="0">
              <a:solidFill>
                <a:prstClr val="black"/>
              </a:solidFill>
            </a:endParaRPr>
          </a:p>
        </p:txBody>
      </p:sp>
      <p:sp>
        <p:nvSpPr>
          <p:cNvPr id="47" name="Rounded Rectangle 46"/>
          <p:cNvSpPr/>
          <p:nvPr/>
        </p:nvSpPr>
        <p:spPr>
          <a:xfrm>
            <a:off x="5364088" y="3734812"/>
            <a:ext cx="1080120" cy="732327"/>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prstClr val="black"/>
                </a:solidFill>
              </a:rPr>
              <a:t>8</a:t>
            </a:r>
            <a:r>
              <a:rPr lang="en-ZA" sz="1100" b="1" dirty="0" smtClean="0">
                <a:solidFill>
                  <a:prstClr val="black"/>
                </a:solidFill>
              </a:rPr>
              <a:t>. Confirm pledged securities to JSE</a:t>
            </a:r>
            <a:endParaRPr lang="en-ZA" sz="1100" b="1" dirty="0">
              <a:solidFill>
                <a:prstClr val="black"/>
              </a:solidFill>
            </a:endParaRPr>
          </a:p>
        </p:txBody>
      </p:sp>
      <p:cxnSp>
        <p:nvCxnSpPr>
          <p:cNvPr id="48" name="Elbow Connector 47"/>
          <p:cNvCxnSpPr>
            <a:stCxn id="54" idx="2"/>
            <a:endCxn id="39" idx="0"/>
          </p:cNvCxnSpPr>
          <p:nvPr/>
        </p:nvCxnSpPr>
        <p:spPr>
          <a:xfrm rot="5400000">
            <a:off x="3666623" y="4614769"/>
            <a:ext cx="283808" cy="1239"/>
          </a:xfrm>
          <a:prstGeom prst="bentConnector3">
            <a:avLst>
              <a:gd name="adj1" fmla="val 50000"/>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9" name="Elbow Connector 48"/>
          <p:cNvCxnSpPr>
            <a:stCxn id="39" idx="3"/>
            <a:endCxn id="47" idx="2"/>
          </p:cNvCxnSpPr>
          <p:nvPr/>
        </p:nvCxnSpPr>
        <p:spPr>
          <a:xfrm flipV="1">
            <a:off x="4555981" y="4467139"/>
            <a:ext cx="1348167" cy="656317"/>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6" name="Elbow Connector 65"/>
          <p:cNvCxnSpPr>
            <a:stCxn id="42" idx="2"/>
            <a:endCxn id="45" idx="0"/>
          </p:cNvCxnSpPr>
          <p:nvPr/>
        </p:nvCxnSpPr>
        <p:spPr>
          <a:xfrm rot="16200000" flipH="1">
            <a:off x="7215610" y="4618834"/>
            <a:ext cx="2416103" cy="1533"/>
          </a:xfrm>
          <a:prstGeom prst="bentConnector3">
            <a:avLst>
              <a:gd name="adj1" fmla="val 50000"/>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53" name="Title 1"/>
          <p:cNvSpPr txBox="1">
            <a:spLocks/>
          </p:cNvSpPr>
          <p:nvPr/>
        </p:nvSpPr>
        <p:spPr>
          <a:xfrm>
            <a:off x="467544" y="44624"/>
            <a:ext cx="7128792" cy="7200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chemeClr val="tx1"/>
                </a:solidFill>
                <a:latin typeface="+mj-lt"/>
                <a:ea typeface="+mj-ea"/>
                <a:cs typeface="+mj-cs"/>
              </a:defRPr>
            </a:lvl1pPr>
          </a:lstStyle>
          <a:p>
            <a:r>
              <a:rPr lang="en-ZA" dirty="0">
                <a:solidFill>
                  <a:prstClr val="black"/>
                </a:solidFill>
              </a:rPr>
              <a:t>Securities collateral</a:t>
            </a:r>
            <a:r>
              <a:rPr lang="en-ZA" dirty="0" smtClean="0">
                <a:solidFill>
                  <a:prstClr val="black"/>
                </a:solidFill>
              </a:rPr>
              <a:t/>
            </a:r>
            <a:br>
              <a:rPr lang="en-ZA" dirty="0" smtClean="0">
                <a:solidFill>
                  <a:prstClr val="black"/>
                </a:solidFill>
              </a:rPr>
            </a:br>
            <a:r>
              <a:rPr lang="en-ZA" sz="2300" b="0" dirty="0" smtClean="0">
                <a:solidFill>
                  <a:prstClr val="black"/>
                </a:solidFill>
              </a:rPr>
              <a:t>End-of-Day (EoD) – Processing steps</a:t>
            </a:r>
            <a:endParaRPr lang="en-ZA" sz="2300" b="0" dirty="0">
              <a:solidFill>
                <a:prstClr val="black"/>
              </a:solidFill>
            </a:endParaRPr>
          </a:p>
        </p:txBody>
      </p:sp>
      <p:sp>
        <p:nvSpPr>
          <p:cNvPr id="54" name="Rounded Rectangle 53"/>
          <p:cNvSpPr/>
          <p:nvPr/>
        </p:nvSpPr>
        <p:spPr>
          <a:xfrm>
            <a:off x="3273278" y="3741157"/>
            <a:ext cx="1071736" cy="732327"/>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prstClr val="black"/>
                </a:solidFill>
              </a:rPr>
              <a:t>6</a:t>
            </a:r>
            <a:r>
              <a:rPr lang="en-ZA" sz="1100" b="1" dirty="0" smtClean="0">
                <a:solidFill>
                  <a:prstClr val="black"/>
                </a:solidFill>
              </a:rPr>
              <a:t>. Send securities allegements to CSDP</a:t>
            </a:r>
            <a:endParaRPr lang="en-ZA" sz="1100" b="1" dirty="0">
              <a:solidFill>
                <a:prstClr val="black"/>
              </a:solidFill>
            </a:endParaRPr>
          </a:p>
        </p:txBody>
      </p:sp>
      <p:cxnSp>
        <p:nvCxnSpPr>
          <p:cNvPr id="63" name="Straight Arrow Connector 62"/>
          <p:cNvCxnSpPr>
            <a:stCxn id="32" idx="3"/>
            <a:endCxn id="54" idx="1"/>
          </p:cNvCxnSpPr>
          <p:nvPr/>
        </p:nvCxnSpPr>
        <p:spPr>
          <a:xfrm>
            <a:off x="2932169" y="4100978"/>
            <a:ext cx="341109" cy="634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75" name="Oval 74"/>
          <p:cNvSpPr/>
          <p:nvPr/>
        </p:nvSpPr>
        <p:spPr>
          <a:xfrm>
            <a:off x="1115616" y="2898568"/>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b="1">
              <a:solidFill>
                <a:prstClr val="black"/>
              </a:solidFill>
            </a:endParaRPr>
          </a:p>
        </p:txBody>
      </p:sp>
      <p:cxnSp>
        <p:nvCxnSpPr>
          <p:cNvPr id="76" name="Straight Arrow Connector 75"/>
          <p:cNvCxnSpPr>
            <a:stCxn id="75" idx="6"/>
            <a:endCxn id="35" idx="1"/>
          </p:cNvCxnSpPr>
          <p:nvPr/>
        </p:nvCxnSpPr>
        <p:spPr>
          <a:xfrm>
            <a:off x="1403648" y="3042584"/>
            <a:ext cx="144016" cy="280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79" name="Oval 78"/>
          <p:cNvSpPr/>
          <p:nvPr/>
        </p:nvSpPr>
        <p:spPr>
          <a:xfrm>
            <a:off x="7380312" y="6049800"/>
            <a:ext cx="288032" cy="288032"/>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ZA" b="1">
              <a:solidFill>
                <a:prstClr val="black"/>
              </a:solidFill>
            </a:endParaRPr>
          </a:p>
        </p:txBody>
      </p:sp>
      <p:cxnSp>
        <p:nvCxnSpPr>
          <p:cNvPr id="80" name="Straight Arrow Connector 79"/>
          <p:cNvCxnSpPr>
            <a:stCxn id="45" idx="1"/>
            <a:endCxn id="79" idx="6"/>
          </p:cNvCxnSpPr>
          <p:nvPr/>
        </p:nvCxnSpPr>
        <p:spPr>
          <a:xfrm flipH="1" flipV="1">
            <a:off x="7668344" y="6193816"/>
            <a:ext cx="216024"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0" name="Rounded Rectangle 89"/>
          <p:cNvSpPr/>
          <p:nvPr/>
        </p:nvSpPr>
        <p:spPr>
          <a:xfrm>
            <a:off x="4150416" y="2691285"/>
            <a:ext cx="1080120" cy="732327"/>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prstClr val="black"/>
                </a:solidFill>
              </a:rPr>
              <a:t>4</a:t>
            </a:r>
            <a:r>
              <a:rPr lang="en-ZA" sz="1100" b="1" dirty="0" smtClean="0">
                <a:solidFill>
                  <a:prstClr val="black"/>
                </a:solidFill>
              </a:rPr>
              <a:t>. Send collateral prices and amounts</a:t>
            </a:r>
            <a:endParaRPr lang="en-ZA" sz="1100" b="1" dirty="0">
              <a:solidFill>
                <a:prstClr val="black"/>
              </a:solidFill>
            </a:endParaRPr>
          </a:p>
        </p:txBody>
      </p:sp>
      <p:cxnSp>
        <p:nvCxnSpPr>
          <p:cNvPr id="93" name="Straight Arrow Connector 92"/>
          <p:cNvCxnSpPr>
            <a:stCxn id="31" idx="3"/>
            <a:endCxn id="90" idx="1"/>
          </p:cNvCxnSpPr>
          <p:nvPr/>
        </p:nvCxnSpPr>
        <p:spPr>
          <a:xfrm flipV="1">
            <a:off x="3995935" y="3057449"/>
            <a:ext cx="154481"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33" idx="3"/>
            <a:endCxn id="43" idx="1"/>
          </p:cNvCxnSpPr>
          <p:nvPr/>
        </p:nvCxnSpPr>
        <p:spPr>
          <a:xfrm flipV="1">
            <a:off x="6444209" y="3045381"/>
            <a:ext cx="170391"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3806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131149" y="1220989"/>
            <a:ext cx="8928992" cy="906211"/>
          </a:xfrm>
          <a:prstGeom prst="rect">
            <a:avLst/>
          </a:prstGeom>
          <a:solidFill>
            <a:schemeClr val="bg1">
              <a:lumMod val="8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39" name="Title 1"/>
          <p:cNvSpPr txBox="1">
            <a:spLocks/>
          </p:cNvSpPr>
          <p:nvPr/>
        </p:nvSpPr>
        <p:spPr>
          <a:xfrm>
            <a:off x="467544" y="44624"/>
            <a:ext cx="6840760" cy="7200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chemeClr val="tx1"/>
                </a:solidFill>
                <a:latin typeface="+mj-lt"/>
                <a:ea typeface="+mj-ea"/>
                <a:cs typeface="+mj-cs"/>
              </a:defRPr>
            </a:lvl1pPr>
          </a:lstStyle>
          <a:p>
            <a:r>
              <a:rPr lang="en-ZA" dirty="0">
                <a:solidFill>
                  <a:prstClr val="black"/>
                </a:solidFill>
              </a:rPr>
              <a:t>Securities collateral</a:t>
            </a:r>
            <a:r>
              <a:rPr lang="en-ZA" dirty="0" smtClean="0">
                <a:solidFill>
                  <a:prstClr val="black"/>
                </a:solidFill>
              </a:rPr>
              <a:t/>
            </a:r>
            <a:br>
              <a:rPr lang="en-ZA" dirty="0" smtClean="0">
                <a:solidFill>
                  <a:prstClr val="black"/>
                </a:solidFill>
              </a:rPr>
            </a:br>
            <a:r>
              <a:rPr lang="en-ZA" sz="2300" b="0" dirty="0" smtClean="0">
                <a:solidFill>
                  <a:prstClr val="black"/>
                </a:solidFill>
              </a:rPr>
              <a:t>Intra-day rebalancing – Processing steps</a:t>
            </a:r>
            <a:endParaRPr lang="en-ZA" sz="2300" b="0" dirty="0">
              <a:solidFill>
                <a:prstClr val="black"/>
              </a:solidFill>
            </a:endParaRPr>
          </a:p>
        </p:txBody>
      </p:sp>
      <p:sp>
        <p:nvSpPr>
          <p:cNvPr id="42" name="Rectangle 41"/>
          <p:cNvSpPr/>
          <p:nvPr/>
        </p:nvSpPr>
        <p:spPr>
          <a:xfrm>
            <a:off x="108307" y="3931704"/>
            <a:ext cx="8928992" cy="859791"/>
          </a:xfrm>
          <a:prstGeom prst="rect">
            <a:avLst/>
          </a:prstGeom>
          <a:solidFill>
            <a:schemeClr val="bg2">
              <a:lumMod val="40000"/>
              <a:lumOff val="6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43" name="Rectangle 42"/>
          <p:cNvSpPr/>
          <p:nvPr/>
        </p:nvSpPr>
        <p:spPr>
          <a:xfrm>
            <a:off x="108307" y="3931705"/>
            <a:ext cx="502822" cy="859790"/>
          </a:xfrm>
          <a:prstGeom prst="rect">
            <a:avLst/>
          </a:prstGeom>
          <a:solidFill>
            <a:schemeClr val="bg2">
              <a:lumMod val="40000"/>
              <a:lumOff val="6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1200" b="1" dirty="0">
                <a:solidFill>
                  <a:prstClr val="black"/>
                </a:solidFill>
              </a:rPr>
              <a:t>STRATE CMS</a:t>
            </a:r>
          </a:p>
        </p:txBody>
      </p:sp>
      <p:sp>
        <p:nvSpPr>
          <p:cNvPr id="44" name="Rectangle 43"/>
          <p:cNvSpPr/>
          <p:nvPr/>
        </p:nvSpPr>
        <p:spPr>
          <a:xfrm>
            <a:off x="108307" y="4791496"/>
            <a:ext cx="8928189" cy="833947"/>
          </a:xfrm>
          <a:prstGeom prst="rect">
            <a:avLst/>
          </a:prstGeom>
          <a:solidFill>
            <a:schemeClr val="bg1">
              <a:lumMod val="8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47" name="Rectangle 46"/>
          <p:cNvSpPr/>
          <p:nvPr/>
        </p:nvSpPr>
        <p:spPr>
          <a:xfrm>
            <a:off x="108307" y="4791496"/>
            <a:ext cx="502822" cy="833947"/>
          </a:xfrm>
          <a:prstGeom prst="rect">
            <a:avLst/>
          </a:prstGeom>
          <a:solidFill>
            <a:schemeClr val="bg1">
              <a:lumMod val="8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1200" b="1" dirty="0">
                <a:solidFill>
                  <a:prstClr val="black"/>
                </a:solidFill>
              </a:rPr>
              <a:t>CSDP</a:t>
            </a:r>
          </a:p>
        </p:txBody>
      </p:sp>
      <p:sp>
        <p:nvSpPr>
          <p:cNvPr id="48" name="Rectangle 47"/>
          <p:cNvSpPr/>
          <p:nvPr/>
        </p:nvSpPr>
        <p:spPr>
          <a:xfrm>
            <a:off x="108307" y="2968525"/>
            <a:ext cx="8928992" cy="963179"/>
          </a:xfrm>
          <a:prstGeom prst="rect">
            <a:avLst/>
          </a:prstGeom>
          <a:solidFill>
            <a:schemeClr val="bg1">
              <a:lumMod val="85000"/>
            </a:schemeClr>
          </a:solidFill>
          <a:ln w="38100" cap="flat" cmpd="sng" algn="ctr">
            <a:solidFill>
              <a:schemeClr val="bg1"/>
            </a:solidFill>
            <a:prstDash val="solid"/>
          </a:ln>
          <a:effectLst/>
        </p:spPr>
        <p:txBody>
          <a:bodyPr rtlCol="0" anchor="ctr" anchorCtr="0"/>
          <a:lstStyle/>
          <a:p>
            <a:pPr algn="ctr"/>
            <a:endParaRPr lang="en-ZA" b="1" kern="0">
              <a:solidFill>
                <a:prstClr val="black"/>
              </a:solidFill>
            </a:endParaRPr>
          </a:p>
        </p:txBody>
      </p:sp>
      <p:sp>
        <p:nvSpPr>
          <p:cNvPr id="51" name="Rectangle 50"/>
          <p:cNvSpPr/>
          <p:nvPr/>
        </p:nvSpPr>
        <p:spPr>
          <a:xfrm>
            <a:off x="108307" y="2992887"/>
            <a:ext cx="503253" cy="935961"/>
          </a:xfrm>
          <a:prstGeom prst="rect">
            <a:avLst/>
          </a:prstGeom>
          <a:solidFill>
            <a:schemeClr val="bg1">
              <a:lumMod val="8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1200" b="1" dirty="0">
                <a:solidFill>
                  <a:prstClr val="black"/>
                </a:solidFill>
              </a:rPr>
              <a:t>JSE Clear</a:t>
            </a:r>
          </a:p>
        </p:txBody>
      </p:sp>
      <p:sp>
        <p:nvSpPr>
          <p:cNvPr id="52" name="Rectangle 51"/>
          <p:cNvSpPr/>
          <p:nvPr/>
        </p:nvSpPr>
        <p:spPr>
          <a:xfrm>
            <a:off x="101486" y="2127200"/>
            <a:ext cx="8928992" cy="865687"/>
          </a:xfrm>
          <a:prstGeom prst="rect">
            <a:avLst/>
          </a:prstGeom>
          <a:solidFill>
            <a:schemeClr val="bg2">
              <a:lumMod val="40000"/>
              <a:lumOff val="6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56" name="Rectangle 55"/>
          <p:cNvSpPr/>
          <p:nvPr/>
        </p:nvSpPr>
        <p:spPr>
          <a:xfrm>
            <a:off x="101486" y="2127200"/>
            <a:ext cx="503253" cy="865687"/>
          </a:xfrm>
          <a:prstGeom prst="rect">
            <a:avLst/>
          </a:prstGeom>
          <a:solidFill>
            <a:schemeClr val="bg2">
              <a:lumMod val="40000"/>
              <a:lumOff val="6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1200" b="1" dirty="0">
                <a:solidFill>
                  <a:prstClr val="black"/>
                </a:solidFill>
              </a:rPr>
              <a:t>Clearing Members</a:t>
            </a:r>
          </a:p>
        </p:txBody>
      </p:sp>
      <p:sp>
        <p:nvSpPr>
          <p:cNvPr id="67" name="Rectangle 66"/>
          <p:cNvSpPr/>
          <p:nvPr/>
        </p:nvSpPr>
        <p:spPr>
          <a:xfrm>
            <a:off x="107504" y="5649690"/>
            <a:ext cx="8928992" cy="869998"/>
          </a:xfrm>
          <a:prstGeom prst="rect">
            <a:avLst/>
          </a:prstGeom>
          <a:solidFill>
            <a:schemeClr val="bg2">
              <a:lumMod val="40000"/>
              <a:lumOff val="6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68" name="Rectangle 67"/>
          <p:cNvSpPr/>
          <p:nvPr/>
        </p:nvSpPr>
        <p:spPr>
          <a:xfrm>
            <a:off x="107504" y="5649690"/>
            <a:ext cx="503254" cy="869998"/>
          </a:xfrm>
          <a:prstGeom prst="rect">
            <a:avLst/>
          </a:prstGeom>
          <a:solidFill>
            <a:schemeClr val="bg2">
              <a:lumMod val="40000"/>
              <a:lumOff val="6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1200" b="1" dirty="0" smtClean="0">
                <a:solidFill>
                  <a:prstClr val="black"/>
                </a:solidFill>
              </a:rPr>
              <a:t>Client</a:t>
            </a:r>
            <a:endParaRPr lang="en-ZA" sz="1200" b="1" dirty="0">
              <a:solidFill>
                <a:prstClr val="black"/>
              </a:solidFill>
            </a:endParaRPr>
          </a:p>
        </p:txBody>
      </p:sp>
      <p:sp>
        <p:nvSpPr>
          <p:cNvPr id="95" name="Rectangle 94"/>
          <p:cNvSpPr/>
          <p:nvPr/>
        </p:nvSpPr>
        <p:spPr>
          <a:xfrm>
            <a:off x="101487" y="1220989"/>
            <a:ext cx="503254" cy="906211"/>
          </a:xfrm>
          <a:prstGeom prst="rect">
            <a:avLst/>
          </a:prstGeom>
          <a:solidFill>
            <a:schemeClr val="bg1">
              <a:lumMod val="85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1200" b="1" dirty="0">
                <a:solidFill>
                  <a:prstClr val="black"/>
                </a:solidFill>
              </a:rPr>
              <a:t>Settlement </a:t>
            </a:r>
            <a:r>
              <a:rPr lang="en-ZA" sz="1200" b="1" dirty="0" smtClean="0">
                <a:solidFill>
                  <a:prstClr val="black"/>
                </a:solidFill>
              </a:rPr>
              <a:t>Bank</a:t>
            </a:r>
            <a:endParaRPr lang="en-ZA" sz="1200" b="1" dirty="0">
              <a:solidFill>
                <a:prstClr val="black"/>
              </a:solidFill>
            </a:endParaRPr>
          </a:p>
        </p:txBody>
      </p:sp>
      <p:sp>
        <p:nvSpPr>
          <p:cNvPr id="96" name="Rounded Rectangle 95"/>
          <p:cNvSpPr/>
          <p:nvPr/>
        </p:nvSpPr>
        <p:spPr>
          <a:xfrm>
            <a:off x="891636" y="5763118"/>
            <a:ext cx="1338914" cy="625300"/>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smtClean="0">
                <a:solidFill>
                  <a:prstClr val="black"/>
                </a:solidFill>
              </a:rPr>
              <a:t>0. Withdrawal of pledged securities</a:t>
            </a:r>
            <a:endParaRPr lang="en-ZA" sz="1100" dirty="0">
              <a:solidFill>
                <a:prstClr val="black"/>
              </a:solidFill>
            </a:endParaRPr>
          </a:p>
        </p:txBody>
      </p:sp>
      <p:sp>
        <p:nvSpPr>
          <p:cNvPr id="99" name="Rounded Rectangle 98"/>
          <p:cNvSpPr/>
          <p:nvPr/>
        </p:nvSpPr>
        <p:spPr>
          <a:xfrm>
            <a:off x="2561215" y="3995435"/>
            <a:ext cx="1866770" cy="732327"/>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a:solidFill>
                  <a:prstClr val="black"/>
                </a:solidFill>
              </a:rPr>
              <a:t>2. </a:t>
            </a:r>
            <a:r>
              <a:rPr lang="en-ZA" sz="1100" dirty="0" smtClean="0">
                <a:solidFill>
                  <a:prstClr val="black"/>
                </a:solidFill>
              </a:rPr>
              <a:t>Batch run to:</a:t>
            </a:r>
          </a:p>
          <a:p>
            <a:pPr algn="ctr"/>
            <a:r>
              <a:rPr lang="en-ZA" sz="1100" dirty="0" smtClean="0">
                <a:solidFill>
                  <a:prstClr val="black"/>
                </a:solidFill>
              </a:rPr>
              <a:t> revalue pledged collateral and process security withdrawals</a:t>
            </a:r>
            <a:endParaRPr lang="en-ZA" sz="1100" dirty="0">
              <a:solidFill>
                <a:prstClr val="black"/>
              </a:solidFill>
            </a:endParaRPr>
          </a:p>
        </p:txBody>
      </p:sp>
      <p:cxnSp>
        <p:nvCxnSpPr>
          <p:cNvPr id="100" name="Straight Arrow Connector 99"/>
          <p:cNvCxnSpPr>
            <a:stCxn id="96" idx="0"/>
            <a:endCxn id="99" idx="1"/>
          </p:cNvCxnSpPr>
          <p:nvPr/>
        </p:nvCxnSpPr>
        <p:spPr>
          <a:xfrm rot="5400000" flipH="1" flipV="1">
            <a:off x="1360395" y="4562298"/>
            <a:ext cx="1401519" cy="1000122"/>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1475656" y="3443718"/>
            <a:ext cx="1483766" cy="551717"/>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26" name="Rounded Rectangle 125"/>
          <p:cNvSpPr/>
          <p:nvPr/>
        </p:nvSpPr>
        <p:spPr>
          <a:xfrm>
            <a:off x="4716016" y="3995437"/>
            <a:ext cx="1556888" cy="732327"/>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smtClean="0">
                <a:solidFill>
                  <a:prstClr val="black"/>
                </a:solidFill>
              </a:rPr>
              <a:t>3. Send securities allegements to CSDP and cash calls/releases to JSE</a:t>
            </a:r>
            <a:endParaRPr lang="en-ZA" sz="1100" dirty="0">
              <a:solidFill>
                <a:prstClr val="black"/>
              </a:solidFill>
            </a:endParaRPr>
          </a:p>
        </p:txBody>
      </p:sp>
      <p:cxnSp>
        <p:nvCxnSpPr>
          <p:cNvPr id="127" name="Straight Arrow Connector 99"/>
          <p:cNvCxnSpPr>
            <a:stCxn id="99" idx="3"/>
            <a:endCxn id="126" idx="1"/>
          </p:cNvCxnSpPr>
          <p:nvPr/>
        </p:nvCxnSpPr>
        <p:spPr>
          <a:xfrm>
            <a:off x="4427985" y="4361599"/>
            <a:ext cx="288031" cy="2"/>
          </a:xfrm>
          <a:prstGeom prst="bentConnector3">
            <a:avLst>
              <a:gd name="adj1" fmla="val 50000"/>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59" name="Rounded Rectangle 158"/>
          <p:cNvSpPr/>
          <p:nvPr/>
        </p:nvSpPr>
        <p:spPr>
          <a:xfrm>
            <a:off x="5853058" y="4905060"/>
            <a:ext cx="1455246" cy="606516"/>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smtClean="0">
                <a:solidFill>
                  <a:prstClr val="black"/>
                </a:solidFill>
              </a:rPr>
              <a:t>4b. Validate and auto-commit allegement requests</a:t>
            </a:r>
            <a:endParaRPr lang="en-ZA" sz="1100" dirty="0">
              <a:solidFill>
                <a:prstClr val="black"/>
              </a:solidFill>
            </a:endParaRPr>
          </a:p>
        </p:txBody>
      </p:sp>
      <p:cxnSp>
        <p:nvCxnSpPr>
          <p:cNvPr id="160" name="Straight Arrow Connector 99"/>
          <p:cNvCxnSpPr>
            <a:stCxn id="126" idx="2"/>
            <a:endCxn id="159" idx="1"/>
          </p:cNvCxnSpPr>
          <p:nvPr/>
        </p:nvCxnSpPr>
        <p:spPr>
          <a:xfrm rot="16200000" flipH="1">
            <a:off x="5433482" y="4788742"/>
            <a:ext cx="480554" cy="358598"/>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7" name="Rounded Rectangle 166"/>
          <p:cNvSpPr/>
          <p:nvPr/>
        </p:nvSpPr>
        <p:spPr>
          <a:xfrm>
            <a:off x="3226070" y="3063984"/>
            <a:ext cx="1451290" cy="602561"/>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smtClean="0">
                <a:solidFill>
                  <a:prstClr val="black"/>
                </a:solidFill>
              </a:rPr>
              <a:t>4a. Receive cash call/release requests and send to CMs </a:t>
            </a:r>
            <a:endParaRPr lang="en-ZA" sz="1100" dirty="0">
              <a:solidFill>
                <a:prstClr val="black"/>
              </a:solidFill>
            </a:endParaRPr>
          </a:p>
        </p:txBody>
      </p:sp>
      <p:cxnSp>
        <p:nvCxnSpPr>
          <p:cNvPr id="168" name="Straight Arrow Connector 99"/>
          <p:cNvCxnSpPr>
            <a:stCxn id="126" idx="0"/>
            <a:endCxn id="167" idx="2"/>
          </p:cNvCxnSpPr>
          <p:nvPr/>
        </p:nvCxnSpPr>
        <p:spPr>
          <a:xfrm rot="16200000" flipV="1">
            <a:off x="4558642" y="3059618"/>
            <a:ext cx="328892" cy="1542745"/>
          </a:xfrm>
          <a:prstGeom prst="bentConnector3">
            <a:avLst>
              <a:gd name="adj1" fmla="val 50000"/>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78" name="Rounded Rectangle 177"/>
          <p:cNvSpPr/>
          <p:nvPr/>
        </p:nvSpPr>
        <p:spPr>
          <a:xfrm>
            <a:off x="3158216" y="2227255"/>
            <a:ext cx="1584176" cy="560131"/>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smtClean="0">
                <a:solidFill>
                  <a:prstClr val="black"/>
                </a:solidFill>
              </a:rPr>
              <a:t>5. Approve/reject cash call for security withdrawals</a:t>
            </a:r>
            <a:endParaRPr lang="en-ZA" sz="1100" dirty="0">
              <a:solidFill>
                <a:prstClr val="black"/>
              </a:solidFill>
            </a:endParaRPr>
          </a:p>
        </p:txBody>
      </p:sp>
      <p:cxnSp>
        <p:nvCxnSpPr>
          <p:cNvPr id="179" name="Straight Arrow Connector 99"/>
          <p:cNvCxnSpPr>
            <a:stCxn id="167" idx="0"/>
            <a:endCxn id="178" idx="2"/>
          </p:cNvCxnSpPr>
          <p:nvPr/>
        </p:nvCxnSpPr>
        <p:spPr>
          <a:xfrm rot="16200000" flipV="1">
            <a:off x="3812711" y="2924979"/>
            <a:ext cx="276598" cy="1411"/>
          </a:xfrm>
          <a:prstGeom prst="bentConnector3">
            <a:avLst>
              <a:gd name="adj1" fmla="val 50000"/>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83" name="Rounded Rectangle 182"/>
          <p:cNvSpPr/>
          <p:nvPr/>
        </p:nvSpPr>
        <p:spPr>
          <a:xfrm>
            <a:off x="4954400" y="3063984"/>
            <a:ext cx="1080120" cy="627698"/>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a:solidFill>
                  <a:prstClr val="black"/>
                </a:solidFill>
              </a:rPr>
              <a:t>6</a:t>
            </a:r>
            <a:r>
              <a:rPr lang="en-ZA" sz="1100" dirty="0" smtClean="0">
                <a:solidFill>
                  <a:prstClr val="black"/>
                </a:solidFill>
              </a:rPr>
              <a:t>. </a:t>
            </a:r>
            <a:r>
              <a:rPr lang="en-ZA" sz="1100" dirty="0">
                <a:solidFill>
                  <a:prstClr val="black"/>
                </a:solidFill>
              </a:rPr>
              <a:t>Process approvals/ rejections</a:t>
            </a:r>
          </a:p>
        </p:txBody>
      </p:sp>
      <p:cxnSp>
        <p:nvCxnSpPr>
          <p:cNvPr id="184" name="Straight Arrow Connector 99"/>
          <p:cNvCxnSpPr>
            <a:stCxn id="178" idx="3"/>
            <a:endCxn id="183" idx="0"/>
          </p:cNvCxnSpPr>
          <p:nvPr/>
        </p:nvCxnSpPr>
        <p:spPr>
          <a:xfrm>
            <a:off x="4742392" y="2507321"/>
            <a:ext cx="752068" cy="556663"/>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87" name="Rounded Rectangle 186"/>
          <p:cNvSpPr/>
          <p:nvPr/>
        </p:nvSpPr>
        <p:spPr>
          <a:xfrm>
            <a:off x="6308082" y="3046127"/>
            <a:ext cx="1080120" cy="674841"/>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smtClean="0">
                <a:solidFill>
                  <a:prstClr val="black"/>
                </a:solidFill>
              </a:rPr>
              <a:t>7. Generate and send net  settlement instructions </a:t>
            </a:r>
            <a:endParaRPr lang="en-ZA" sz="1100" dirty="0">
              <a:solidFill>
                <a:prstClr val="black"/>
              </a:solidFill>
            </a:endParaRPr>
          </a:p>
        </p:txBody>
      </p:sp>
      <p:cxnSp>
        <p:nvCxnSpPr>
          <p:cNvPr id="221" name="Straight Arrow Connector 99"/>
          <p:cNvCxnSpPr>
            <a:stCxn id="183" idx="3"/>
            <a:endCxn id="187" idx="1"/>
          </p:cNvCxnSpPr>
          <p:nvPr/>
        </p:nvCxnSpPr>
        <p:spPr>
          <a:xfrm>
            <a:off x="6034520" y="3377833"/>
            <a:ext cx="273562" cy="5715"/>
          </a:xfrm>
          <a:prstGeom prst="bentConnector3">
            <a:avLst>
              <a:gd name="adj1" fmla="val 50000"/>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24" name="Rounded Rectangle 223"/>
          <p:cNvSpPr/>
          <p:nvPr/>
        </p:nvSpPr>
        <p:spPr>
          <a:xfrm>
            <a:off x="6308083" y="1479128"/>
            <a:ext cx="1080120" cy="532386"/>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smtClean="0">
                <a:solidFill>
                  <a:prstClr val="black"/>
                </a:solidFill>
              </a:rPr>
              <a:t>8. Process and confirm cash settlements </a:t>
            </a:r>
            <a:endParaRPr lang="en-ZA" sz="1100" dirty="0">
              <a:solidFill>
                <a:prstClr val="black"/>
              </a:solidFill>
            </a:endParaRPr>
          </a:p>
        </p:txBody>
      </p:sp>
      <p:cxnSp>
        <p:nvCxnSpPr>
          <p:cNvPr id="225" name="Straight Arrow Connector 99"/>
          <p:cNvCxnSpPr>
            <a:stCxn id="187" idx="0"/>
            <a:endCxn id="224" idx="2"/>
          </p:cNvCxnSpPr>
          <p:nvPr/>
        </p:nvCxnSpPr>
        <p:spPr>
          <a:xfrm rot="5400000" flipH="1" flipV="1">
            <a:off x="6330836" y="2528821"/>
            <a:ext cx="1034613" cy="1"/>
          </a:xfrm>
          <a:prstGeom prst="bentConnector3">
            <a:avLst>
              <a:gd name="adj1" fmla="val 50000"/>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30" name="Rounded Rectangle 229"/>
          <p:cNvSpPr/>
          <p:nvPr/>
        </p:nvSpPr>
        <p:spPr>
          <a:xfrm>
            <a:off x="7563780" y="3091805"/>
            <a:ext cx="1256691" cy="600004"/>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smtClean="0">
                <a:solidFill>
                  <a:prstClr val="black"/>
                </a:solidFill>
              </a:rPr>
              <a:t>9.Receive confirmation and confirm cash call</a:t>
            </a:r>
            <a:endParaRPr lang="en-ZA" sz="1100" dirty="0">
              <a:solidFill>
                <a:prstClr val="black"/>
              </a:solidFill>
            </a:endParaRPr>
          </a:p>
        </p:txBody>
      </p:sp>
      <p:cxnSp>
        <p:nvCxnSpPr>
          <p:cNvPr id="231" name="Straight Arrow Connector 99"/>
          <p:cNvCxnSpPr>
            <a:stCxn id="224" idx="3"/>
            <a:endCxn id="230" idx="0"/>
          </p:cNvCxnSpPr>
          <p:nvPr/>
        </p:nvCxnSpPr>
        <p:spPr>
          <a:xfrm>
            <a:off x="7388203" y="1745321"/>
            <a:ext cx="803923" cy="1346484"/>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34" name="Rounded Rectangle 233"/>
          <p:cNvSpPr/>
          <p:nvPr/>
        </p:nvSpPr>
        <p:spPr>
          <a:xfrm>
            <a:off x="6660231" y="3997923"/>
            <a:ext cx="1813919" cy="732327"/>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smtClean="0">
                <a:solidFill>
                  <a:prstClr val="black"/>
                </a:solidFill>
              </a:rPr>
              <a:t>10. Receive </a:t>
            </a:r>
            <a:r>
              <a:rPr lang="en-ZA" sz="1100" dirty="0">
                <a:solidFill>
                  <a:prstClr val="black"/>
                </a:solidFill>
              </a:rPr>
              <a:t>c</a:t>
            </a:r>
            <a:r>
              <a:rPr lang="en-ZA" sz="1100" dirty="0" smtClean="0">
                <a:solidFill>
                  <a:prstClr val="black"/>
                </a:solidFill>
              </a:rPr>
              <a:t>ommit from CSDP and cash call confirmation from JSE and release/pledge securities</a:t>
            </a:r>
            <a:endParaRPr lang="en-ZA" sz="1100" dirty="0">
              <a:solidFill>
                <a:prstClr val="black"/>
              </a:solidFill>
            </a:endParaRPr>
          </a:p>
        </p:txBody>
      </p:sp>
      <p:cxnSp>
        <p:nvCxnSpPr>
          <p:cNvPr id="235" name="Straight Arrow Connector 99"/>
          <p:cNvCxnSpPr>
            <a:stCxn id="230" idx="2"/>
            <a:endCxn id="234" idx="0"/>
          </p:cNvCxnSpPr>
          <p:nvPr/>
        </p:nvCxnSpPr>
        <p:spPr>
          <a:xfrm rot="5400000">
            <a:off x="7726602" y="3532399"/>
            <a:ext cx="306114" cy="624935"/>
          </a:xfrm>
          <a:prstGeom prst="bentConnector3">
            <a:avLst>
              <a:gd name="adj1" fmla="val 50000"/>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8" name="Straight Arrow Connector 99"/>
          <p:cNvCxnSpPr>
            <a:stCxn id="159" idx="3"/>
            <a:endCxn id="234" idx="2"/>
          </p:cNvCxnSpPr>
          <p:nvPr/>
        </p:nvCxnSpPr>
        <p:spPr>
          <a:xfrm flipV="1">
            <a:off x="7308304" y="4730250"/>
            <a:ext cx="258887" cy="478068"/>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41" name="Oval 240"/>
          <p:cNvSpPr/>
          <p:nvPr/>
        </p:nvSpPr>
        <p:spPr>
          <a:xfrm>
            <a:off x="8676456" y="4220071"/>
            <a:ext cx="288032" cy="288032"/>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ZA">
              <a:solidFill>
                <a:prstClr val="black"/>
              </a:solidFill>
            </a:endParaRPr>
          </a:p>
        </p:txBody>
      </p:sp>
      <p:cxnSp>
        <p:nvCxnSpPr>
          <p:cNvPr id="242" name="Straight Arrow Connector 241"/>
          <p:cNvCxnSpPr>
            <a:stCxn id="234" idx="3"/>
            <a:endCxn id="241" idx="2"/>
          </p:cNvCxnSpPr>
          <p:nvPr/>
        </p:nvCxnSpPr>
        <p:spPr>
          <a:xfrm>
            <a:off x="8474150" y="4364087"/>
            <a:ext cx="202306"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98" name="Rounded Rectangle 97"/>
          <p:cNvSpPr/>
          <p:nvPr/>
        </p:nvSpPr>
        <p:spPr>
          <a:xfrm>
            <a:off x="1337078" y="3091805"/>
            <a:ext cx="1224136" cy="703826"/>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smtClean="0">
                <a:solidFill>
                  <a:prstClr val="black"/>
                </a:solidFill>
              </a:rPr>
              <a:t>1. Generate and send latest collateral prices</a:t>
            </a:r>
            <a:endParaRPr lang="en-ZA" sz="1100" dirty="0">
              <a:solidFill>
                <a:prstClr val="black"/>
              </a:solidFill>
            </a:endParaRPr>
          </a:p>
        </p:txBody>
      </p:sp>
      <p:sp>
        <p:nvSpPr>
          <p:cNvPr id="258" name="Rectangular Callout 257"/>
          <p:cNvSpPr/>
          <p:nvPr/>
        </p:nvSpPr>
        <p:spPr>
          <a:xfrm>
            <a:off x="3231292" y="1351375"/>
            <a:ext cx="1511100" cy="519514"/>
          </a:xfrm>
          <a:prstGeom prst="wedgeRectCallout">
            <a:avLst>
              <a:gd name="adj1" fmla="val 8623"/>
              <a:gd name="adj2" fmla="val 110486"/>
            </a:avLst>
          </a:prstGeom>
          <a:solidFill>
            <a:schemeClr val="bg2">
              <a:lumMod val="75000"/>
            </a:schemeClr>
          </a:solidFill>
          <a:ln>
            <a:solidFill>
              <a:schemeClr val="tx2"/>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ZA" sz="1200" dirty="0" smtClean="0">
                <a:solidFill>
                  <a:prstClr val="black"/>
                </a:solidFill>
              </a:rPr>
              <a:t>Based </a:t>
            </a:r>
            <a:r>
              <a:rPr lang="en-ZA" sz="1200" dirty="0">
                <a:solidFill>
                  <a:prstClr val="black"/>
                </a:solidFill>
              </a:rPr>
              <a:t>on availability of </a:t>
            </a:r>
            <a:r>
              <a:rPr lang="en-ZA" sz="1200" dirty="0" smtClean="0">
                <a:solidFill>
                  <a:prstClr val="black"/>
                </a:solidFill>
              </a:rPr>
              <a:t>required cash from client</a:t>
            </a:r>
            <a:endParaRPr lang="en-ZA" sz="1200" dirty="0">
              <a:solidFill>
                <a:prstClr val="black"/>
              </a:solidFill>
            </a:endParaRPr>
          </a:p>
        </p:txBody>
      </p:sp>
      <p:sp>
        <p:nvSpPr>
          <p:cNvPr id="259" name="Rectangular Callout 258"/>
          <p:cNvSpPr/>
          <p:nvPr/>
        </p:nvSpPr>
        <p:spPr>
          <a:xfrm>
            <a:off x="5673759" y="2266108"/>
            <a:ext cx="914002" cy="288031"/>
          </a:xfrm>
          <a:prstGeom prst="wedgeRectCallout">
            <a:avLst>
              <a:gd name="adj1" fmla="val 53330"/>
              <a:gd name="adj2" fmla="val 227338"/>
            </a:avLst>
          </a:prstGeom>
          <a:solidFill>
            <a:schemeClr val="bg2">
              <a:lumMod val="75000"/>
            </a:schemeClr>
          </a:solidFill>
          <a:ln>
            <a:solidFill>
              <a:schemeClr val="tx2"/>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ZA" sz="1200" dirty="0" smtClean="0">
                <a:solidFill>
                  <a:prstClr val="black"/>
                </a:solidFill>
              </a:rPr>
              <a:t>At CM </a:t>
            </a:r>
            <a:r>
              <a:rPr lang="en-ZA" sz="1200" dirty="0">
                <a:solidFill>
                  <a:prstClr val="black"/>
                </a:solidFill>
              </a:rPr>
              <a:t>level</a:t>
            </a:r>
          </a:p>
        </p:txBody>
      </p:sp>
      <p:sp>
        <p:nvSpPr>
          <p:cNvPr id="269" name="Rectangular Callout 268"/>
          <p:cNvSpPr/>
          <p:nvPr/>
        </p:nvSpPr>
        <p:spPr>
          <a:xfrm>
            <a:off x="7884368" y="1263104"/>
            <a:ext cx="1179567" cy="374420"/>
          </a:xfrm>
          <a:prstGeom prst="wedgeRectCallout">
            <a:avLst>
              <a:gd name="adj1" fmla="val -91739"/>
              <a:gd name="adj2" fmla="val 53750"/>
            </a:avLst>
          </a:prstGeom>
          <a:solidFill>
            <a:schemeClr val="bg2">
              <a:lumMod val="75000"/>
            </a:schemeClr>
          </a:solidFill>
          <a:ln>
            <a:solidFill>
              <a:schemeClr val="tx2"/>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ZA" sz="1200" dirty="0">
                <a:solidFill>
                  <a:prstClr val="black"/>
                </a:solidFill>
              </a:rPr>
              <a:t>Timeframe for payments TBC</a:t>
            </a:r>
          </a:p>
        </p:txBody>
      </p:sp>
      <p:sp>
        <p:nvSpPr>
          <p:cNvPr id="277" name="Oval 276"/>
          <p:cNvSpPr/>
          <p:nvPr/>
        </p:nvSpPr>
        <p:spPr>
          <a:xfrm>
            <a:off x="827584" y="3299702"/>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solidFill>
                <a:prstClr val="black"/>
              </a:solidFill>
            </a:endParaRPr>
          </a:p>
        </p:txBody>
      </p:sp>
      <p:cxnSp>
        <p:nvCxnSpPr>
          <p:cNvPr id="278" name="Straight Arrow Connector 277"/>
          <p:cNvCxnSpPr>
            <a:stCxn id="277" idx="6"/>
            <a:endCxn id="98" idx="1"/>
          </p:cNvCxnSpPr>
          <p:nvPr/>
        </p:nvCxnSpPr>
        <p:spPr>
          <a:xfrm>
            <a:off x="1115616" y="3443718"/>
            <a:ext cx="221462"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84" name="TextBox 283"/>
          <p:cNvSpPr txBox="1"/>
          <p:nvPr/>
        </p:nvSpPr>
        <p:spPr>
          <a:xfrm>
            <a:off x="683568" y="3068657"/>
            <a:ext cx="576064" cy="276999"/>
          </a:xfrm>
          <a:prstGeom prst="rect">
            <a:avLst/>
          </a:prstGeom>
          <a:noFill/>
        </p:spPr>
        <p:txBody>
          <a:bodyPr wrap="square" rtlCol="0">
            <a:spAutoFit/>
          </a:bodyPr>
          <a:lstStyle/>
          <a:p>
            <a:pPr algn="ctr"/>
            <a:r>
              <a:rPr lang="en-ZA" sz="1200" b="1" dirty="0" smtClean="0">
                <a:solidFill>
                  <a:prstClr val="black"/>
                </a:solidFill>
              </a:rPr>
              <a:t>10am</a:t>
            </a:r>
            <a:endParaRPr lang="en-ZA" sz="1200" b="1" dirty="0">
              <a:solidFill>
                <a:prstClr val="black"/>
              </a:solidFill>
            </a:endParaRPr>
          </a:p>
        </p:txBody>
      </p:sp>
      <p:sp>
        <p:nvSpPr>
          <p:cNvPr id="285" name="Rounded Rectangle 284"/>
          <p:cNvSpPr/>
          <p:nvPr/>
        </p:nvSpPr>
        <p:spPr>
          <a:xfrm>
            <a:off x="4355976" y="5787801"/>
            <a:ext cx="1489947" cy="625300"/>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smtClean="0">
                <a:solidFill>
                  <a:prstClr val="black"/>
                </a:solidFill>
              </a:rPr>
              <a:t>0. Making additional eligible securities available for pledging</a:t>
            </a:r>
            <a:endParaRPr lang="en-ZA" sz="1100" dirty="0">
              <a:solidFill>
                <a:prstClr val="black"/>
              </a:solidFill>
            </a:endParaRPr>
          </a:p>
        </p:txBody>
      </p:sp>
      <p:cxnSp>
        <p:nvCxnSpPr>
          <p:cNvPr id="286" name="Straight Arrow Connector 99"/>
          <p:cNvCxnSpPr/>
          <p:nvPr/>
        </p:nvCxnSpPr>
        <p:spPr>
          <a:xfrm rot="16200000" flipV="1">
            <a:off x="3922140" y="4633886"/>
            <a:ext cx="1060039" cy="1247792"/>
          </a:xfrm>
          <a:prstGeom prst="bentConnector3">
            <a:avLst>
              <a:gd name="adj1" fmla="val 50000"/>
            </a:avLst>
          </a:prstGeom>
          <a:ln>
            <a:tailEnd type="arrow"/>
          </a:ln>
          <a:effectLst/>
        </p:spPr>
        <p:style>
          <a:lnRef idx="2">
            <a:schemeClr val="accent1"/>
          </a:lnRef>
          <a:fillRef idx="0">
            <a:schemeClr val="accent1"/>
          </a:fillRef>
          <a:effectRef idx="1">
            <a:schemeClr val="accent1"/>
          </a:effectRef>
          <a:fontRef idx="minor">
            <a:schemeClr val="tx1"/>
          </a:fontRef>
        </p:style>
      </p:cxnSp>
      <p:grpSp>
        <p:nvGrpSpPr>
          <p:cNvPr id="291" name="Group 290"/>
          <p:cNvGrpSpPr/>
          <p:nvPr/>
        </p:nvGrpSpPr>
        <p:grpSpPr>
          <a:xfrm>
            <a:off x="1949146" y="4981144"/>
            <a:ext cx="1656185" cy="806657"/>
            <a:chOff x="1949146" y="5202824"/>
            <a:chExt cx="1656185" cy="806657"/>
          </a:xfrm>
          <a:solidFill>
            <a:schemeClr val="bg2">
              <a:lumMod val="75000"/>
            </a:schemeClr>
          </a:solidFill>
        </p:grpSpPr>
        <p:pic>
          <p:nvPicPr>
            <p:cNvPr id="3074" name="Picture 2"/>
            <p:cNvPicPr>
              <a:picLocks noChangeAspect="1" noChangeArrowheads="1"/>
            </p:cNvPicPr>
            <p:nvPr/>
          </p:nvPicPr>
          <p:blipFill>
            <a:blip r:embed="rId3">
              <a:clrChange>
                <a:clrFrom>
                  <a:srgbClr val="FFF5CC"/>
                </a:clrFrom>
                <a:clrTo>
                  <a:srgbClr val="FFF5CC">
                    <a:alpha val="0"/>
                  </a:srgbClr>
                </a:clrTo>
              </a:clrChange>
              <a:extLst>
                <a:ext uri="{28A0092B-C50C-407E-A947-70E740481C1C}">
                  <a14:useLocalDpi xmlns:a14="http://schemas.microsoft.com/office/drawing/2010/main" val="0"/>
                </a:ext>
              </a:extLst>
            </a:blip>
            <a:srcRect/>
            <a:stretch>
              <a:fillRect/>
            </a:stretch>
          </p:blipFill>
          <p:spPr bwMode="auto">
            <a:xfrm flipH="1">
              <a:off x="2051720" y="5733256"/>
              <a:ext cx="523875" cy="27622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51" name="Rectangular Callout 250"/>
            <p:cNvSpPr/>
            <p:nvPr/>
          </p:nvSpPr>
          <p:spPr>
            <a:xfrm>
              <a:off x="1949146" y="5202824"/>
              <a:ext cx="1656185" cy="576064"/>
            </a:xfrm>
            <a:prstGeom prst="wedgeRectCallout">
              <a:avLst>
                <a:gd name="adj1" fmla="val 103547"/>
                <a:gd name="adj2" fmla="val 88165"/>
              </a:avLst>
            </a:prstGeom>
            <a:grpFill/>
            <a:ln>
              <a:solidFill>
                <a:schemeClr val="tx2"/>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ZA" sz="1200" dirty="0" smtClean="0">
                  <a:solidFill>
                    <a:prstClr val="black"/>
                  </a:solidFill>
                </a:rPr>
                <a:t>All requests up </a:t>
              </a:r>
              <a:r>
                <a:rPr lang="en-ZA" sz="1200" dirty="0">
                  <a:solidFill>
                    <a:prstClr val="black"/>
                  </a:solidFill>
                </a:rPr>
                <a:t>to start of </a:t>
              </a:r>
              <a:r>
                <a:rPr lang="en-ZA" sz="1200" dirty="0" smtClean="0">
                  <a:solidFill>
                    <a:prstClr val="black"/>
                  </a:solidFill>
                </a:rPr>
                <a:t>batch </a:t>
              </a:r>
              <a:r>
                <a:rPr lang="en-ZA" sz="1200" dirty="0">
                  <a:solidFill>
                    <a:prstClr val="black"/>
                  </a:solidFill>
                </a:rPr>
                <a:t>run (@</a:t>
              </a:r>
              <a:r>
                <a:rPr lang="en-ZA" sz="1200" dirty="0" smtClean="0">
                  <a:solidFill>
                    <a:prstClr val="black"/>
                  </a:solidFill>
                </a:rPr>
                <a:t>10am</a:t>
              </a:r>
              <a:r>
                <a:rPr lang="en-ZA" sz="1200" dirty="0">
                  <a:solidFill>
                    <a:prstClr val="black"/>
                  </a:solidFill>
                </a:rPr>
                <a:t>) are considered</a:t>
              </a:r>
            </a:p>
          </p:txBody>
        </p:sp>
      </p:grpSp>
      <p:sp>
        <p:nvSpPr>
          <p:cNvPr id="309" name="Rectangular Callout 308"/>
          <p:cNvSpPr/>
          <p:nvPr/>
        </p:nvSpPr>
        <p:spPr>
          <a:xfrm>
            <a:off x="2344888" y="5809401"/>
            <a:ext cx="1762363" cy="603700"/>
          </a:xfrm>
          <a:prstGeom prst="wedgeRectCallout">
            <a:avLst>
              <a:gd name="adj1" fmla="val -59789"/>
              <a:gd name="adj2" fmla="val 39599"/>
            </a:avLst>
          </a:prstGeom>
          <a:solidFill>
            <a:schemeClr val="bg2">
              <a:lumMod val="75000"/>
            </a:schemeClr>
          </a:solidFill>
          <a:ln>
            <a:solidFill>
              <a:schemeClr val="tx2"/>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ZA" sz="1200" dirty="0" smtClean="0">
                <a:solidFill>
                  <a:prstClr val="black"/>
                </a:solidFill>
              </a:rPr>
              <a:t>Trigged by sell or transfer of securities between accounts at Strate</a:t>
            </a:r>
            <a:endParaRPr lang="en-ZA" sz="1200" dirty="0">
              <a:solidFill>
                <a:prstClr val="black"/>
              </a:solidFill>
            </a:endParaRPr>
          </a:p>
        </p:txBody>
      </p:sp>
    </p:spTree>
    <p:extLst>
      <p:ext uri="{BB962C8B-B14F-4D97-AF65-F5344CB8AC3E}">
        <p14:creationId xmlns:p14="http://schemas.microsoft.com/office/powerpoint/2010/main" val="4069571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2200" y="117864"/>
            <a:ext cx="5760000" cy="872736"/>
          </a:xfrm>
        </p:spPr>
        <p:txBody>
          <a:bodyPr>
            <a:normAutofit/>
          </a:bodyPr>
          <a:lstStyle/>
          <a:p>
            <a:r>
              <a:rPr lang="en-ZA" dirty="0" smtClean="0"/>
              <a:t>Commissions</a:t>
            </a:r>
            <a:br>
              <a:rPr lang="en-ZA" dirty="0" smtClean="0"/>
            </a:br>
            <a:r>
              <a:rPr lang="en-ZA" sz="2300" b="0" dirty="0"/>
              <a:t>G</a:t>
            </a:r>
            <a:r>
              <a:rPr lang="en-ZA" sz="2300" b="0" dirty="0" smtClean="0"/>
              <a:t>eneral mechanics – Commission functions</a:t>
            </a:r>
            <a:endParaRPr lang="en-US" sz="2300" b="0" dirty="0"/>
          </a:p>
        </p:txBody>
      </p:sp>
      <p:cxnSp>
        <p:nvCxnSpPr>
          <p:cNvPr id="23" name="Straight Connector 22"/>
          <p:cNvCxnSpPr>
            <a:stCxn id="20" idx="0"/>
            <a:endCxn id="10" idx="2"/>
          </p:cNvCxnSpPr>
          <p:nvPr/>
        </p:nvCxnSpPr>
        <p:spPr>
          <a:xfrm flipH="1" flipV="1">
            <a:off x="4612933" y="3635376"/>
            <a:ext cx="1" cy="20815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9" idx="1"/>
          </p:cNvCxnSpPr>
          <p:nvPr/>
        </p:nvCxnSpPr>
        <p:spPr>
          <a:xfrm>
            <a:off x="5082208" y="4998443"/>
            <a:ext cx="720080" cy="509596"/>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6" idx="3"/>
          </p:cNvCxnSpPr>
          <p:nvPr/>
        </p:nvCxnSpPr>
        <p:spPr>
          <a:xfrm flipV="1">
            <a:off x="3469162" y="5070451"/>
            <a:ext cx="648072" cy="438633"/>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3730893" y="3843531"/>
            <a:ext cx="1764081" cy="1656183"/>
            <a:chOff x="3664643" y="4129681"/>
            <a:chExt cx="1614237" cy="1536685"/>
          </a:xfrm>
          <a:effectLst>
            <a:outerShdw blurRad="50800" dist="38100" dir="2700000" algn="tl" rotWithShape="0">
              <a:prstClr val="black">
                <a:alpha val="40000"/>
              </a:prstClr>
            </a:outerShdw>
          </a:effectLst>
        </p:grpSpPr>
        <p:sp>
          <p:nvSpPr>
            <p:cNvPr id="20" name="Oval 19"/>
            <p:cNvSpPr/>
            <p:nvPr/>
          </p:nvSpPr>
          <p:spPr>
            <a:xfrm>
              <a:off x="3664643" y="4129681"/>
              <a:ext cx="1614237" cy="1536685"/>
            </a:xfrm>
            <a:prstGeom prst="ellipse">
              <a:avLst/>
            </a:prstGeom>
            <a:solidFill>
              <a:schemeClr val="tx2">
                <a:lumMod val="40000"/>
                <a:lumOff val="6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TextBox 18"/>
            <p:cNvSpPr txBox="1"/>
            <p:nvPr/>
          </p:nvSpPr>
          <p:spPr>
            <a:xfrm>
              <a:off x="3681990" y="4473538"/>
              <a:ext cx="1584176" cy="923330"/>
            </a:xfrm>
            <a:prstGeom prst="rect">
              <a:avLst/>
            </a:prstGeom>
            <a:noFill/>
          </p:spPr>
          <p:txBody>
            <a:bodyPr wrap="square" rtlCol="0">
              <a:spAutoFit/>
            </a:bodyPr>
            <a:lstStyle/>
            <a:p>
              <a:pPr algn="ctr"/>
              <a:r>
                <a:rPr lang="en-ZA" b="1" dirty="0">
                  <a:solidFill>
                    <a:prstClr val="black"/>
                  </a:solidFill>
                </a:rPr>
                <a:t>Commission Management </a:t>
              </a:r>
              <a:r>
                <a:rPr lang="en-ZA" b="1" dirty="0" smtClean="0">
                  <a:solidFill>
                    <a:prstClr val="black"/>
                  </a:solidFill>
                </a:rPr>
                <a:t>Functions</a:t>
              </a:r>
              <a:endParaRPr lang="en-US" b="1" dirty="0">
                <a:solidFill>
                  <a:prstClr val="black"/>
                </a:solidFill>
              </a:endParaRPr>
            </a:p>
          </p:txBody>
        </p:sp>
      </p:grpSp>
      <p:grpSp>
        <p:nvGrpSpPr>
          <p:cNvPr id="46" name="Group 45"/>
          <p:cNvGrpSpPr/>
          <p:nvPr/>
        </p:nvGrpSpPr>
        <p:grpSpPr>
          <a:xfrm>
            <a:off x="617712" y="4287914"/>
            <a:ext cx="2851450" cy="2265286"/>
            <a:chOff x="379038" y="4369570"/>
            <a:chExt cx="2851450" cy="2265286"/>
          </a:xfrm>
        </p:grpSpPr>
        <p:sp>
          <p:nvSpPr>
            <p:cNvPr id="6" name="Rounded Rectangle 5"/>
            <p:cNvSpPr/>
            <p:nvPr/>
          </p:nvSpPr>
          <p:spPr>
            <a:xfrm>
              <a:off x="379038" y="4546624"/>
              <a:ext cx="2851450" cy="2088232"/>
            </a:xfrm>
            <a:prstGeom prst="roundRect">
              <a:avLst>
                <a:gd name="adj" fmla="val 6484"/>
              </a:avLst>
            </a:prstGeom>
            <a:solidFill>
              <a:schemeClr val="bg1"/>
            </a:solidFill>
            <a:ln w="19050">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spcBef>
                  <a:spcPts val="600"/>
                </a:spcBef>
              </a:pPr>
              <a:r>
                <a:rPr lang="en-ZA" sz="1400" b="1" dirty="0" smtClean="0">
                  <a:solidFill>
                    <a:prstClr val="black"/>
                  </a:solidFill>
                </a:rPr>
                <a:t>Performed by:</a:t>
              </a:r>
              <a:endParaRPr lang="en-ZA" sz="1400" dirty="0" smtClean="0">
                <a:solidFill>
                  <a:prstClr val="black"/>
                </a:solidFill>
              </a:endParaRPr>
            </a:p>
            <a:p>
              <a:pPr>
                <a:spcBef>
                  <a:spcPts val="600"/>
                </a:spcBef>
              </a:pPr>
              <a:r>
                <a:rPr lang="en-ZA" sz="1400" dirty="0" smtClean="0">
                  <a:solidFill>
                    <a:prstClr val="black"/>
                  </a:solidFill>
                </a:rPr>
                <a:t>Initiating </a:t>
              </a:r>
              <a:r>
                <a:rPr lang="en-ZA" sz="1400" dirty="0">
                  <a:solidFill>
                    <a:prstClr val="black"/>
                  </a:solidFill>
                </a:rPr>
                <a:t>Trading </a:t>
              </a:r>
              <a:r>
                <a:rPr lang="en-ZA" sz="1400" dirty="0" smtClean="0">
                  <a:solidFill>
                    <a:prstClr val="black"/>
                  </a:solidFill>
                </a:rPr>
                <a:t>Member</a:t>
              </a:r>
            </a:p>
            <a:p>
              <a:pPr>
                <a:spcBef>
                  <a:spcPts val="600"/>
                </a:spcBef>
              </a:pPr>
              <a:r>
                <a:rPr lang="en-ZA" sz="1400" b="1" dirty="0" smtClean="0">
                  <a:solidFill>
                    <a:prstClr val="black"/>
                  </a:solidFill>
                </a:rPr>
                <a:t>Description:</a:t>
              </a:r>
              <a:endParaRPr lang="en-ZA" sz="1400" b="1" dirty="0">
                <a:solidFill>
                  <a:prstClr val="black"/>
                </a:solidFill>
              </a:endParaRPr>
            </a:p>
            <a:p>
              <a:pPr>
                <a:spcBef>
                  <a:spcPts val="600"/>
                </a:spcBef>
              </a:pPr>
              <a:r>
                <a:rPr lang="en-ZA" sz="1400" dirty="0" smtClean="0">
                  <a:solidFill>
                    <a:prstClr val="black"/>
                  </a:solidFill>
                </a:rPr>
                <a:t>The </a:t>
              </a:r>
              <a:r>
                <a:rPr lang="en-ZA" sz="1400" dirty="0">
                  <a:solidFill>
                    <a:prstClr val="black"/>
                  </a:solidFill>
                </a:rPr>
                <a:t>ability for initiating trading members to cancel incorrectly captured commission entries</a:t>
              </a:r>
            </a:p>
          </p:txBody>
        </p:sp>
        <p:sp>
          <p:nvSpPr>
            <p:cNvPr id="41" name="Rectangle 40"/>
            <p:cNvSpPr/>
            <p:nvPr/>
          </p:nvSpPr>
          <p:spPr>
            <a:xfrm>
              <a:off x="890891" y="4369570"/>
              <a:ext cx="1827744" cy="338554"/>
            </a:xfrm>
            <a:prstGeom prst="rect">
              <a:avLst/>
            </a:prstGeom>
            <a:solidFill>
              <a:schemeClr val="bg1"/>
            </a:solidFill>
            <a:ln>
              <a:solidFill>
                <a:schemeClr val="tx2"/>
              </a:solidFill>
            </a:ln>
          </p:spPr>
          <p:txBody>
            <a:bodyPr wrap="none">
              <a:spAutoFit/>
            </a:bodyPr>
            <a:lstStyle/>
            <a:p>
              <a:pPr algn="ctr">
                <a:spcBef>
                  <a:spcPts val="600"/>
                </a:spcBef>
              </a:pPr>
              <a:r>
                <a:rPr lang="en-ZA" sz="1600" b="1" dirty="0">
                  <a:solidFill>
                    <a:prstClr val="black"/>
                  </a:solidFill>
                </a:rPr>
                <a:t>Cancel Commission</a:t>
              </a:r>
            </a:p>
          </p:txBody>
        </p:sp>
      </p:grpSp>
      <p:grpSp>
        <p:nvGrpSpPr>
          <p:cNvPr id="45" name="Group 44"/>
          <p:cNvGrpSpPr/>
          <p:nvPr/>
        </p:nvGrpSpPr>
        <p:grpSpPr>
          <a:xfrm>
            <a:off x="5802288" y="4287914"/>
            <a:ext cx="2808312" cy="2264241"/>
            <a:chOff x="5966792" y="4369570"/>
            <a:chExt cx="2808312" cy="2264241"/>
          </a:xfrm>
        </p:grpSpPr>
        <p:sp>
          <p:nvSpPr>
            <p:cNvPr id="9" name="Rounded Rectangle 8"/>
            <p:cNvSpPr/>
            <p:nvPr/>
          </p:nvSpPr>
          <p:spPr>
            <a:xfrm>
              <a:off x="5966792" y="4545579"/>
              <a:ext cx="2808312" cy="2088232"/>
            </a:xfrm>
            <a:prstGeom prst="roundRect">
              <a:avLst>
                <a:gd name="adj" fmla="val 9030"/>
              </a:avLst>
            </a:prstGeom>
            <a:solidFill>
              <a:schemeClr val="bg1"/>
            </a:solidFill>
            <a:ln w="19050">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spcBef>
                  <a:spcPts val="600"/>
                </a:spcBef>
              </a:pPr>
              <a:r>
                <a:rPr lang="en-ZA" sz="1400" b="1" dirty="0" smtClean="0">
                  <a:solidFill>
                    <a:prstClr val="black"/>
                  </a:solidFill>
                </a:rPr>
                <a:t>Performed by:</a:t>
              </a:r>
              <a:endParaRPr lang="en-ZA" sz="1400" dirty="0" smtClean="0">
                <a:solidFill>
                  <a:prstClr val="black"/>
                </a:solidFill>
              </a:endParaRPr>
            </a:p>
            <a:p>
              <a:pPr>
                <a:spcBef>
                  <a:spcPts val="600"/>
                </a:spcBef>
              </a:pPr>
              <a:r>
                <a:rPr lang="en-ZA" sz="1400" dirty="0" smtClean="0">
                  <a:solidFill>
                    <a:prstClr val="black"/>
                  </a:solidFill>
                </a:rPr>
                <a:t>Recipient </a:t>
              </a:r>
              <a:r>
                <a:rPr lang="en-ZA" sz="1400" dirty="0">
                  <a:solidFill>
                    <a:prstClr val="black"/>
                  </a:solidFill>
                </a:rPr>
                <a:t>Trading </a:t>
              </a:r>
              <a:r>
                <a:rPr lang="en-ZA" sz="1400" dirty="0" smtClean="0">
                  <a:solidFill>
                    <a:prstClr val="black"/>
                  </a:solidFill>
                </a:rPr>
                <a:t>Member</a:t>
              </a:r>
            </a:p>
            <a:p>
              <a:pPr>
                <a:spcBef>
                  <a:spcPts val="600"/>
                </a:spcBef>
              </a:pPr>
              <a:r>
                <a:rPr lang="en-ZA" sz="1400" b="1" dirty="0" smtClean="0">
                  <a:solidFill>
                    <a:prstClr val="black"/>
                  </a:solidFill>
                </a:rPr>
                <a:t>Description:</a:t>
              </a:r>
              <a:endParaRPr lang="en-ZA" sz="1400" b="1" dirty="0">
                <a:solidFill>
                  <a:prstClr val="black"/>
                </a:solidFill>
              </a:endParaRPr>
            </a:p>
            <a:p>
              <a:pPr>
                <a:spcBef>
                  <a:spcPts val="600"/>
                </a:spcBef>
              </a:pPr>
              <a:r>
                <a:rPr lang="en-ZA" sz="1400" dirty="0" smtClean="0">
                  <a:solidFill>
                    <a:prstClr val="black"/>
                  </a:solidFill>
                </a:rPr>
                <a:t>The </a:t>
              </a:r>
              <a:r>
                <a:rPr lang="en-ZA" sz="1400" dirty="0">
                  <a:solidFill>
                    <a:prstClr val="black"/>
                  </a:solidFill>
                </a:rPr>
                <a:t>ability for recipient trading members to reject incorrect or unknown commission entries that have been captured against them</a:t>
              </a:r>
            </a:p>
          </p:txBody>
        </p:sp>
        <p:sp>
          <p:nvSpPr>
            <p:cNvPr id="42" name="Rectangle 41"/>
            <p:cNvSpPr/>
            <p:nvPr/>
          </p:nvSpPr>
          <p:spPr>
            <a:xfrm>
              <a:off x="6473010" y="4369570"/>
              <a:ext cx="1795876" cy="338554"/>
            </a:xfrm>
            <a:prstGeom prst="rect">
              <a:avLst/>
            </a:prstGeom>
            <a:solidFill>
              <a:schemeClr val="bg1"/>
            </a:solidFill>
            <a:ln>
              <a:solidFill>
                <a:schemeClr val="tx2"/>
              </a:solidFill>
            </a:ln>
          </p:spPr>
          <p:txBody>
            <a:bodyPr wrap="none">
              <a:spAutoFit/>
            </a:bodyPr>
            <a:lstStyle/>
            <a:p>
              <a:pPr algn="ctr">
                <a:spcBef>
                  <a:spcPts val="600"/>
                </a:spcBef>
              </a:pPr>
              <a:r>
                <a:rPr lang="en-ZA" sz="1600" b="1" dirty="0">
                  <a:solidFill>
                    <a:prstClr val="black"/>
                  </a:solidFill>
                </a:rPr>
                <a:t>Reject Commission</a:t>
              </a:r>
            </a:p>
          </p:txBody>
        </p:sp>
      </p:grpSp>
      <p:grpSp>
        <p:nvGrpSpPr>
          <p:cNvPr id="44" name="Group 43"/>
          <p:cNvGrpSpPr/>
          <p:nvPr/>
        </p:nvGrpSpPr>
        <p:grpSpPr>
          <a:xfrm>
            <a:off x="3172773" y="1362478"/>
            <a:ext cx="2880320" cy="2272898"/>
            <a:chOff x="3123483" y="1295033"/>
            <a:chExt cx="2880320" cy="2272898"/>
          </a:xfrm>
        </p:grpSpPr>
        <p:sp>
          <p:nvSpPr>
            <p:cNvPr id="10" name="Rounded Rectangle 9"/>
            <p:cNvSpPr/>
            <p:nvPr/>
          </p:nvSpPr>
          <p:spPr>
            <a:xfrm>
              <a:off x="3123483" y="1479699"/>
              <a:ext cx="2880320" cy="2088232"/>
            </a:xfrm>
            <a:prstGeom prst="roundRect">
              <a:avLst>
                <a:gd name="adj" fmla="val 9030"/>
              </a:avLst>
            </a:prstGeom>
            <a:solidFill>
              <a:schemeClr val="bg1"/>
            </a:solidFill>
            <a:ln w="19050">
              <a:solidFill>
                <a:schemeClr val="tx2"/>
              </a:solidFill>
            </a:ln>
          </p:spPr>
          <p:style>
            <a:lnRef idx="1">
              <a:schemeClr val="accent2"/>
            </a:lnRef>
            <a:fillRef idx="2">
              <a:schemeClr val="accent2"/>
            </a:fillRef>
            <a:effectRef idx="1">
              <a:schemeClr val="accent2"/>
            </a:effectRef>
            <a:fontRef idx="minor">
              <a:schemeClr val="dk1"/>
            </a:fontRef>
          </p:style>
          <p:txBody>
            <a:bodyPr rtlCol="0" anchor="ctr"/>
            <a:lstStyle/>
            <a:p>
              <a:pPr>
                <a:spcBef>
                  <a:spcPts val="600"/>
                </a:spcBef>
              </a:pPr>
              <a:endParaRPr lang="en-ZA" sz="500" b="1" dirty="0" smtClean="0">
                <a:solidFill>
                  <a:prstClr val="black"/>
                </a:solidFill>
              </a:endParaRPr>
            </a:p>
            <a:p>
              <a:pPr>
                <a:spcBef>
                  <a:spcPts val="600"/>
                </a:spcBef>
              </a:pPr>
              <a:r>
                <a:rPr lang="en-ZA" sz="1400" b="1" dirty="0" smtClean="0">
                  <a:solidFill>
                    <a:prstClr val="black"/>
                  </a:solidFill>
                </a:rPr>
                <a:t>Performed by:</a:t>
              </a:r>
              <a:endParaRPr lang="en-ZA" sz="1400" dirty="0" smtClean="0">
                <a:solidFill>
                  <a:prstClr val="black"/>
                </a:solidFill>
              </a:endParaRPr>
            </a:p>
            <a:p>
              <a:pPr>
                <a:spcBef>
                  <a:spcPts val="600"/>
                </a:spcBef>
              </a:pPr>
              <a:r>
                <a:rPr lang="en-ZA" sz="1400" dirty="0" smtClean="0">
                  <a:solidFill>
                    <a:prstClr val="black"/>
                  </a:solidFill>
                </a:rPr>
                <a:t>Initiating </a:t>
              </a:r>
              <a:r>
                <a:rPr lang="en-ZA" sz="1400" dirty="0">
                  <a:solidFill>
                    <a:prstClr val="black"/>
                  </a:solidFill>
                </a:rPr>
                <a:t>Trading </a:t>
              </a:r>
              <a:r>
                <a:rPr lang="en-ZA" sz="1400" dirty="0" smtClean="0">
                  <a:solidFill>
                    <a:prstClr val="black"/>
                  </a:solidFill>
                </a:rPr>
                <a:t>Member</a:t>
              </a:r>
            </a:p>
            <a:p>
              <a:pPr>
                <a:spcBef>
                  <a:spcPts val="600"/>
                </a:spcBef>
              </a:pPr>
              <a:r>
                <a:rPr lang="en-ZA" sz="1400" b="1" dirty="0" smtClean="0">
                  <a:solidFill>
                    <a:prstClr val="black"/>
                  </a:solidFill>
                </a:rPr>
                <a:t>Description:</a:t>
              </a:r>
              <a:endParaRPr lang="en-ZA" sz="1400" b="1" dirty="0">
                <a:solidFill>
                  <a:prstClr val="black"/>
                </a:solidFill>
              </a:endParaRPr>
            </a:p>
            <a:p>
              <a:pPr>
                <a:spcBef>
                  <a:spcPts val="600"/>
                </a:spcBef>
              </a:pPr>
              <a:r>
                <a:rPr lang="en-ZA" sz="1400" dirty="0">
                  <a:solidFill>
                    <a:prstClr val="black"/>
                  </a:solidFill>
                </a:rPr>
                <a:t>The ability for trading members to capture new commission entries against recipient trading members or </a:t>
              </a:r>
              <a:r>
                <a:rPr lang="en-ZA" sz="1400" dirty="0" smtClean="0">
                  <a:solidFill>
                    <a:prstClr val="black"/>
                  </a:solidFill>
                </a:rPr>
                <a:t>clients (direct or tripartite)</a:t>
              </a:r>
              <a:endParaRPr lang="en-ZA" sz="1400" dirty="0">
                <a:solidFill>
                  <a:prstClr val="black"/>
                </a:solidFill>
              </a:endParaRPr>
            </a:p>
          </p:txBody>
        </p:sp>
        <p:sp>
          <p:nvSpPr>
            <p:cNvPr id="43" name="Rectangle 42"/>
            <p:cNvSpPr/>
            <p:nvPr/>
          </p:nvSpPr>
          <p:spPr>
            <a:xfrm>
              <a:off x="3374535" y="1295033"/>
              <a:ext cx="2378215" cy="338554"/>
            </a:xfrm>
            <a:prstGeom prst="rect">
              <a:avLst/>
            </a:prstGeom>
            <a:solidFill>
              <a:schemeClr val="bg1"/>
            </a:solidFill>
            <a:ln>
              <a:solidFill>
                <a:schemeClr val="tx2"/>
              </a:solidFill>
            </a:ln>
          </p:spPr>
          <p:txBody>
            <a:bodyPr wrap="none">
              <a:spAutoFit/>
            </a:bodyPr>
            <a:lstStyle/>
            <a:p>
              <a:pPr algn="ctr">
                <a:spcBef>
                  <a:spcPts val="600"/>
                </a:spcBef>
              </a:pPr>
              <a:r>
                <a:rPr lang="en-ZA" sz="1600" b="1" dirty="0">
                  <a:solidFill>
                    <a:prstClr val="black"/>
                  </a:solidFill>
                </a:rPr>
                <a:t>Capture New Commission</a:t>
              </a:r>
            </a:p>
          </p:txBody>
        </p:sp>
      </p:grpSp>
    </p:spTree>
    <p:extLst>
      <p:ext uri="{BB962C8B-B14F-4D97-AF65-F5344CB8AC3E}">
        <p14:creationId xmlns:p14="http://schemas.microsoft.com/office/powerpoint/2010/main" val="3043766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66040" y="5603435"/>
            <a:ext cx="2964958" cy="121116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2" name="Title 1"/>
          <p:cNvSpPr>
            <a:spLocks noGrp="1"/>
          </p:cNvSpPr>
          <p:nvPr>
            <p:ph type="title"/>
          </p:nvPr>
        </p:nvSpPr>
        <p:spPr>
          <a:xfrm>
            <a:off x="412200" y="117864"/>
            <a:ext cx="5760000" cy="872736"/>
          </a:xfrm>
        </p:spPr>
        <p:txBody>
          <a:bodyPr>
            <a:normAutofit/>
          </a:bodyPr>
          <a:lstStyle/>
          <a:p>
            <a:r>
              <a:rPr lang="en-ZA" dirty="0" smtClean="0"/>
              <a:t>Commissions</a:t>
            </a:r>
            <a:br>
              <a:rPr lang="en-ZA" dirty="0" smtClean="0"/>
            </a:br>
            <a:r>
              <a:rPr lang="en-ZA" sz="2300" b="0" dirty="0"/>
              <a:t>G</a:t>
            </a:r>
            <a:r>
              <a:rPr lang="en-ZA" sz="2300" b="0" dirty="0" smtClean="0"/>
              <a:t>eneral mechanics – Processing times</a:t>
            </a:r>
            <a:endParaRPr lang="en-US" sz="2300" b="0" dirty="0"/>
          </a:p>
        </p:txBody>
      </p:sp>
      <p:sp>
        <p:nvSpPr>
          <p:cNvPr id="18" name="Content Placeholder 2"/>
          <p:cNvSpPr>
            <a:spLocks noGrp="1"/>
          </p:cNvSpPr>
          <p:nvPr>
            <p:ph idx="1"/>
          </p:nvPr>
        </p:nvSpPr>
        <p:spPr>
          <a:xfrm>
            <a:off x="4716016" y="1447800"/>
            <a:ext cx="4248473" cy="2448272"/>
          </a:xfrm>
        </p:spPr>
        <p:txBody>
          <a:bodyPr>
            <a:noAutofit/>
          </a:bodyPr>
          <a:lstStyle/>
          <a:p>
            <a:pPr marL="285750" lvl="0" indent="-285750" algn="just">
              <a:spcBef>
                <a:spcPts val="600"/>
              </a:spcBef>
              <a:buFont typeface="Arial" panose="020B0604020202020204" pitchFamily="34" charset="0"/>
              <a:buChar char="•"/>
            </a:pPr>
            <a:r>
              <a:rPr lang="en-ZA" sz="1500" dirty="0" smtClean="0"/>
              <a:t>Post the Deal Management Period, a short window period will be allowed to finalise new commission entries and reject any incorrect\unknown commissions</a:t>
            </a:r>
          </a:p>
          <a:p>
            <a:pPr marL="0" lvl="0" indent="0" algn="just">
              <a:spcBef>
                <a:spcPts val="600"/>
              </a:spcBef>
              <a:buNone/>
            </a:pPr>
            <a:r>
              <a:rPr lang="en-ZA" sz="1500" b="1" dirty="0"/>
              <a:t>Window Period </a:t>
            </a:r>
            <a:r>
              <a:rPr lang="en-ZA" sz="1500" b="1" dirty="0" smtClean="0"/>
              <a:t>B</a:t>
            </a:r>
            <a:endParaRPr lang="en-ZA" sz="1500" dirty="0" smtClean="0"/>
          </a:p>
          <a:p>
            <a:pPr marL="285750" indent="-285750" algn="just">
              <a:spcBef>
                <a:spcPts val="600"/>
              </a:spcBef>
              <a:buFont typeface="Arial" panose="020B0604020202020204" pitchFamily="34" charset="0"/>
              <a:buChar char="•"/>
            </a:pPr>
            <a:r>
              <a:rPr lang="en-ZA" sz="1500" dirty="0" smtClean="0"/>
              <a:t>Clearing </a:t>
            </a:r>
            <a:r>
              <a:rPr lang="en-ZA" sz="1500" dirty="0"/>
              <a:t>members to receive final net commission amounts as part of the daily balancing </a:t>
            </a:r>
            <a:r>
              <a:rPr lang="en-ZA" sz="1500" dirty="0" smtClean="0"/>
              <a:t>cycle. Net commission amounts across Clearing Members to be settled on (</a:t>
            </a:r>
            <a:r>
              <a:rPr lang="en-ZA" sz="1500" dirty="0"/>
              <a:t>t+1)</a:t>
            </a:r>
            <a:endParaRPr lang="en-US" sz="1500" dirty="0"/>
          </a:p>
          <a:p>
            <a:pPr marL="285750" indent="-285750" algn="just">
              <a:spcBef>
                <a:spcPts val="600"/>
              </a:spcBef>
              <a:buFont typeface="Arial" panose="020B0604020202020204" pitchFamily="34" charset="0"/>
              <a:buChar char="•"/>
            </a:pPr>
            <a:endParaRPr lang="en-ZA" sz="1500" dirty="0"/>
          </a:p>
          <a:p>
            <a:pPr marL="285750" lvl="0" indent="-285750" algn="just">
              <a:spcBef>
                <a:spcPts val="600"/>
              </a:spcBef>
              <a:buFont typeface="Arial" panose="020B0604020202020204" pitchFamily="34" charset="0"/>
              <a:buChar char="•"/>
            </a:pPr>
            <a:endParaRPr lang="en-ZA" sz="1500" dirty="0" smtClean="0"/>
          </a:p>
        </p:txBody>
      </p:sp>
      <p:sp>
        <p:nvSpPr>
          <p:cNvPr id="23" name="Content Placeholder 2"/>
          <p:cNvSpPr txBox="1">
            <a:spLocks/>
          </p:cNvSpPr>
          <p:nvPr/>
        </p:nvSpPr>
        <p:spPr>
          <a:xfrm>
            <a:off x="107503" y="1295400"/>
            <a:ext cx="4608513" cy="26642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Tx/>
              <a:buNone/>
              <a:defRPr sz="25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Wingdings" charset="2"/>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Tx/>
              <a:buNone/>
              <a:defRPr sz="2000" i="1" kern="1200">
                <a:solidFill>
                  <a:schemeClr val="tx1"/>
                </a:solidFill>
                <a:latin typeface="+mn-lt"/>
                <a:ea typeface="+mn-ea"/>
                <a:cs typeface="+mn-cs"/>
              </a:defRPr>
            </a:lvl4pPr>
            <a:lvl5pPr marL="2057400" indent="-228600" algn="l" defTabSz="457200" rtl="0" eaLnBrk="1" latinLnBrk="0" hangingPunct="1">
              <a:spcBef>
                <a:spcPct val="20000"/>
              </a:spcBef>
              <a:buFontTx/>
              <a:buNone/>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pPr>
            <a:r>
              <a:rPr lang="en-ZA" sz="1500" b="1" dirty="0" smtClean="0">
                <a:solidFill>
                  <a:prstClr val="black"/>
                </a:solidFill>
              </a:rPr>
              <a:t>Window Period A</a:t>
            </a:r>
          </a:p>
          <a:p>
            <a:pPr marL="285750" indent="-285750" algn="just">
              <a:spcBef>
                <a:spcPts val="600"/>
              </a:spcBef>
              <a:buFont typeface="Arial" panose="020B0604020202020204" pitchFamily="34" charset="0"/>
              <a:buChar char="•"/>
            </a:pPr>
            <a:r>
              <a:rPr lang="en-ZA" sz="1500" dirty="0" smtClean="0">
                <a:solidFill>
                  <a:prstClr val="black"/>
                </a:solidFill>
              </a:rPr>
              <a:t>All commission entries captured within this period will be settled as part of the daily settlement cycle. Any commissions not captured within this period, will need to be captured the following trading day</a:t>
            </a:r>
          </a:p>
          <a:p>
            <a:pPr marL="285750" indent="-285750" algn="just">
              <a:spcBef>
                <a:spcPts val="600"/>
              </a:spcBef>
              <a:buFont typeface="Arial" panose="020B0604020202020204" pitchFamily="34" charset="0"/>
              <a:buChar char="•"/>
            </a:pPr>
            <a:r>
              <a:rPr lang="en-ZA" sz="1500" dirty="0" smtClean="0">
                <a:solidFill>
                  <a:prstClr val="black"/>
                </a:solidFill>
              </a:rPr>
              <a:t>Incorrect commissions that are not cancelled or rejected, will be settled as part of the daily settlement cycle. Commissions that were not corrected, can be corrected by capturing a new commission for the delta amount the following trading day</a:t>
            </a:r>
          </a:p>
        </p:txBody>
      </p:sp>
      <p:grpSp>
        <p:nvGrpSpPr>
          <p:cNvPr id="51" name="Group 50"/>
          <p:cNvGrpSpPr/>
          <p:nvPr/>
        </p:nvGrpSpPr>
        <p:grpSpPr>
          <a:xfrm>
            <a:off x="529282" y="4072924"/>
            <a:ext cx="8075166" cy="2835876"/>
            <a:chOff x="529282" y="3933056"/>
            <a:chExt cx="8075166" cy="2835876"/>
          </a:xfrm>
        </p:grpSpPr>
        <p:sp>
          <p:nvSpPr>
            <p:cNvPr id="37" name="TextBox 36"/>
            <p:cNvSpPr txBox="1"/>
            <p:nvPr/>
          </p:nvSpPr>
          <p:spPr>
            <a:xfrm>
              <a:off x="3400366" y="6461155"/>
              <a:ext cx="414517" cy="307777"/>
            </a:xfrm>
            <a:prstGeom prst="rect">
              <a:avLst/>
            </a:prstGeom>
            <a:noFill/>
          </p:spPr>
          <p:txBody>
            <a:bodyPr wrap="square" rtlCol="0">
              <a:spAutoFit/>
            </a:bodyPr>
            <a:lstStyle/>
            <a:p>
              <a:r>
                <a:rPr lang="en-ZA" sz="1400" b="1" dirty="0" smtClean="0">
                  <a:solidFill>
                    <a:prstClr val="white">
                      <a:lumMod val="50000"/>
                    </a:prstClr>
                  </a:solidFill>
                </a:rPr>
                <a:t>(t)</a:t>
              </a:r>
              <a:endParaRPr lang="en-US" sz="1400" b="1" dirty="0">
                <a:solidFill>
                  <a:prstClr val="white">
                    <a:lumMod val="50000"/>
                  </a:prstClr>
                </a:solidFill>
              </a:endParaRPr>
            </a:p>
          </p:txBody>
        </p:sp>
        <p:sp>
          <p:nvSpPr>
            <p:cNvPr id="38" name="TextBox 37"/>
            <p:cNvSpPr txBox="1"/>
            <p:nvPr/>
          </p:nvSpPr>
          <p:spPr>
            <a:xfrm>
              <a:off x="7148103" y="6406331"/>
              <a:ext cx="576064" cy="307777"/>
            </a:xfrm>
            <a:prstGeom prst="rect">
              <a:avLst/>
            </a:prstGeom>
            <a:noFill/>
          </p:spPr>
          <p:txBody>
            <a:bodyPr wrap="square" rtlCol="0">
              <a:spAutoFit/>
            </a:bodyPr>
            <a:lstStyle/>
            <a:p>
              <a:r>
                <a:rPr lang="en-ZA" sz="1400" b="1" dirty="0" smtClean="0">
                  <a:solidFill>
                    <a:prstClr val="white">
                      <a:lumMod val="50000"/>
                    </a:prstClr>
                  </a:solidFill>
                </a:rPr>
                <a:t>(t+1)</a:t>
              </a:r>
              <a:endParaRPr lang="en-US" sz="1400" b="1" dirty="0">
                <a:solidFill>
                  <a:prstClr val="white">
                    <a:lumMod val="50000"/>
                  </a:prstClr>
                </a:solidFill>
              </a:endParaRPr>
            </a:p>
          </p:txBody>
        </p:sp>
        <p:grpSp>
          <p:nvGrpSpPr>
            <p:cNvPr id="50" name="Group 49"/>
            <p:cNvGrpSpPr/>
            <p:nvPr/>
          </p:nvGrpSpPr>
          <p:grpSpPr>
            <a:xfrm>
              <a:off x="529282" y="3933056"/>
              <a:ext cx="8075166" cy="2681988"/>
              <a:chOff x="35496" y="4005064"/>
              <a:chExt cx="8075166" cy="2681988"/>
            </a:xfrm>
          </p:grpSpPr>
          <p:sp>
            <p:nvSpPr>
              <p:cNvPr id="3" name="Right Brace 2"/>
              <p:cNvSpPr/>
              <p:nvPr/>
            </p:nvSpPr>
            <p:spPr>
              <a:xfrm rot="16200000">
                <a:off x="2480646" y="2577479"/>
                <a:ext cx="308818" cy="4882009"/>
              </a:xfrm>
              <a:prstGeom prst="rightBrace">
                <a:avLst>
                  <a:gd name="adj1" fmla="val 12609"/>
                  <a:gd name="adj2" fmla="val 5279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cxnSp>
            <p:nvCxnSpPr>
              <p:cNvPr id="6" name="Straight Arrow Connector 5"/>
              <p:cNvCxnSpPr/>
              <p:nvPr/>
            </p:nvCxnSpPr>
            <p:spPr>
              <a:xfrm>
                <a:off x="199874" y="5678940"/>
                <a:ext cx="4227871" cy="22665"/>
              </a:xfrm>
              <a:prstGeom prst="straightConnector1">
                <a:avLst/>
              </a:prstGeom>
              <a:ln>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391982" y="5701611"/>
                <a:ext cx="684075" cy="2376"/>
              </a:xfrm>
              <a:prstGeom prst="straightConnector1">
                <a:avLst/>
              </a:prstGeom>
              <a:ln>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5076057" y="5701611"/>
                <a:ext cx="684075" cy="2376"/>
              </a:xfrm>
              <a:prstGeom prst="straightConnector1">
                <a:avLst/>
              </a:prstGeom>
              <a:ln>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22" name="Right Brace 21"/>
              <p:cNvSpPr/>
              <p:nvPr/>
            </p:nvSpPr>
            <p:spPr>
              <a:xfrm rot="16200000">
                <a:off x="6328884" y="3611247"/>
                <a:ext cx="308817" cy="2814470"/>
              </a:xfrm>
              <a:prstGeom prst="rightBrace">
                <a:avLst>
                  <a:gd name="adj1" fmla="val 15427"/>
                  <a:gd name="adj2" fmla="val 549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20" name="TextBox 19"/>
              <p:cNvSpPr txBox="1"/>
              <p:nvPr/>
            </p:nvSpPr>
            <p:spPr>
              <a:xfrm>
                <a:off x="2527755" y="5235728"/>
                <a:ext cx="1448169" cy="400110"/>
              </a:xfrm>
              <a:prstGeom prst="rect">
                <a:avLst/>
              </a:prstGeom>
              <a:noFill/>
            </p:spPr>
            <p:txBody>
              <a:bodyPr wrap="square" rtlCol="0">
                <a:spAutoFit/>
              </a:bodyPr>
              <a:lstStyle/>
              <a:p>
                <a:pPr algn="ctr"/>
                <a:r>
                  <a:rPr lang="en-ZA" sz="1000" dirty="0" smtClean="0">
                    <a:solidFill>
                      <a:prstClr val="black"/>
                    </a:solidFill>
                  </a:rPr>
                  <a:t>Market</a:t>
                </a:r>
              </a:p>
              <a:p>
                <a:pPr algn="ctr"/>
                <a:r>
                  <a:rPr lang="en-ZA" sz="1000" dirty="0" smtClean="0">
                    <a:solidFill>
                      <a:prstClr val="black"/>
                    </a:solidFill>
                  </a:rPr>
                  <a:t>Trading </a:t>
                </a:r>
                <a:endParaRPr lang="en-US" sz="1000" dirty="0">
                  <a:solidFill>
                    <a:prstClr val="black"/>
                  </a:solidFill>
                </a:endParaRPr>
              </a:p>
            </p:txBody>
          </p:sp>
          <p:sp>
            <p:nvSpPr>
              <p:cNvPr id="24" name="TextBox 23"/>
              <p:cNvSpPr txBox="1"/>
              <p:nvPr/>
            </p:nvSpPr>
            <p:spPr>
              <a:xfrm>
                <a:off x="4222230" y="5095871"/>
                <a:ext cx="980305" cy="553998"/>
              </a:xfrm>
              <a:prstGeom prst="rect">
                <a:avLst/>
              </a:prstGeom>
              <a:noFill/>
            </p:spPr>
            <p:txBody>
              <a:bodyPr wrap="square" rtlCol="0">
                <a:spAutoFit/>
              </a:bodyPr>
              <a:lstStyle/>
              <a:p>
                <a:pPr algn="ctr"/>
                <a:r>
                  <a:rPr lang="en-ZA" sz="1000" dirty="0" smtClean="0">
                    <a:solidFill>
                      <a:prstClr val="black"/>
                    </a:solidFill>
                  </a:rPr>
                  <a:t>Deal </a:t>
                </a:r>
              </a:p>
              <a:p>
                <a:pPr algn="ctr"/>
                <a:r>
                  <a:rPr lang="en-ZA" sz="1000" dirty="0" err="1" smtClean="0">
                    <a:solidFill>
                      <a:prstClr val="black"/>
                    </a:solidFill>
                  </a:rPr>
                  <a:t>Mgmt</a:t>
                </a:r>
                <a:endParaRPr lang="en-ZA" sz="1000" dirty="0" smtClean="0">
                  <a:solidFill>
                    <a:prstClr val="black"/>
                  </a:solidFill>
                </a:endParaRPr>
              </a:p>
              <a:p>
                <a:pPr algn="ctr"/>
                <a:r>
                  <a:rPr lang="en-ZA" sz="1000" dirty="0" smtClean="0">
                    <a:solidFill>
                      <a:prstClr val="black"/>
                    </a:solidFill>
                  </a:rPr>
                  <a:t>Period</a:t>
                </a:r>
                <a:endParaRPr lang="en-US" sz="1000" dirty="0">
                  <a:solidFill>
                    <a:prstClr val="black"/>
                  </a:solidFill>
                </a:endParaRPr>
              </a:p>
            </p:txBody>
          </p:sp>
          <p:sp>
            <p:nvSpPr>
              <p:cNvPr id="25" name="TextBox 24"/>
              <p:cNvSpPr txBox="1"/>
              <p:nvPr/>
            </p:nvSpPr>
            <p:spPr>
              <a:xfrm>
                <a:off x="4916414" y="5101208"/>
                <a:ext cx="1118976" cy="553998"/>
              </a:xfrm>
              <a:prstGeom prst="rect">
                <a:avLst/>
              </a:prstGeom>
              <a:noFill/>
            </p:spPr>
            <p:txBody>
              <a:bodyPr wrap="square" rtlCol="0">
                <a:spAutoFit/>
              </a:bodyPr>
              <a:lstStyle/>
              <a:p>
                <a:pPr algn="ctr"/>
                <a:r>
                  <a:rPr lang="en-ZA" sz="1000" dirty="0" smtClean="0">
                    <a:solidFill>
                      <a:prstClr val="black"/>
                    </a:solidFill>
                  </a:rPr>
                  <a:t>CM Balancing </a:t>
                </a:r>
              </a:p>
              <a:p>
                <a:pPr algn="ctr"/>
                <a:r>
                  <a:rPr lang="en-ZA" sz="1000" dirty="0" smtClean="0">
                    <a:solidFill>
                      <a:prstClr val="black"/>
                    </a:solidFill>
                  </a:rPr>
                  <a:t>&amp; Settlement</a:t>
                </a:r>
              </a:p>
              <a:p>
                <a:pPr algn="ctr"/>
                <a:r>
                  <a:rPr lang="en-ZA" sz="1000" dirty="0" smtClean="0">
                    <a:solidFill>
                      <a:prstClr val="black"/>
                    </a:solidFill>
                  </a:rPr>
                  <a:t>Instructions</a:t>
                </a:r>
                <a:endParaRPr lang="en-US" sz="1000" dirty="0">
                  <a:solidFill>
                    <a:prstClr val="black"/>
                  </a:solidFill>
                </a:endParaRPr>
              </a:p>
            </p:txBody>
          </p:sp>
          <p:sp>
            <p:nvSpPr>
              <p:cNvPr id="21" name="Rounded Rectangle 20"/>
              <p:cNvSpPr/>
              <p:nvPr/>
            </p:nvSpPr>
            <p:spPr>
              <a:xfrm>
                <a:off x="1485926" y="4005064"/>
                <a:ext cx="2556286" cy="787003"/>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200" dirty="0" smtClean="0">
                    <a:solidFill>
                      <a:prstClr val="black"/>
                    </a:solidFill>
                  </a:rPr>
                  <a:t>Capturing of new commissions, </a:t>
                </a:r>
              </a:p>
              <a:p>
                <a:pPr algn="ctr"/>
                <a:r>
                  <a:rPr lang="en-ZA" sz="1200" dirty="0">
                    <a:solidFill>
                      <a:prstClr val="black"/>
                    </a:solidFill>
                  </a:rPr>
                  <a:t>c</a:t>
                </a:r>
                <a:r>
                  <a:rPr lang="en-ZA" sz="1200" dirty="0" smtClean="0">
                    <a:solidFill>
                      <a:prstClr val="black"/>
                    </a:solidFill>
                  </a:rPr>
                  <a:t>ommission </a:t>
                </a:r>
                <a:r>
                  <a:rPr lang="en-ZA" sz="1200" dirty="0">
                    <a:solidFill>
                      <a:prstClr val="black"/>
                    </a:solidFill>
                  </a:rPr>
                  <a:t>c</a:t>
                </a:r>
                <a:r>
                  <a:rPr lang="en-ZA" sz="1200" dirty="0" smtClean="0">
                    <a:solidFill>
                      <a:prstClr val="black"/>
                    </a:solidFill>
                  </a:rPr>
                  <a:t>ancellations, and</a:t>
                </a:r>
              </a:p>
              <a:p>
                <a:pPr algn="ctr"/>
                <a:r>
                  <a:rPr lang="en-ZA" sz="1200" dirty="0" smtClean="0">
                    <a:solidFill>
                      <a:prstClr val="black"/>
                    </a:solidFill>
                  </a:rPr>
                  <a:t> commission rejections</a:t>
                </a:r>
                <a:endParaRPr lang="en-US" sz="1200" dirty="0">
                  <a:solidFill>
                    <a:prstClr val="black"/>
                  </a:solidFill>
                </a:endParaRPr>
              </a:p>
            </p:txBody>
          </p:sp>
          <p:sp>
            <p:nvSpPr>
              <p:cNvPr id="5120" name="Oval 5119"/>
              <p:cNvSpPr/>
              <p:nvPr/>
            </p:nvSpPr>
            <p:spPr>
              <a:xfrm>
                <a:off x="1568203" y="4683857"/>
                <a:ext cx="287392" cy="2736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a:solidFill>
                      <a:prstClr val="black"/>
                    </a:solidFill>
                  </a:rPr>
                  <a:t>A</a:t>
                </a:r>
                <a:endParaRPr lang="en-US" sz="1600" dirty="0">
                  <a:solidFill>
                    <a:prstClr val="black"/>
                  </a:solidFill>
                </a:endParaRPr>
              </a:p>
            </p:txBody>
          </p:sp>
          <p:sp>
            <p:nvSpPr>
              <p:cNvPr id="27" name="Rounded Rectangle 26"/>
              <p:cNvSpPr/>
              <p:nvPr/>
            </p:nvSpPr>
            <p:spPr>
              <a:xfrm>
                <a:off x="5112966" y="4019612"/>
                <a:ext cx="2997696" cy="782625"/>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ZA" sz="1200" dirty="0" smtClean="0">
                    <a:solidFill>
                      <a:prstClr val="black"/>
                    </a:solidFill>
                  </a:rPr>
                  <a:t>Final net commission amounts sent to Clearing Members; Sending of net settlement instructions on (t) and receiving settlement confirmation on (t+1)</a:t>
                </a:r>
                <a:endParaRPr lang="en-US" sz="1200" dirty="0">
                  <a:solidFill>
                    <a:prstClr val="black"/>
                  </a:solidFill>
                </a:endParaRPr>
              </a:p>
            </p:txBody>
          </p:sp>
          <p:cxnSp>
            <p:nvCxnSpPr>
              <p:cNvPr id="28" name="Straight Arrow Connector 27"/>
              <p:cNvCxnSpPr/>
              <p:nvPr/>
            </p:nvCxnSpPr>
            <p:spPr>
              <a:xfrm>
                <a:off x="5772613" y="6020054"/>
                <a:ext cx="217443" cy="0"/>
              </a:xfrm>
              <a:prstGeom prst="straightConnector1">
                <a:avLst/>
              </a:prstGeom>
              <a:ln>
                <a:prstDash val="sysDot"/>
                <a:headEnd type="none" w="lg" len="lg"/>
                <a:tailEnd type="none" w="lg" len="lg"/>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7920880" y="6020054"/>
                <a:ext cx="179512" cy="0"/>
              </a:xfrm>
              <a:prstGeom prst="straightConnector1">
                <a:avLst/>
              </a:prstGeom>
              <a:ln>
                <a:prstDash val="sysDot"/>
                <a:headEnd type="none" w="lg" len="lg"/>
                <a:tailEnd type="non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990056" y="5703987"/>
                <a:ext cx="1904586" cy="0"/>
              </a:xfrm>
              <a:prstGeom prst="straightConnector1">
                <a:avLst/>
              </a:prstGeom>
              <a:ln>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107503" y="6454844"/>
                <a:ext cx="5673868" cy="8916"/>
              </a:xfrm>
              <a:prstGeom prst="straightConnector1">
                <a:avLst/>
              </a:prstGeom>
              <a:ln>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990056" y="6467605"/>
                <a:ext cx="1968477" cy="0"/>
              </a:xfrm>
              <a:prstGeom prst="straightConnector1">
                <a:avLst/>
              </a:prstGeom>
              <a:ln>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217727" y="5278830"/>
                <a:ext cx="1448169" cy="246221"/>
              </a:xfrm>
              <a:prstGeom prst="rect">
                <a:avLst/>
              </a:prstGeom>
              <a:noFill/>
            </p:spPr>
            <p:txBody>
              <a:bodyPr wrap="square" rtlCol="0">
                <a:spAutoFit/>
              </a:bodyPr>
              <a:lstStyle/>
              <a:p>
                <a:pPr algn="ctr"/>
                <a:r>
                  <a:rPr lang="en-ZA" sz="1000" dirty="0" smtClean="0">
                    <a:solidFill>
                      <a:prstClr val="black"/>
                    </a:solidFill>
                  </a:rPr>
                  <a:t>Settlement</a:t>
                </a:r>
              </a:p>
            </p:txBody>
          </p:sp>
          <p:sp>
            <p:nvSpPr>
              <p:cNvPr id="45" name="Oval 44"/>
              <p:cNvSpPr/>
              <p:nvPr/>
            </p:nvSpPr>
            <p:spPr>
              <a:xfrm>
                <a:off x="5216925" y="4683857"/>
                <a:ext cx="284860" cy="2736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600" dirty="0">
                    <a:solidFill>
                      <a:prstClr val="black"/>
                    </a:solidFill>
                  </a:rPr>
                  <a:t>B</a:t>
                </a:r>
                <a:endParaRPr lang="en-US" sz="1600" dirty="0">
                  <a:solidFill>
                    <a:prstClr val="black"/>
                  </a:solidFill>
                </a:endParaRPr>
              </a:p>
            </p:txBody>
          </p:sp>
          <p:pic>
            <p:nvPicPr>
              <p:cNvPr id="5123"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5858377"/>
                <a:ext cx="5805769"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5682" y="5792552"/>
                <a:ext cx="2192261" cy="8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25899655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2200" y="117864"/>
            <a:ext cx="5760000" cy="872736"/>
          </a:xfrm>
        </p:spPr>
        <p:txBody>
          <a:bodyPr>
            <a:normAutofit/>
          </a:bodyPr>
          <a:lstStyle/>
          <a:p>
            <a:r>
              <a:rPr lang="en-ZA" dirty="0" smtClean="0"/>
              <a:t>Commissions</a:t>
            </a:r>
            <a:br>
              <a:rPr lang="en-ZA" dirty="0" smtClean="0"/>
            </a:br>
            <a:r>
              <a:rPr lang="en-ZA" sz="2300" b="0" dirty="0"/>
              <a:t>G</a:t>
            </a:r>
            <a:r>
              <a:rPr lang="en-ZA" sz="2300" b="0" dirty="0" smtClean="0"/>
              <a:t>eneral mechanics – Commission downloads</a:t>
            </a:r>
            <a:endParaRPr lang="en-US" sz="2300" b="0" dirty="0"/>
          </a:p>
        </p:txBody>
      </p:sp>
      <p:sp>
        <p:nvSpPr>
          <p:cNvPr id="18" name="Content Placeholder 2"/>
          <p:cNvSpPr>
            <a:spLocks noGrp="1"/>
          </p:cNvSpPr>
          <p:nvPr>
            <p:ph idx="1"/>
          </p:nvPr>
        </p:nvSpPr>
        <p:spPr>
          <a:xfrm>
            <a:off x="323528" y="1268761"/>
            <a:ext cx="8136904" cy="3312368"/>
          </a:xfrm>
        </p:spPr>
        <p:txBody>
          <a:bodyPr>
            <a:noAutofit/>
          </a:bodyPr>
          <a:lstStyle/>
          <a:p>
            <a:pPr marL="0" lvl="0" indent="0" algn="just">
              <a:spcBef>
                <a:spcPts val="600"/>
              </a:spcBef>
              <a:buNone/>
            </a:pPr>
            <a:r>
              <a:rPr lang="en-ZA" sz="1600" b="1" dirty="0" smtClean="0"/>
              <a:t>Commission Downloads</a:t>
            </a:r>
          </a:p>
          <a:p>
            <a:pPr marL="285750" lvl="0" indent="-285750" algn="just">
              <a:spcBef>
                <a:spcPts val="600"/>
              </a:spcBef>
              <a:buFont typeface="Arial" panose="020B0604020202020204" pitchFamily="34" charset="0"/>
              <a:buChar char="•"/>
            </a:pPr>
            <a:r>
              <a:rPr lang="en-ZA" sz="1600" dirty="0" smtClean="0"/>
              <a:t>In addition to the real-time commission confirmation messages received upon new, cancelled and rejected commissions, recipient and initiating trading members, as well as associated clearing members, will be able to download all their commissions data during the course of the trading day and at EOD</a:t>
            </a:r>
          </a:p>
          <a:p>
            <a:pPr marL="285750" lvl="0" indent="-285750" algn="just">
              <a:spcBef>
                <a:spcPts val="600"/>
              </a:spcBef>
              <a:buFont typeface="Arial" panose="020B0604020202020204" pitchFamily="34" charset="0"/>
              <a:buChar char="•"/>
            </a:pPr>
            <a:r>
              <a:rPr lang="en-ZA" sz="1600" dirty="0" smtClean="0"/>
              <a:t>The commission entries will include all necessary information in order for trading members and clearing members to do reporting, reconciliations, VAT invoicing and cash collection down to client level</a:t>
            </a:r>
          </a:p>
          <a:p>
            <a:pPr marL="285750" lvl="0" indent="-285750" algn="just">
              <a:spcBef>
                <a:spcPts val="600"/>
              </a:spcBef>
              <a:buFont typeface="Arial" panose="020B0604020202020204" pitchFamily="34" charset="0"/>
              <a:buChar char="•"/>
            </a:pPr>
            <a:r>
              <a:rPr lang="en-US" sz="1600" dirty="0" smtClean="0"/>
              <a:t>Commission downloads will also include canceled and  rejected commission entries </a:t>
            </a:r>
          </a:p>
          <a:p>
            <a:pPr marL="285750" lvl="0" indent="-285750" algn="just">
              <a:spcBef>
                <a:spcPts val="600"/>
              </a:spcBef>
              <a:buFont typeface="Arial" panose="020B0604020202020204" pitchFamily="34" charset="0"/>
              <a:buChar char="•"/>
            </a:pPr>
            <a:r>
              <a:rPr lang="en-ZA" sz="1600" dirty="0" smtClean="0"/>
              <a:t>Commission downloads will only include commission entries for the day – entries refreshed at the start of each day</a:t>
            </a:r>
          </a:p>
          <a:p>
            <a:pPr marL="0" lvl="0" indent="0" algn="just">
              <a:spcBef>
                <a:spcPts val="600"/>
              </a:spcBef>
            </a:pPr>
            <a:endParaRPr lang="en-ZA" sz="1600" dirty="0" smtClean="0"/>
          </a:p>
          <a:p>
            <a:pPr marL="0" lvl="0" indent="0" algn="just">
              <a:spcBef>
                <a:spcPts val="600"/>
              </a:spcBef>
            </a:pPr>
            <a:endParaRPr lang="en-ZA" sz="1600" dirty="0"/>
          </a:p>
        </p:txBody>
      </p:sp>
      <p:grpSp>
        <p:nvGrpSpPr>
          <p:cNvPr id="32" name="Group 31"/>
          <p:cNvGrpSpPr/>
          <p:nvPr/>
        </p:nvGrpSpPr>
        <p:grpSpPr>
          <a:xfrm>
            <a:off x="1871019" y="4785049"/>
            <a:ext cx="5401963" cy="1677203"/>
            <a:chOff x="1715049" y="4704125"/>
            <a:chExt cx="5401963" cy="1677203"/>
          </a:xfrm>
        </p:grpSpPr>
        <p:cxnSp>
          <p:nvCxnSpPr>
            <p:cNvPr id="5" name="Straight Arrow Connector 4"/>
            <p:cNvCxnSpPr/>
            <p:nvPr/>
          </p:nvCxnSpPr>
          <p:spPr>
            <a:xfrm flipV="1">
              <a:off x="3348005" y="5231185"/>
              <a:ext cx="216024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3312001" y="5747440"/>
              <a:ext cx="22322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1715049" y="4803132"/>
              <a:ext cx="1433005" cy="1578196"/>
              <a:chOff x="834739" y="4293096"/>
              <a:chExt cx="1433005" cy="1578196"/>
            </a:xfrm>
          </p:grpSpPr>
          <p:pic>
            <p:nvPicPr>
              <p:cNvPr id="1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34739" y="4721150"/>
                <a:ext cx="574705" cy="93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1880" y="4947367"/>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954452" y="4293096"/>
                <a:ext cx="1313292" cy="430887"/>
              </a:xfrm>
              <a:prstGeom prst="rect">
                <a:avLst/>
              </a:prstGeom>
              <a:noFill/>
            </p:spPr>
            <p:txBody>
              <a:bodyPr wrap="square" rtlCol="0">
                <a:spAutoFit/>
              </a:bodyPr>
              <a:lstStyle/>
              <a:p>
                <a:pPr algn="ctr"/>
                <a:r>
                  <a:rPr lang="en-ZA" sz="1100" b="1" dirty="0" smtClean="0">
                    <a:solidFill>
                      <a:prstClr val="black"/>
                    </a:solidFill>
                  </a:rPr>
                  <a:t>Initiating/Recipient </a:t>
                </a:r>
              </a:p>
              <a:p>
                <a:pPr algn="ctr"/>
                <a:r>
                  <a:rPr lang="en-ZA" sz="1100" b="1" dirty="0" smtClean="0">
                    <a:solidFill>
                      <a:prstClr val="black"/>
                    </a:solidFill>
                  </a:rPr>
                  <a:t>Trading Member</a:t>
                </a:r>
                <a:endParaRPr lang="en-US" sz="1100" b="1" dirty="0">
                  <a:solidFill>
                    <a:prstClr val="black"/>
                  </a:solidFill>
                </a:endParaRPr>
              </a:p>
            </p:txBody>
          </p:sp>
        </p:grpSp>
        <p:sp>
          <p:nvSpPr>
            <p:cNvPr id="25" name="TextBox 24"/>
            <p:cNvSpPr txBox="1"/>
            <p:nvPr/>
          </p:nvSpPr>
          <p:spPr>
            <a:xfrm>
              <a:off x="3771479" y="4704125"/>
              <a:ext cx="1313292" cy="430887"/>
            </a:xfrm>
            <a:prstGeom prst="rect">
              <a:avLst/>
            </a:prstGeom>
            <a:noFill/>
          </p:spPr>
          <p:txBody>
            <a:bodyPr wrap="square" rtlCol="0">
              <a:spAutoFit/>
            </a:bodyPr>
            <a:lstStyle/>
            <a:p>
              <a:pPr algn="ctr"/>
              <a:r>
                <a:rPr lang="en-ZA" sz="1100" dirty="0" smtClean="0">
                  <a:solidFill>
                    <a:prstClr val="black"/>
                  </a:solidFill>
                </a:rPr>
                <a:t>Commission Download Request</a:t>
              </a:r>
              <a:endParaRPr lang="en-US" sz="1100" dirty="0">
                <a:solidFill>
                  <a:prstClr val="black"/>
                </a:solidFill>
              </a:endParaRPr>
            </a:p>
          </p:txBody>
        </p:sp>
        <p:sp>
          <p:nvSpPr>
            <p:cNvPr id="26" name="TextBox 25"/>
            <p:cNvSpPr txBox="1"/>
            <p:nvPr/>
          </p:nvSpPr>
          <p:spPr>
            <a:xfrm>
              <a:off x="3788618" y="5842580"/>
              <a:ext cx="1503461" cy="261610"/>
            </a:xfrm>
            <a:prstGeom prst="rect">
              <a:avLst/>
            </a:prstGeom>
            <a:noFill/>
          </p:spPr>
          <p:txBody>
            <a:bodyPr wrap="square" rtlCol="0">
              <a:spAutoFit/>
            </a:bodyPr>
            <a:lstStyle/>
            <a:p>
              <a:pPr algn="ctr"/>
              <a:r>
                <a:rPr lang="en-ZA" sz="1100" dirty="0" smtClean="0">
                  <a:solidFill>
                    <a:prstClr val="black"/>
                  </a:solidFill>
                </a:rPr>
                <a:t>Commission Data</a:t>
              </a:r>
              <a:endParaRPr lang="en-US" sz="1100" dirty="0">
                <a:solidFill>
                  <a:prstClr val="black"/>
                </a:solidFill>
              </a:endParaRPr>
            </a:p>
          </p:txBody>
        </p:sp>
        <p:grpSp>
          <p:nvGrpSpPr>
            <p:cNvPr id="27" name="Group 26"/>
            <p:cNvGrpSpPr/>
            <p:nvPr/>
          </p:nvGrpSpPr>
          <p:grpSpPr>
            <a:xfrm>
              <a:off x="5659909" y="4815121"/>
              <a:ext cx="1457103" cy="1453733"/>
              <a:chOff x="3746182" y="3777631"/>
              <a:chExt cx="1990737" cy="1755485"/>
            </a:xfrm>
          </p:grpSpPr>
          <p:sp>
            <p:nvSpPr>
              <p:cNvPr id="28" name="TextBox 27"/>
              <p:cNvSpPr txBox="1"/>
              <p:nvPr/>
            </p:nvSpPr>
            <p:spPr>
              <a:xfrm>
                <a:off x="4129058" y="5012790"/>
                <a:ext cx="1607861" cy="520326"/>
              </a:xfrm>
              <a:prstGeom prst="rect">
                <a:avLst/>
              </a:prstGeom>
              <a:noFill/>
            </p:spPr>
            <p:txBody>
              <a:bodyPr wrap="square" rtlCol="0">
                <a:spAutoFit/>
              </a:bodyPr>
              <a:lstStyle/>
              <a:p>
                <a:pPr algn="ctr"/>
                <a:r>
                  <a:rPr lang="en-ZA" sz="1100" b="1" dirty="0" smtClean="0">
                    <a:solidFill>
                      <a:prstClr val="black"/>
                    </a:solidFill>
                  </a:rPr>
                  <a:t>JSE</a:t>
                </a:r>
              </a:p>
              <a:p>
                <a:pPr algn="ctr"/>
                <a:r>
                  <a:rPr lang="en-ZA" sz="1100" b="1" dirty="0" smtClean="0">
                    <a:solidFill>
                      <a:prstClr val="black"/>
                    </a:solidFill>
                  </a:rPr>
                  <a:t>Clearing House</a:t>
                </a:r>
                <a:endParaRPr lang="en-US" sz="1100" b="1" dirty="0">
                  <a:solidFill>
                    <a:prstClr val="black"/>
                  </a:solidFill>
                </a:endParaRPr>
              </a:p>
            </p:txBody>
          </p:sp>
          <p:pic>
            <p:nvPicPr>
              <p:cNvPr id="29" name="Picture 2" descr="C:\Users\hemashk\AppData\Local\Microsoft\Windows\Temporary Internet Files\Content.IE5\D09314D6\PngMedium-authorization-building-5983[1].gif"/>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6182" y="3777631"/>
                <a:ext cx="1366671" cy="136065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7601472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6608" y="117864"/>
            <a:ext cx="7488192" cy="872736"/>
          </a:xfrm>
        </p:spPr>
        <p:txBody>
          <a:bodyPr>
            <a:normAutofit/>
          </a:bodyPr>
          <a:lstStyle/>
          <a:p>
            <a:pPr lvl="0"/>
            <a:r>
              <a:rPr lang="en-ZA" dirty="0" smtClean="0"/>
              <a:t>Commissions</a:t>
            </a:r>
            <a:r>
              <a:rPr lang="en-ZA" sz="2800" dirty="0" smtClean="0"/>
              <a:t/>
            </a:r>
            <a:br>
              <a:rPr lang="en-ZA" sz="2800" dirty="0" smtClean="0"/>
            </a:br>
            <a:r>
              <a:rPr lang="en-ZA" sz="2300" b="0" dirty="0"/>
              <a:t>G</a:t>
            </a:r>
            <a:r>
              <a:rPr lang="en-ZA" sz="2300" b="0" dirty="0" smtClean="0"/>
              <a:t>eneral mechanics – EoD </a:t>
            </a:r>
            <a:r>
              <a:rPr lang="en-ZA" sz="2300" b="0" dirty="0"/>
              <a:t>b</a:t>
            </a:r>
            <a:r>
              <a:rPr lang="en-ZA" sz="2300" b="0" dirty="0" smtClean="0"/>
              <a:t>alancing </a:t>
            </a:r>
            <a:r>
              <a:rPr lang="en-ZA" sz="2300" b="0" dirty="0"/>
              <a:t>and s</a:t>
            </a:r>
            <a:r>
              <a:rPr lang="en-ZA" sz="2300" b="0" dirty="0" smtClean="0"/>
              <a:t>ettlement</a:t>
            </a:r>
            <a:endParaRPr lang="en-US" sz="2300" b="0" dirty="0"/>
          </a:p>
        </p:txBody>
      </p:sp>
      <p:sp>
        <p:nvSpPr>
          <p:cNvPr id="18" name="Content Placeholder 2"/>
          <p:cNvSpPr>
            <a:spLocks noGrp="1"/>
          </p:cNvSpPr>
          <p:nvPr>
            <p:ph idx="1"/>
          </p:nvPr>
        </p:nvSpPr>
        <p:spPr>
          <a:xfrm>
            <a:off x="323528" y="1268760"/>
            <a:ext cx="8136904" cy="2520280"/>
          </a:xfrm>
        </p:spPr>
        <p:txBody>
          <a:bodyPr>
            <a:noAutofit/>
          </a:bodyPr>
          <a:lstStyle/>
          <a:p>
            <a:pPr marL="0" lvl="0" indent="0" algn="just">
              <a:spcBef>
                <a:spcPts val="600"/>
              </a:spcBef>
              <a:buNone/>
            </a:pPr>
            <a:r>
              <a:rPr lang="en-ZA" sz="1600" b="1" dirty="0" smtClean="0"/>
              <a:t>End 0f Day (EOD) Balancing and Settlement</a:t>
            </a:r>
          </a:p>
          <a:p>
            <a:pPr marL="285750" lvl="0" indent="-285750" algn="just">
              <a:spcBef>
                <a:spcPts val="600"/>
              </a:spcBef>
              <a:buFont typeface="Arial" panose="020B0604020202020204" pitchFamily="34" charset="0"/>
              <a:buChar char="•"/>
            </a:pPr>
            <a:r>
              <a:rPr lang="en-ZA" sz="1600" dirty="0" smtClean="0"/>
              <a:t>As part of the daily end of day process, the JSE clearing system will </a:t>
            </a:r>
            <a:r>
              <a:rPr lang="en-ZA" sz="1600" dirty="0"/>
              <a:t>send the final net commission amounts </a:t>
            </a:r>
            <a:r>
              <a:rPr lang="en-ZA" sz="1600" dirty="0" smtClean="0"/>
              <a:t>to the Clearing Members</a:t>
            </a:r>
          </a:p>
          <a:p>
            <a:pPr marL="285750" lvl="0" indent="-285750" algn="just">
              <a:spcBef>
                <a:spcPts val="600"/>
              </a:spcBef>
              <a:buFont typeface="Arial" panose="020B0604020202020204" pitchFamily="34" charset="0"/>
              <a:buChar char="•"/>
            </a:pPr>
            <a:r>
              <a:rPr lang="en-ZA" sz="1600" dirty="0" smtClean="0"/>
              <a:t>The net commission amounts will be sent as part of the second balancing step that includes the booking fees and interest on margin amounts - first balancing is for daily margin amounts </a:t>
            </a:r>
          </a:p>
          <a:p>
            <a:pPr marL="285750" lvl="0" indent="-285750" algn="just">
              <a:spcBef>
                <a:spcPts val="600"/>
              </a:spcBef>
              <a:buFont typeface="Arial" panose="020B0604020202020204" pitchFamily="34" charset="0"/>
              <a:buChar char="•"/>
            </a:pPr>
            <a:r>
              <a:rPr lang="en-ZA" sz="1600" dirty="0" smtClean="0"/>
              <a:t>Once the second balancing process is complete, the settlement process is kicked off and all commission amounts are rolled-up with other cash amounts and settlement instructions are sent out</a:t>
            </a:r>
          </a:p>
          <a:p>
            <a:pPr marL="0" lvl="0" indent="0" algn="just">
              <a:spcBef>
                <a:spcPts val="600"/>
              </a:spcBef>
            </a:pPr>
            <a:endParaRPr lang="en-ZA" sz="1600" dirty="0" smtClean="0"/>
          </a:p>
          <a:p>
            <a:pPr marL="0" lvl="0" indent="0" algn="just">
              <a:spcBef>
                <a:spcPts val="600"/>
              </a:spcBef>
            </a:pPr>
            <a:endParaRPr lang="en-ZA" sz="1600" dirty="0" smtClean="0"/>
          </a:p>
          <a:p>
            <a:pPr marL="0" lvl="0" indent="0" algn="just">
              <a:spcBef>
                <a:spcPts val="600"/>
              </a:spcBef>
            </a:pPr>
            <a:endParaRPr lang="en-ZA" sz="1600" dirty="0" smtClean="0"/>
          </a:p>
          <a:p>
            <a:pPr marL="0" lvl="0" indent="0" algn="just">
              <a:spcBef>
                <a:spcPts val="600"/>
              </a:spcBef>
            </a:pPr>
            <a:endParaRPr lang="en-ZA" sz="1600" dirty="0"/>
          </a:p>
        </p:txBody>
      </p:sp>
      <p:grpSp>
        <p:nvGrpSpPr>
          <p:cNvPr id="3" name="Group 2"/>
          <p:cNvGrpSpPr/>
          <p:nvPr/>
        </p:nvGrpSpPr>
        <p:grpSpPr>
          <a:xfrm>
            <a:off x="936772" y="4257063"/>
            <a:ext cx="7935816" cy="1991337"/>
            <a:chOff x="936772" y="3883360"/>
            <a:chExt cx="7935816" cy="1991337"/>
          </a:xfrm>
        </p:grpSpPr>
        <p:cxnSp>
          <p:nvCxnSpPr>
            <p:cNvPr id="20" name="Straight Arrow Connector 19"/>
            <p:cNvCxnSpPr/>
            <p:nvPr/>
          </p:nvCxnSpPr>
          <p:spPr>
            <a:xfrm flipH="1" flipV="1">
              <a:off x="2699792" y="4475196"/>
              <a:ext cx="2232248" cy="133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936772" y="4050516"/>
              <a:ext cx="1609258" cy="1489028"/>
              <a:chOff x="6176687" y="5076495"/>
              <a:chExt cx="1609258" cy="1489028"/>
            </a:xfrm>
          </p:grpSpPr>
          <p:sp>
            <p:nvSpPr>
              <p:cNvPr id="22" name="TextBox 21"/>
              <p:cNvSpPr txBox="1"/>
              <p:nvPr/>
            </p:nvSpPr>
            <p:spPr>
              <a:xfrm>
                <a:off x="6176687" y="6303913"/>
                <a:ext cx="1609258" cy="261610"/>
              </a:xfrm>
              <a:prstGeom prst="rect">
                <a:avLst/>
              </a:prstGeom>
              <a:noFill/>
            </p:spPr>
            <p:txBody>
              <a:bodyPr wrap="square" rtlCol="0">
                <a:spAutoFit/>
              </a:bodyPr>
              <a:lstStyle/>
              <a:p>
                <a:pPr algn="ctr"/>
                <a:r>
                  <a:rPr lang="en-ZA" sz="1100" b="1" dirty="0" smtClean="0">
                    <a:solidFill>
                      <a:prstClr val="black"/>
                    </a:solidFill>
                  </a:rPr>
                  <a:t>Clearing Members</a:t>
                </a:r>
                <a:endParaRPr lang="en-US" sz="1100" b="1" dirty="0">
                  <a:solidFill>
                    <a:prstClr val="black"/>
                  </a:solidFill>
                </a:endParaRPr>
              </a:p>
            </p:txBody>
          </p:sp>
          <p:grpSp>
            <p:nvGrpSpPr>
              <p:cNvPr id="23" name="Group 22"/>
              <p:cNvGrpSpPr/>
              <p:nvPr/>
            </p:nvGrpSpPr>
            <p:grpSpPr>
              <a:xfrm>
                <a:off x="6584096" y="5076495"/>
                <a:ext cx="1138467" cy="1260381"/>
                <a:chOff x="6512088" y="5120946"/>
                <a:chExt cx="1138467" cy="1260381"/>
              </a:xfrm>
            </p:grpSpPr>
            <p:pic>
              <p:nvPicPr>
                <p:cNvPr id="24"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512088" y="5120946"/>
                  <a:ext cx="642171" cy="83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008384" y="5264962"/>
                  <a:ext cx="642171" cy="83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588223" y="5545626"/>
                  <a:ext cx="642171" cy="83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29" name="Group 28"/>
            <p:cNvGrpSpPr/>
            <p:nvPr/>
          </p:nvGrpSpPr>
          <p:grpSpPr>
            <a:xfrm>
              <a:off x="5244148" y="3883360"/>
              <a:ext cx="1662782" cy="891391"/>
              <a:chOff x="3976983" y="4047389"/>
              <a:chExt cx="2271742" cy="1076418"/>
            </a:xfrm>
          </p:grpSpPr>
          <p:sp>
            <p:nvSpPr>
              <p:cNvPr id="30" name="TextBox 29"/>
              <p:cNvSpPr txBox="1"/>
              <p:nvPr/>
            </p:nvSpPr>
            <p:spPr>
              <a:xfrm>
                <a:off x="4640864" y="4069632"/>
                <a:ext cx="1607861" cy="724741"/>
              </a:xfrm>
              <a:prstGeom prst="rect">
                <a:avLst/>
              </a:prstGeom>
              <a:noFill/>
            </p:spPr>
            <p:txBody>
              <a:bodyPr wrap="square" rtlCol="0">
                <a:spAutoFit/>
              </a:bodyPr>
              <a:lstStyle/>
              <a:p>
                <a:pPr algn="ctr"/>
                <a:r>
                  <a:rPr lang="en-ZA" sz="1100" b="1" dirty="0" smtClean="0">
                    <a:solidFill>
                      <a:prstClr val="black"/>
                    </a:solidFill>
                  </a:rPr>
                  <a:t>JSE</a:t>
                </a:r>
              </a:p>
              <a:p>
                <a:pPr algn="ctr"/>
                <a:r>
                  <a:rPr lang="en-ZA" sz="1100" b="1" dirty="0" smtClean="0">
                    <a:solidFill>
                      <a:prstClr val="black"/>
                    </a:solidFill>
                  </a:rPr>
                  <a:t>Clearing </a:t>
                </a:r>
              </a:p>
              <a:p>
                <a:pPr algn="ctr"/>
                <a:r>
                  <a:rPr lang="en-ZA" sz="1100" b="1" dirty="0" smtClean="0">
                    <a:solidFill>
                      <a:prstClr val="black"/>
                    </a:solidFill>
                  </a:rPr>
                  <a:t>House</a:t>
                </a:r>
                <a:endParaRPr lang="en-US" sz="1100" b="1" dirty="0">
                  <a:solidFill>
                    <a:prstClr val="black"/>
                  </a:solidFill>
                </a:endParaRPr>
              </a:p>
            </p:txBody>
          </p:sp>
          <p:pic>
            <p:nvPicPr>
              <p:cNvPr id="31" name="Picture 2" descr="C:\Users\hemashk\AppData\Local\Microsoft\Windows\Temporary Internet Files\Content.IE5\D09314D6\PngMedium-authorization-building-5983[1].gif"/>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76983" y="4047389"/>
                <a:ext cx="1081179" cy="1076418"/>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TextBox 77"/>
            <p:cNvSpPr txBox="1"/>
            <p:nvPr/>
          </p:nvSpPr>
          <p:spPr>
            <a:xfrm>
              <a:off x="3050218" y="3979088"/>
              <a:ext cx="1609258" cy="430887"/>
            </a:xfrm>
            <a:prstGeom prst="rect">
              <a:avLst/>
            </a:prstGeom>
            <a:noFill/>
          </p:spPr>
          <p:txBody>
            <a:bodyPr wrap="square" rtlCol="0">
              <a:spAutoFit/>
            </a:bodyPr>
            <a:lstStyle/>
            <a:p>
              <a:pPr algn="ctr"/>
              <a:r>
                <a:rPr lang="en-ZA" sz="1100" dirty="0" smtClean="0">
                  <a:solidFill>
                    <a:prstClr val="black"/>
                  </a:solidFill>
                </a:rPr>
                <a:t>Net Commission </a:t>
              </a:r>
            </a:p>
            <a:p>
              <a:pPr algn="ctr"/>
              <a:r>
                <a:rPr lang="en-ZA" sz="1100" dirty="0" smtClean="0">
                  <a:solidFill>
                    <a:prstClr val="black"/>
                  </a:solidFill>
                </a:rPr>
                <a:t>Amount </a:t>
              </a:r>
            </a:p>
          </p:txBody>
        </p:sp>
        <p:cxnSp>
          <p:nvCxnSpPr>
            <p:cNvPr id="81" name="Straight Arrow Connector 80"/>
            <p:cNvCxnSpPr/>
            <p:nvPr/>
          </p:nvCxnSpPr>
          <p:spPr>
            <a:xfrm>
              <a:off x="5958460" y="4774751"/>
              <a:ext cx="1296144" cy="6356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6102301" y="4603440"/>
              <a:ext cx="1609258" cy="430887"/>
            </a:xfrm>
            <a:prstGeom prst="rect">
              <a:avLst/>
            </a:prstGeom>
            <a:noFill/>
          </p:spPr>
          <p:txBody>
            <a:bodyPr wrap="square" rtlCol="0">
              <a:spAutoFit/>
            </a:bodyPr>
            <a:lstStyle/>
            <a:p>
              <a:pPr algn="ctr"/>
              <a:r>
                <a:rPr lang="en-ZA" sz="1100" dirty="0" smtClean="0">
                  <a:solidFill>
                    <a:prstClr val="black"/>
                  </a:solidFill>
                </a:rPr>
                <a:t>Settlement </a:t>
              </a:r>
            </a:p>
            <a:p>
              <a:pPr algn="ctr"/>
              <a:r>
                <a:rPr lang="en-ZA" sz="1100" dirty="0" smtClean="0">
                  <a:solidFill>
                    <a:prstClr val="black"/>
                  </a:solidFill>
                </a:rPr>
                <a:t>Instructions</a:t>
              </a:r>
            </a:p>
          </p:txBody>
        </p:sp>
        <p:pic>
          <p:nvPicPr>
            <p:cNvPr id="6146"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6612" y="5296274"/>
              <a:ext cx="548768" cy="548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 name="TextBox 88"/>
            <p:cNvSpPr txBox="1"/>
            <p:nvPr/>
          </p:nvSpPr>
          <p:spPr>
            <a:xfrm>
              <a:off x="7695728" y="5274533"/>
              <a:ext cx="1176860" cy="600164"/>
            </a:xfrm>
            <a:prstGeom prst="rect">
              <a:avLst/>
            </a:prstGeom>
            <a:noFill/>
          </p:spPr>
          <p:txBody>
            <a:bodyPr wrap="square" rtlCol="0">
              <a:spAutoFit/>
            </a:bodyPr>
            <a:lstStyle/>
            <a:p>
              <a:pPr algn="ctr"/>
              <a:r>
                <a:rPr lang="en-ZA" sz="1100" b="1" dirty="0" smtClean="0">
                  <a:solidFill>
                    <a:prstClr val="black"/>
                  </a:solidFill>
                </a:rPr>
                <a:t>SWIFT </a:t>
              </a:r>
            </a:p>
            <a:p>
              <a:pPr algn="ctr"/>
              <a:r>
                <a:rPr lang="en-ZA" sz="1100" b="1" dirty="0" smtClean="0">
                  <a:solidFill>
                    <a:prstClr val="black"/>
                  </a:solidFill>
                </a:rPr>
                <a:t>Alliance Network</a:t>
              </a:r>
              <a:endParaRPr lang="en-US" sz="1100" b="1" dirty="0">
                <a:solidFill>
                  <a:prstClr val="black"/>
                </a:solidFill>
              </a:endParaRPr>
            </a:p>
          </p:txBody>
        </p:sp>
      </p:grpSp>
    </p:spTree>
    <p:extLst>
      <p:ext uri="{BB962C8B-B14F-4D97-AF65-F5344CB8AC3E}">
        <p14:creationId xmlns:p14="http://schemas.microsoft.com/office/powerpoint/2010/main" val="3558776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triped Right Arrow 10"/>
          <p:cNvSpPr/>
          <p:nvPr/>
        </p:nvSpPr>
        <p:spPr>
          <a:xfrm>
            <a:off x="127018" y="2260136"/>
            <a:ext cx="8875126" cy="2664296"/>
          </a:xfrm>
          <a:prstGeom prst="stripedRightArrow">
            <a:avLst>
              <a:gd name="adj1" fmla="val 50000"/>
              <a:gd name="adj2" fmla="val 3584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0432" y="182880"/>
            <a:ext cx="7027168" cy="746760"/>
          </a:xfrm>
        </p:spPr>
        <p:txBody>
          <a:bodyPr>
            <a:normAutofit fontScale="90000"/>
          </a:bodyPr>
          <a:lstStyle/>
          <a:p>
            <a:r>
              <a:rPr lang="en-ZA" dirty="0"/>
              <a:t/>
            </a:r>
            <a:br>
              <a:rPr lang="en-ZA" dirty="0"/>
            </a:br>
            <a:r>
              <a:rPr lang="en-ZA" sz="2800" dirty="0"/>
              <a:t>ITaC programme </a:t>
            </a:r>
            <a:r>
              <a:rPr lang="en-ZA" sz="2800" dirty="0" smtClean="0"/>
              <a:t>overview – Transformation </a:t>
            </a:r>
            <a:r>
              <a:rPr lang="en-ZA" sz="2800" dirty="0"/>
              <a:t>drivers</a:t>
            </a:r>
            <a:r>
              <a:rPr lang="en-ZA" sz="2800" dirty="0" smtClean="0"/>
              <a:t/>
            </a:r>
            <a:br>
              <a:rPr lang="en-ZA" sz="2800" dirty="0" smtClean="0"/>
            </a:br>
            <a:r>
              <a:rPr lang="en-ZA" sz="2600" b="0" dirty="0" smtClean="0"/>
              <a:t>Centralised &amp; Real-Time Risk Management</a:t>
            </a:r>
            <a:br>
              <a:rPr lang="en-ZA" sz="2600" b="0" dirty="0" smtClean="0"/>
            </a:br>
            <a:endParaRPr lang="en-ZA" sz="2600" b="0" dirty="0"/>
          </a:p>
        </p:txBody>
      </p:sp>
      <p:sp>
        <p:nvSpPr>
          <p:cNvPr id="9" name="Rounded Rectangle 8"/>
          <p:cNvSpPr/>
          <p:nvPr/>
        </p:nvSpPr>
        <p:spPr>
          <a:xfrm>
            <a:off x="683567" y="1602160"/>
            <a:ext cx="3629871" cy="3960440"/>
          </a:xfrm>
          <a:prstGeom prst="roundRect">
            <a:avLst>
              <a:gd name="adj" fmla="val 7150"/>
            </a:avLst>
          </a:prstGeom>
          <a:solidFill>
            <a:schemeClr val="bg1">
              <a:lumMod val="95000"/>
            </a:schemeClr>
          </a:solidFill>
          <a:ln w="3175">
            <a:noFill/>
          </a:ln>
        </p:spPr>
        <p:style>
          <a:lnRef idx="2">
            <a:schemeClr val="accent1"/>
          </a:lnRef>
          <a:fillRef idx="1">
            <a:schemeClr val="lt1"/>
          </a:fillRef>
          <a:effectRef idx="0">
            <a:schemeClr val="accent1"/>
          </a:effectRef>
          <a:fontRef idx="minor">
            <a:schemeClr val="dk1"/>
          </a:fontRef>
        </p:style>
        <p:txBody>
          <a:bodyPr rtlCol="0" anchor="t"/>
          <a:lstStyle/>
          <a:p>
            <a:pPr algn="ctr"/>
            <a:r>
              <a:rPr lang="en-ZA" b="1" dirty="0" smtClean="0">
                <a:solidFill>
                  <a:schemeClr val="tx1"/>
                </a:solidFill>
              </a:rPr>
              <a:t>CURRENT</a:t>
            </a:r>
            <a:endParaRPr lang="en-US" b="1" dirty="0">
              <a:solidFill>
                <a:schemeClr val="tx1"/>
              </a:solidFill>
            </a:endParaRPr>
          </a:p>
        </p:txBody>
      </p:sp>
      <p:sp>
        <p:nvSpPr>
          <p:cNvPr id="10" name="Rounded Rectangle 9"/>
          <p:cNvSpPr/>
          <p:nvPr/>
        </p:nvSpPr>
        <p:spPr>
          <a:xfrm>
            <a:off x="4486924" y="1602160"/>
            <a:ext cx="3312368" cy="3960440"/>
          </a:xfrm>
          <a:prstGeom prst="roundRect">
            <a:avLst>
              <a:gd name="adj" fmla="val 5011"/>
            </a:avLst>
          </a:prstGeom>
          <a:solidFill>
            <a:schemeClr val="tx2">
              <a:lumMod val="20000"/>
              <a:lumOff val="80000"/>
            </a:schemeClr>
          </a:solidFill>
          <a:ln w="3175">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ZA" b="1" dirty="0">
                <a:solidFill>
                  <a:schemeClr val="tx1"/>
                </a:solidFill>
              </a:rPr>
              <a:t>FUTURE</a:t>
            </a:r>
            <a:endParaRPr lang="en-US" b="1" dirty="0">
              <a:solidFill>
                <a:schemeClr val="tx1"/>
              </a:solidFill>
            </a:endParaRPr>
          </a:p>
        </p:txBody>
      </p:sp>
      <p:sp>
        <p:nvSpPr>
          <p:cNvPr id="12" name="Rounded Rectangle 11"/>
          <p:cNvSpPr/>
          <p:nvPr/>
        </p:nvSpPr>
        <p:spPr>
          <a:xfrm>
            <a:off x="990600" y="5585048"/>
            <a:ext cx="6971708" cy="1120552"/>
          </a:xfrm>
          <a:prstGeom prst="roundRect">
            <a:avLst/>
          </a:prstGeom>
          <a:solidFill>
            <a:srgbClr val="92D050"/>
          </a:solidFill>
          <a:ln w="3175">
            <a:solidFill>
              <a:schemeClr val="tx2"/>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ZA" b="1" dirty="0" smtClean="0">
                <a:solidFill>
                  <a:schemeClr val="tx1"/>
                </a:solidFill>
              </a:rPr>
              <a:t>Key benefits:</a:t>
            </a:r>
            <a:endParaRPr lang="en-ZA" sz="1200" b="1" dirty="0" smtClean="0">
              <a:solidFill>
                <a:schemeClr val="tx1"/>
              </a:solidFill>
            </a:endParaRPr>
          </a:p>
          <a:p>
            <a:pPr marL="285750" indent="-285750">
              <a:buFont typeface="Wingdings" panose="05000000000000000000" pitchFamily="2" charset="2"/>
              <a:buChar char="Ø"/>
            </a:pPr>
            <a:r>
              <a:rPr lang="en-ZA" sz="1400" dirty="0" smtClean="0">
                <a:solidFill>
                  <a:schemeClr val="tx1"/>
                </a:solidFill>
              </a:rPr>
              <a:t>More efficient margin calculations with increased flexibility for offset,</a:t>
            </a:r>
          </a:p>
          <a:p>
            <a:pPr marL="285750" indent="-285750">
              <a:buFont typeface="Wingdings" panose="05000000000000000000" pitchFamily="2" charset="2"/>
              <a:buChar char="Ø"/>
            </a:pPr>
            <a:r>
              <a:rPr lang="en-ZA" sz="1400" dirty="0">
                <a:solidFill>
                  <a:schemeClr val="tx1"/>
                </a:solidFill>
              </a:rPr>
              <a:t>m</a:t>
            </a:r>
            <a:r>
              <a:rPr lang="en-ZA" sz="1400" dirty="0" smtClean="0">
                <a:solidFill>
                  <a:schemeClr val="tx1"/>
                </a:solidFill>
              </a:rPr>
              <a:t>argins calculated centrally across all markets, </a:t>
            </a:r>
          </a:p>
          <a:p>
            <a:pPr marL="285750" indent="-285750">
              <a:buFont typeface="Wingdings" panose="05000000000000000000" pitchFamily="2" charset="2"/>
              <a:buChar char="Ø"/>
            </a:pPr>
            <a:r>
              <a:rPr lang="en-ZA" sz="1400" dirty="0" smtClean="0">
                <a:solidFill>
                  <a:schemeClr val="tx1"/>
                </a:solidFill>
              </a:rPr>
              <a:t>and provided to client in real-time during the trading day</a:t>
            </a:r>
          </a:p>
        </p:txBody>
      </p:sp>
      <p:grpSp>
        <p:nvGrpSpPr>
          <p:cNvPr id="107" name="Group 106"/>
          <p:cNvGrpSpPr/>
          <p:nvPr/>
        </p:nvGrpSpPr>
        <p:grpSpPr>
          <a:xfrm>
            <a:off x="5545824" y="2250232"/>
            <a:ext cx="1309216" cy="627884"/>
            <a:chOff x="468277" y="3573016"/>
            <a:chExt cx="1114808" cy="546463"/>
          </a:xfrm>
        </p:grpSpPr>
        <p:pic>
          <p:nvPicPr>
            <p:cNvPr id="108" name="Picture 5" descr="C:\Users\hemashk\AppData\Local\Microsoft\Windows\Temporary Internet Files\Content.IE5\JF2H8M96\icon_team[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018" y="3573016"/>
              <a:ext cx="383567" cy="383567"/>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p:cNvSpPr txBox="1"/>
            <p:nvPr/>
          </p:nvSpPr>
          <p:spPr>
            <a:xfrm>
              <a:off x="468277" y="3905187"/>
              <a:ext cx="1114808" cy="214292"/>
            </a:xfrm>
            <a:prstGeom prst="rect">
              <a:avLst/>
            </a:prstGeom>
            <a:noFill/>
          </p:spPr>
          <p:txBody>
            <a:bodyPr wrap="square" rtlCol="0">
              <a:spAutoFit/>
            </a:bodyPr>
            <a:lstStyle/>
            <a:p>
              <a:pPr algn="ctr"/>
              <a:r>
                <a:rPr lang="en-ZA" sz="1000" b="1" dirty="0" smtClean="0"/>
                <a:t>Derivative Clients</a:t>
              </a:r>
              <a:endParaRPr lang="en-US" sz="1000" b="1" dirty="0"/>
            </a:p>
          </p:txBody>
        </p:sp>
      </p:grpSp>
      <p:sp>
        <p:nvSpPr>
          <p:cNvPr id="113" name="Rounded Rectangle 112"/>
          <p:cNvSpPr/>
          <p:nvPr/>
        </p:nvSpPr>
        <p:spPr>
          <a:xfrm>
            <a:off x="827585" y="4129761"/>
            <a:ext cx="792087" cy="37130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smtClean="0">
                <a:solidFill>
                  <a:schemeClr val="tx1"/>
                </a:solidFill>
              </a:rPr>
              <a:t>Margin </a:t>
            </a:r>
          </a:p>
          <a:p>
            <a:pPr algn="ctr"/>
            <a:r>
              <a:rPr lang="en-ZA" sz="900" b="1" dirty="0" smtClean="0">
                <a:solidFill>
                  <a:schemeClr val="tx1"/>
                </a:solidFill>
              </a:rPr>
              <a:t>Calculation</a:t>
            </a:r>
          </a:p>
        </p:txBody>
      </p:sp>
      <p:sp>
        <p:nvSpPr>
          <p:cNvPr id="2073" name="Bevel 2072"/>
          <p:cNvSpPr/>
          <p:nvPr/>
        </p:nvSpPr>
        <p:spPr>
          <a:xfrm>
            <a:off x="899592" y="4811614"/>
            <a:ext cx="648072" cy="441951"/>
          </a:xfrm>
          <a:prstGeom prst="beve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ZA" sz="1200" b="1" dirty="0" smtClean="0">
                <a:solidFill>
                  <a:schemeClr val="tx1"/>
                </a:solidFill>
              </a:rPr>
              <a:t>EQD</a:t>
            </a:r>
            <a:endParaRPr lang="en-US" sz="1200" b="1" dirty="0">
              <a:solidFill>
                <a:schemeClr val="tx1"/>
              </a:solidFill>
            </a:endParaRPr>
          </a:p>
        </p:txBody>
      </p:sp>
      <p:sp>
        <p:nvSpPr>
          <p:cNvPr id="115" name="Bevel 114"/>
          <p:cNvSpPr/>
          <p:nvPr/>
        </p:nvSpPr>
        <p:spPr>
          <a:xfrm>
            <a:off x="1759149" y="4823256"/>
            <a:ext cx="648072" cy="441952"/>
          </a:xfrm>
          <a:prstGeom prst="bevel">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ZA" sz="1200" b="1" dirty="0" smtClean="0">
                <a:solidFill>
                  <a:schemeClr val="tx1"/>
                </a:solidFill>
              </a:rPr>
              <a:t>IRD</a:t>
            </a:r>
            <a:endParaRPr lang="en-US" sz="1200" b="1" dirty="0">
              <a:solidFill>
                <a:schemeClr val="tx1"/>
              </a:solidFill>
            </a:endParaRPr>
          </a:p>
        </p:txBody>
      </p:sp>
      <p:sp>
        <p:nvSpPr>
          <p:cNvPr id="116" name="Bevel 115"/>
          <p:cNvSpPr/>
          <p:nvPr/>
        </p:nvSpPr>
        <p:spPr>
          <a:xfrm>
            <a:off x="2627785" y="4823256"/>
            <a:ext cx="648072" cy="441952"/>
          </a:xfrm>
          <a:prstGeom prst="bevel">
            <a:avLst/>
          </a:prstGeom>
          <a:solidFill>
            <a:schemeClr val="accent5">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ZA" sz="1200" b="1" dirty="0" smtClean="0">
                <a:solidFill>
                  <a:schemeClr val="tx1"/>
                </a:solidFill>
              </a:rPr>
              <a:t>FXD</a:t>
            </a:r>
            <a:endParaRPr lang="en-US" sz="1200" b="1" dirty="0">
              <a:solidFill>
                <a:schemeClr val="tx1"/>
              </a:solidFill>
            </a:endParaRPr>
          </a:p>
        </p:txBody>
      </p:sp>
      <p:sp>
        <p:nvSpPr>
          <p:cNvPr id="117" name="Bevel 116"/>
          <p:cNvSpPr/>
          <p:nvPr/>
        </p:nvSpPr>
        <p:spPr>
          <a:xfrm>
            <a:off x="3491881" y="4823256"/>
            <a:ext cx="648072" cy="441952"/>
          </a:xfrm>
          <a:prstGeom prst="bevel">
            <a:avLst/>
          </a:pr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ZA" sz="1200" b="1" dirty="0" smtClean="0">
                <a:solidFill>
                  <a:schemeClr val="tx1"/>
                </a:solidFill>
              </a:rPr>
              <a:t>CMD</a:t>
            </a:r>
            <a:endParaRPr lang="en-US" sz="1200" b="1" dirty="0">
              <a:solidFill>
                <a:schemeClr val="tx1"/>
              </a:solidFill>
            </a:endParaRPr>
          </a:p>
        </p:txBody>
      </p:sp>
      <p:sp>
        <p:nvSpPr>
          <p:cNvPr id="121" name="Rounded Rectangle 120"/>
          <p:cNvSpPr/>
          <p:nvPr/>
        </p:nvSpPr>
        <p:spPr>
          <a:xfrm>
            <a:off x="1687141" y="4129761"/>
            <a:ext cx="792087" cy="37130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smtClean="0">
                <a:solidFill>
                  <a:schemeClr val="tx1"/>
                </a:solidFill>
              </a:rPr>
              <a:t>Margin </a:t>
            </a:r>
          </a:p>
          <a:p>
            <a:pPr algn="ctr"/>
            <a:r>
              <a:rPr lang="en-ZA" sz="900" b="1" dirty="0" smtClean="0">
                <a:solidFill>
                  <a:schemeClr val="tx1"/>
                </a:solidFill>
              </a:rPr>
              <a:t>Calculation</a:t>
            </a:r>
          </a:p>
        </p:txBody>
      </p:sp>
      <p:sp>
        <p:nvSpPr>
          <p:cNvPr id="122" name="Rounded Rectangle 121"/>
          <p:cNvSpPr/>
          <p:nvPr/>
        </p:nvSpPr>
        <p:spPr>
          <a:xfrm>
            <a:off x="2555777" y="4135647"/>
            <a:ext cx="792087" cy="37130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smtClean="0">
                <a:solidFill>
                  <a:schemeClr val="tx1"/>
                </a:solidFill>
              </a:rPr>
              <a:t>Margin </a:t>
            </a:r>
          </a:p>
          <a:p>
            <a:pPr algn="ctr"/>
            <a:r>
              <a:rPr lang="en-ZA" sz="900" b="1" dirty="0" smtClean="0">
                <a:solidFill>
                  <a:schemeClr val="tx1"/>
                </a:solidFill>
              </a:rPr>
              <a:t>Calculation</a:t>
            </a:r>
          </a:p>
        </p:txBody>
      </p:sp>
      <p:sp>
        <p:nvSpPr>
          <p:cNvPr id="123" name="Rounded Rectangle 122"/>
          <p:cNvSpPr/>
          <p:nvPr/>
        </p:nvSpPr>
        <p:spPr>
          <a:xfrm>
            <a:off x="3419873" y="4135996"/>
            <a:ext cx="792087" cy="37130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smtClean="0">
                <a:solidFill>
                  <a:schemeClr val="tx1"/>
                </a:solidFill>
              </a:rPr>
              <a:t>Margin </a:t>
            </a:r>
          </a:p>
          <a:p>
            <a:pPr algn="ctr"/>
            <a:r>
              <a:rPr lang="en-ZA" sz="900" b="1" dirty="0" smtClean="0">
                <a:solidFill>
                  <a:schemeClr val="tx1"/>
                </a:solidFill>
              </a:rPr>
              <a:t>Calculation</a:t>
            </a:r>
          </a:p>
        </p:txBody>
      </p:sp>
      <p:sp>
        <p:nvSpPr>
          <p:cNvPr id="124" name="Bevel 123"/>
          <p:cNvSpPr/>
          <p:nvPr/>
        </p:nvSpPr>
        <p:spPr>
          <a:xfrm>
            <a:off x="4696453" y="4811614"/>
            <a:ext cx="648072" cy="441951"/>
          </a:xfrm>
          <a:prstGeom prst="beve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ZA" sz="1200" b="1" dirty="0" smtClean="0">
                <a:solidFill>
                  <a:schemeClr val="tx1"/>
                </a:solidFill>
              </a:rPr>
              <a:t>EQD</a:t>
            </a:r>
            <a:endParaRPr lang="en-US" sz="1200" b="1" dirty="0">
              <a:solidFill>
                <a:schemeClr val="tx1"/>
              </a:solidFill>
            </a:endParaRPr>
          </a:p>
        </p:txBody>
      </p:sp>
      <p:sp>
        <p:nvSpPr>
          <p:cNvPr id="125" name="Bevel 124"/>
          <p:cNvSpPr/>
          <p:nvPr/>
        </p:nvSpPr>
        <p:spPr>
          <a:xfrm>
            <a:off x="5436096" y="4823256"/>
            <a:ext cx="648072" cy="441952"/>
          </a:xfrm>
          <a:prstGeom prst="bevel">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ZA" sz="1200" b="1" dirty="0" smtClean="0">
                <a:solidFill>
                  <a:schemeClr val="tx1"/>
                </a:solidFill>
              </a:rPr>
              <a:t>IRD</a:t>
            </a:r>
            <a:endParaRPr lang="en-US" sz="1200" b="1" dirty="0">
              <a:solidFill>
                <a:schemeClr val="tx1"/>
              </a:solidFill>
            </a:endParaRPr>
          </a:p>
        </p:txBody>
      </p:sp>
      <p:sp>
        <p:nvSpPr>
          <p:cNvPr id="126" name="Bevel 125"/>
          <p:cNvSpPr/>
          <p:nvPr/>
        </p:nvSpPr>
        <p:spPr>
          <a:xfrm>
            <a:off x="6180279" y="4823256"/>
            <a:ext cx="648072" cy="441952"/>
          </a:xfrm>
          <a:prstGeom prst="bevel">
            <a:avLst/>
          </a:prstGeom>
          <a:solidFill>
            <a:schemeClr val="accent5">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ZA" sz="1200" b="1" dirty="0" smtClean="0">
                <a:solidFill>
                  <a:schemeClr val="tx1"/>
                </a:solidFill>
              </a:rPr>
              <a:t>FXD</a:t>
            </a:r>
            <a:endParaRPr lang="en-US" sz="1200" b="1" dirty="0">
              <a:solidFill>
                <a:schemeClr val="tx1"/>
              </a:solidFill>
            </a:endParaRPr>
          </a:p>
        </p:txBody>
      </p:sp>
      <p:sp>
        <p:nvSpPr>
          <p:cNvPr id="127" name="Bevel 126"/>
          <p:cNvSpPr/>
          <p:nvPr/>
        </p:nvSpPr>
        <p:spPr>
          <a:xfrm>
            <a:off x="6948264" y="4823256"/>
            <a:ext cx="648072" cy="441952"/>
          </a:xfrm>
          <a:prstGeom prst="bevel">
            <a:avLst/>
          </a:pr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ZA" sz="1200" b="1" dirty="0" smtClean="0">
                <a:solidFill>
                  <a:schemeClr val="tx1"/>
                </a:solidFill>
              </a:rPr>
              <a:t>CMD</a:t>
            </a:r>
            <a:endParaRPr lang="en-US" sz="1200" b="1" dirty="0">
              <a:solidFill>
                <a:schemeClr val="tx1"/>
              </a:solidFill>
            </a:endParaRPr>
          </a:p>
        </p:txBody>
      </p:sp>
      <p:sp>
        <p:nvSpPr>
          <p:cNvPr id="128" name="Rounded Rectangle 127"/>
          <p:cNvSpPr/>
          <p:nvPr/>
        </p:nvSpPr>
        <p:spPr>
          <a:xfrm>
            <a:off x="4696453" y="4135647"/>
            <a:ext cx="2899883" cy="37130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smtClean="0">
                <a:solidFill>
                  <a:schemeClr val="tx1"/>
                </a:solidFill>
              </a:rPr>
              <a:t>Optimised &amp; Consolidated </a:t>
            </a:r>
          </a:p>
          <a:p>
            <a:pPr algn="ctr"/>
            <a:r>
              <a:rPr lang="en-ZA" sz="900" b="1" dirty="0" smtClean="0">
                <a:solidFill>
                  <a:schemeClr val="tx1"/>
                </a:solidFill>
              </a:rPr>
              <a:t> Margin Calculation</a:t>
            </a:r>
          </a:p>
        </p:txBody>
      </p:sp>
      <p:grpSp>
        <p:nvGrpSpPr>
          <p:cNvPr id="129" name="Group 128"/>
          <p:cNvGrpSpPr/>
          <p:nvPr/>
        </p:nvGrpSpPr>
        <p:grpSpPr>
          <a:xfrm>
            <a:off x="1843894" y="2250232"/>
            <a:ext cx="1309216" cy="627884"/>
            <a:chOff x="468277" y="3573016"/>
            <a:chExt cx="1114808" cy="546463"/>
          </a:xfrm>
        </p:grpSpPr>
        <p:pic>
          <p:nvPicPr>
            <p:cNvPr id="130" name="Picture 5" descr="C:\Users\hemashk\AppData\Local\Microsoft\Windows\Temporary Internet Files\Content.IE5\JF2H8M96\icon_team[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018" y="3573016"/>
              <a:ext cx="383567" cy="383567"/>
            </a:xfrm>
            <a:prstGeom prst="rect">
              <a:avLst/>
            </a:prstGeom>
            <a:noFill/>
            <a:extLst>
              <a:ext uri="{909E8E84-426E-40DD-AFC4-6F175D3DCCD1}">
                <a14:hiddenFill xmlns:a14="http://schemas.microsoft.com/office/drawing/2010/main">
                  <a:solidFill>
                    <a:srgbClr val="FFFFFF"/>
                  </a:solidFill>
                </a14:hiddenFill>
              </a:ext>
            </a:extLst>
          </p:spPr>
        </p:pic>
        <p:sp>
          <p:nvSpPr>
            <p:cNvPr id="131" name="TextBox 130"/>
            <p:cNvSpPr txBox="1"/>
            <p:nvPr/>
          </p:nvSpPr>
          <p:spPr>
            <a:xfrm>
              <a:off x="468277" y="3905187"/>
              <a:ext cx="1114808" cy="214292"/>
            </a:xfrm>
            <a:prstGeom prst="rect">
              <a:avLst/>
            </a:prstGeom>
            <a:noFill/>
          </p:spPr>
          <p:txBody>
            <a:bodyPr wrap="square" rtlCol="0">
              <a:spAutoFit/>
            </a:bodyPr>
            <a:lstStyle/>
            <a:p>
              <a:pPr algn="ctr"/>
              <a:r>
                <a:rPr lang="en-ZA" sz="1000" b="1" dirty="0" smtClean="0"/>
                <a:t>Derivative Clients</a:t>
              </a:r>
              <a:endParaRPr lang="en-US" sz="1000" b="1" dirty="0"/>
            </a:p>
          </p:txBody>
        </p:sp>
      </p:grpSp>
      <p:cxnSp>
        <p:nvCxnSpPr>
          <p:cNvPr id="2075" name="Straight Arrow Connector 2074"/>
          <p:cNvCxnSpPr>
            <a:stCxn id="2073" idx="6"/>
            <a:endCxn id="113" idx="2"/>
          </p:cNvCxnSpPr>
          <p:nvPr/>
        </p:nvCxnSpPr>
        <p:spPr>
          <a:xfrm flipV="1">
            <a:off x="1223628" y="4501068"/>
            <a:ext cx="1" cy="310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flipV="1">
            <a:off x="2083183" y="4488765"/>
            <a:ext cx="1" cy="310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flipV="1">
            <a:off x="2951821" y="4501068"/>
            <a:ext cx="1" cy="310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flipV="1">
            <a:off x="3815917" y="4507303"/>
            <a:ext cx="1" cy="310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7" name="Rounded Rectangle 136"/>
          <p:cNvSpPr/>
          <p:nvPr/>
        </p:nvSpPr>
        <p:spPr>
          <a:xfrm>
            <a:off x="841731" y="3690392"/>
            <a:ext cx="3384375" cy="18565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smtClean="0">
                <a:solidFill>
                  <a:schemeClr val="tx1"/>
                </a:solidFill>
              </a:rPr>
              <a:t>Consolidate</a:t>
            </a:r>
          </a:p>
        </p:txBody>
      </p:sp>
      <p:cxnSp>
        <p:nvCxnSpPr>
          <p:cNvPr id="138" name="Straight Arrow Connector 137"/>
          <p:cNvCxnSpPr>
            <a:stCxn id="113" idx="0"/>
          </p:cNvCxnSpPr>
          <p:nvPr/>
        </p:nvCxnSpPr>
        <p:spPr>
          <a:xfrm flipH="1" flipV="1">
            <a:off x="1223628" y="3876046"/>
            <a:ext cx="1" cy="2537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flipH="1" flipV="1">
            <a:off x="2087613" y="3876046"/>
            <a:ext cx="1" cy="2537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flipH="1" flipV="1">
            <a:off x="2965775" y="3871905"/>
            <a:ext cx="1" cy="2537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flipH="1" flipV="1">
            <a:off x="3815915" y="3871904"/>
            <a:ext cx="1" cy="2537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a:endCxn id="131" idx="2"/>
          </p:cNvCxnSpPr>
          <p:nvPr/>
        </p:nvCxnSpPr>
        <p:spPr>
          <a:xfrm flipH="1" flipV="1">
            <a:off x="2498502" y="2878116"/>
            <a:ext cx="4130" cy="810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flipV="1">
            <a:off x="5020488" y="4512710"/>
            <a:ext cx="1" cy="310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flipV="1">
            <a:off x="5760131" y="4512710"/>
            <a:ext cx="1" cy="310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flipV="1">
            <a:off x="6451627" y="4501068"/>
            <a:ext cx="1" cy="310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flipV="1">
            <a:off x="7272299" y="4512710"/>
            <a:ext cx="1" cy="310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29" name="Picture 5"/>
          <p:cNvPicPr>
            <a:picLocks noChangeAspect="1" noChangeArrowheads="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rot="4519298">
            <a:off x="5617108" y="3217086"/>
            <a:ext cx="1260063" cy="430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Document"/>
          <p:cNvSpPr>
            <a:spLocks noEditPoints="1" noChangeArrowheads="1"/>
          </p:cNvSpPr>
          <p:nvPr/>
        </p:nvSpPr>
        <p:spPr bwMode="auto">
          <a:xfrm>
            <a:off x="2340384" y="3114328"/>
            <a:ext cx="316235" cy="40081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4" name="TextBox 153"/>
          <p:cNvSpPr txBox="1"/>
          <p:nvPr/>
        </p:nvSpPr>
        <p:spPr>
          <a:xfrm>
            <a:off x="899592" y="2999754"/>
            <a:ext cx="1309216" cy="553998"/>
          </a:xfrm>
          <a:prstGeom prst="rect">
            <a:avLst/>
          </a:prstGeom>
          <a:noFill/>
          <a:ln>
            <a:solidFill>
              <a:schemeClr val="tx1"/>
            </a:solidFill>
            <a:prstDash val="dash"/>
          </a:ln>
        </p:spPr>
        <p:txBody>
          <a:bodyPr wrap="square" rtlCol="0">
            <a:spAutoFit/>
          </a:bodyPr>
          <a:lstStyle/>
          <a:p>
            <a:pPr algn="ctr"/>
            <a:r>
              <a:rPr lang="en-ZA" sz="1000" b="1" dirty="0" smtClean="0"/>
              <a:t>End of Day</a:t>
            </a:r>
          </a:p>
          <a:p>
            <a:pPr algn="ctr"/>
            <a:r>
              <a:rPr lang="en-ZA" sz="1000" b="1" dirty="0" smtClean="0"/>
              <a:t>Margin Exposure Report</a:t>
            </a:r>
            <a:endParaRPr lang="en-US" sz="1000" b="1" dirty="0"/>
          </a:p>
        </p:txBody>
      </p:sp>
      <p:sp>
        <p:nvSpPr>
          <p:cNvPr id="155" name="TextBox 154"/>
          <p:cNvSpPr txBox="1"/>
          <p:nvPr/>
        </p:nvSpPr>
        <p:spPr>
          <a:xfrm>
            <a:off x="4627443" y="3155401"/>
            <a:ext cx="1309216" cy="553998"/>
          </a:xfrm>
          <a:prstGeom prst="rect">
            <a:avLst/>
          </a:prstGeom>
          <a:noFill/>
          <a:ln>
            <a:solidFill>
              <a:schemeClr val="tx1"/>
            </a:solidFill>
            <a:prstDash val="dash"/>
          </a:ln>
        </p:spPr>
        <p:txBody>
          <a:bodyPr wrap="square" rtlCol="0">
            <a:spAutoFit/>
          </a:bodyPr>
          <a:lstStyle/>
          <a:p>
            <a:pPr algn="ctr"/>
            <a:r>
              <a:rPr lang="en-ZA" sz="1000" b="1" dirty="0" smtClean="0"/>
              <a:t>Real-Time</a:t>
            </a:r>
          </a:p>
          <a:p>
            <a:pPr algn="ctr"/>
            <a:r>
              <a:rPr lang="en-ZA" sz="1000" b="1" dirty="0" smtClean="0"/>
              <a:t>Margin Exposure Monitoring</a:t>
            </a:r>
            <a:endParaRPr lang="en-US" sz="1000" b="1" dirty="0"/>
          </a:p>
        </p:txBody>
      </p:sp>
    </p:spTree>
    <p:extLst>
      <p:ext uri="{BB962C8B-B14F-4D97-AF65-F5344CB8AC3E}">
        <p14:creationId xmlns:p14="http://schemas.microsoft.com/office/powerpoint/2010/main" val="20533689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032" y="117864"/>
            <a:ext cx="7272168" cy="872736"/>
          </a:xfrm>
        </p:spPr>
        <p:txBody>
          <a:bodyPr>
            <a:normAutofit/>
          </a:bodyPr>
          <a:lstStyle/>
          <a:p>
            <a:r>
              <a:rPr lang="en-ZA" dirty="0" smtClean="0"/>
              <a:t>Commissions</a:t>
            </a:r>
            <a:br>
              <a:rPr lang="en-ZA" dirty="0" smtClean="0"/>
            </a:br>
            <a:r>
              <a:rPr lang="en-ZA" sz="2300" b="0" dirty="0"/>
              <a:t>G</a:t>
            </a:r>
            <a:r>
              <a:rPr lang="en-ZA" sz="2300" b="0" dirty="0" smtClean="0"/>
              <a:t>eneral mechanics – Reporting and invoicing</a:t>
            </a:r>
            <a:endParaRPr lang="en-US" sz="2300" b="0" dirty="0"/>
          </a:p>
        </p:txBody>
      </p:sp>
      <p:sp>
        <p:nvSpPr>
          <p:cNvPr id="18" name="Content Placeholder 2"/>
          <p:cNvSpPr>
            <a:spLocks noGrp="1"/>
          </p:cNvSpPr>
          <p:nvPr>
            <p:ph idx="1"/>
          </p:nvPr>
        </p:nvSpPr>
        <p:spPr>
          <a:xfrm>
            <a:off x="323164" y="1412775"/>
            <a:ext cx="8136904" cy="5305353"/>
          </a:xfrm>
        </p:spPr>
        <p:txBody>
          <a:bodyPr>
            <a:noAutofit/>
          </a:bodyPr>
          <a:lstStyle/>
          <a:p>
            <a:pPr marL="0" lvl="0" indent="0" algn="just">
              <a:spcBef>
                <a:spcPts val="600"/>
              </a:spcBef>
              <a:buNone/>
            </a:pPr>
            <a:r>
              <a:rPr lang="en-ZA" sz="1600" b="1" dirty="0" smtClean="0"/>
              <a:t>Reporting</a:t>
            </a:r>
            <a:endParaRPr lang="en-ZA" sz="1600" dirty="0" smtClean="0"/>
          </a:p>
          <a:p>
            <a:pPr marL="285750" lvl="0" indent="-285750" algn="just">
              <a:spcBef>
                <a:spcPts val="600"/>
              </a:spcBef>
              <a:buFont typeface="Arial" panose="020B0604020202020204" pitchFamily="34" charset="0"/>
              <a:buChar char="•"/>
            </a:pPr>
            <a:r>
              <a:rPr lang="en-ZA" sz="1600" dirty="0" smtClean="0"/>
              <a:t>Net commission amounts will be included </a:t>
            </a:r>
            <a:r>
              <a:rPr lang="en-US" sz="1600" dirty="0" smtClean="0"/>
              <a:t>in </a:t>
            </a:r>
            <a:r>
              <a:rPr lang="en-US" sz="1600" dirty="0"/>
              <a:t>the Daily Account Summary </a:t>
            </a:r>
            <a:r>
              <a:rPr lang="en-US" sz="1600" dirty="0" smtClean="0"/>
              <a:t>reports that are available to each Clearing Member </a:t>
            </a:r>
          </a:p>
          <a:p>
            <a:pPr marL="285750" lvl="0" indent="-285750" algn="just">
              <a:spcBef>
                <a:spcPts val="600"/>
              </a:spcBef>
              <a:buFont typeface="Arial" panose="020B0604020202020204" pitchFamily="34" charset="0"/>
              <a:buChar char="•"/>
            </a:pPr>
            <a:r>
              <a:rPr lang="en-ZA" sz="1600" dirty="0" smtClean="0"/>
              <a:t>Information in the Daily Account Summary report will be at the trading member level</a:t>
            </a:r>
          </a:p>
          <a:p>
            <a:pPr marL="0" lvl="0" indent="0" algn="just">
              <a:spcBef>
                <a:spcPts val="600"/>
              </a:spcBef>
            </a:pPr>
            <a:endParaRPr lang="en-ZA" sz="1600" dirty="0"/>
          </a:p>
          <a:p>
            <a:pPr marL="0" lvl="0" indent="0" algn="just">
              <a:spcBef>
                <a:spcPts val="600"/>
              </a:spcBef>
            </a:pPr>
            <a:endParaRPr lang="en-ZA" sz="1600" dirty="0" smtClean="0"/>
          </a:p>
          <a:p>
            <a:pPr marL="0" lvl="0" indent="0" algn="just">
              <a:spcBef>
                <a:spcPts val="600"/>
              </a:spcBef>
            </a:pPr>
            <a:endParaRPr lang="en-ZA" sz="1600" b="1" dirty="0" smtClean="0"/>
          </a:p>
          <a:p>
            <a:pPr marL="0" lvl="0" indent="0" algn="just">
              <a:spcBef>
                <a:spcPts val="600"/>
              </a:spcBef>
            </a:pPr>
            <a:endParaRPr lang="en-ZA" sz="1600" b="1" dirty="0"/>
          </a:p>
          <a:p>
            <a:pPr marL="0" lvl="0" indent="0" algn="just">
              <a:spcBef>
                <a:spcPts val="600"/>
              </a:spcBef>
              <a:buNone/>
            </a:pPr>
            <a:r>
              <a:rPr lang="en-ZA" sz="1600" b="1" dirty="0" smtClean="0"/>
              <a:t>VAT Invoicing</a:t>
            </a:r>
          </a:p>
          <a:p>
            <a:pPr marL="285750" lvl="0" indent="-285750" algn="just">
              <a:spcBef>
                <a:spcPts val="600"/>
              </a:spcBef>
              <a:buFont typeface="Arial" panose="020B0604020202020204" pitchFamily="34" charset="0"/>
              <a:buChar char="•"/>
            </a:pPr>
            <a:r>
              <a:rPr lang="en-ZA" sz="1600" dirty="0" smtClean="0"/>
              <a:t>Trading Members (or Clearing Members on their behalf) are responsible for generating and sending VAT invoices, for relevant fees and commissions, to their clients and associated trading members</a:t>
            </a:r>
          </a:p>
        </p:txBody>
      </p:sp>
      <p:grpSp>
        <p:nvGrpSpPr>
          <p:cNvPr id="31" name="Group 30"/>
          <p:cNvGrpSpPr/>
          <p:nvPr/>
        </p:nvGrpSpPr>
        <p:grpSpPr>
          <a:xfrm>
            <a:off x="1994726" y="5122748"/>
            <a:ext cx="5154549" cy="1690628"/>
            <a:chOff x="1247716" y="4950227"/>
            <a:chExt cx="5154549" cy="1690628"/>
          </a:xfrm>
        </p:grpSpPr>
        <p:grpSp>
          <p:nvGrpSpPr>
            <p:cNvPr id="5" name="Group 4"/>
            <p:cNvGrpSpPr/>
            <p:nvPr/>
          </p:nvGrpSpPr>
          <p:grpSpPr>
            <a:xfrm>
              <a:off x="1247716" y="5105930"/>
              <a:ext cx="1313292" cy="1059374"/>
              <a:chOff x="820370" y="4792425"/>
              <a:chExt cx="1313292" cy="1059374"/>
            </a:xfrm>
          </p:grpSpPr>
          <p:pic>
            <p:nvPicPr>
              <p:cNvPr id="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34739" y="5044512"/>
                <a:ext cx="375130" cy="607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304" y="5248721"/>
                <a:ext cx="603078" cy="603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20370" y="4792425"/>
                <a:ext cx="1313292" cy="430887"/>
              </a:xfrm>
              <a:prstGeom prst="rect">
                <a:avLst/>
              </a:prstGeom>
              <a:noFill/>
            </p:spPr>
            <p:txBody>
              <a:bodyPr wrap="square" rtlCol="0">
                <a:spAutoFit/>
              </a:bodyPr>
              <a:lstStyle/>
              <a:p>
                <a:pPr algn="ctr"/>
                <a:r>
                  <a:rPr lang="en-ZA" sz="1100" b="1" dirty="0" smtClean="0">
                    <a:solidFill>
                      <a:prstClr val="black"/>
                    </a:solidFill>
                  </a:rPr>
                  <a:t>Initiating Trading </a:t>
                </a:r>
              </a:p>
              <a:p>
                <a:pPr algn="ctr"/>
                <a:r>
                  <a:rPr lang="en-ZA" sz="1100" b="1" dirty="0" smtClean="0">
                    <a:solidFill>
                      <a:prstClr val="black"/>
                    </a:solidFill>
                  </a:rPr>
                  <a:t>Member</a:t>
                </a:r>
                <a:endParaRPr lang="en-US" sz="1100" b="1" dirty="0">
                  <a:solidFill>
                    <a:prstClr val="black"/>
                  </a:solidFill>
                </a:endParaRPr>
              </a:p>
            </p:txBody>
          </p:sp>
        </p:grpSp>
        <p:cxnSp>
          <p:nvCxnSpPr>
            <p:cNvPr id="9" name="Straight Arrow Connector 8"/>
            <p:cNvCxnSpPr/>
            <p:nvPr/>
          </p:nvCxnSpPr>
          <p:spPr>
            <a:xfrm flipV="1">
              <a:off x="2432072" y="5554199"/>
              <a:ext cx="2808312" cy="222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088973" y="4950227"/>
              <a:ext cx="1313292" cy="1023058"/>
              <a:chOff x="3494165" y="5096096"/>
              <a:chExt cx="1313292" cy="1023058"/>
            </a:xfrm>
          </p:grpSpPr>
          <p:pic>
            <p:nvPicPr>
              <p:cNvPr id="1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2327" y="5321373"/>
                <a:ext cx="375130" cy="607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849272" y="5516076"/>
                <a:ext cx="603078" cy="603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494165" y="5096096"/>
                <a:ext cx="1313292" cy="430887"/>
              </a:xfrm>
              <a:prstGeom prst="rect">
                <a:avLst/>
              </a:prstGeom>
              <a:noFill/>
            </p:spPr>
            <p:txBody>
              <a:bodyPr wrap="square" rtlCol="0">
                <a:spAutoFit/>
              </a:bodyPr>
              <a:lstStyle/>
              <a:p>
                <a:pPr algn="ctr"/>
                <a:r>
                  <a:rPr lang="en-ZA" sz="1100" b="1" dirty="0" smtClean="0">
                    <a:solidFill>
                      <a:prstClr val="black"/>
                    </a:solidFill>
                  </a:rPr>
                  <a:t>Recipient Trading </a:t>
                </a:r>
              </a:p>
              <a:p>
                <a:pPr algn="ctr"/>
                <a:r>
                  <a:rPr lang="en-ZA" sz="1100" b="1" dirty="0" smtClean="0">
                    <a:solidFill>
                      <a:prstClr val="black"/>
                    </a:solidFill>
                  </a:rPr>
                  <a:t>Member</a:t>
                </a:r>
                <a:endParaRPr lang="en-US" sz="1100" b="1" dirty="0">
                  <a:solidFill>
                    <a:prstClr val="black"/>
                  </a:solidFill>
                </a:endParaRPr>
              </a:p>
            </p:txBody>
          </p:sp>
        </p:grpSp>
        <p:grpSp>
          <p:nvGrpSpPr>
            <p:cNvPr id="14" name="Group 13"/>
            <p:cNvGrpSpPr/>
            <p:nvPr/>
          </p:nvGrpSpPr>
          <p:grpSpPr>
            <a:xfrm>
              <a:off x="4002706" y="5689753"/>
              <a:ext cx="1368152" cy="951102"/>
              <a:chOff x="3727826" y="5765875"/>
              <a:chExt cx="1368152" cy="951102"/>
            </a:xfrm>
          </p:grpSpPr>
          <p:pic>
            <p:nvPicPr>
              <p:cNvPr id="20" name="Picture 6"/>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4127424" y="5765875"/>
                <a:ext cx="275572" cy="52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4368436" y="5792678"/>
                <a:ext cx="275572" cy="52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4200969" y="5945078"/>
                <a:ext cx="275572" cy="52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3727826" y="6455367"/>
                <a:ext cx="1368152" cy="261610"/>
              </a:xfrm>
              <a:prstGeom prst="rect">
                <a:avLst/>
              </a:prstGeom>
              <a:noFill/>
            </p:spPr>
            <p:txBody>
              <a:bodyPr wrap="square" rtlCol="0">
                <a:spAutoFit/>
              </a:bodyPr>
              <a:lstStyle/>
              <a:p>
                <a:pPr algn="ctr"/>
                <a:r>
                  <a:rPr lang="en-ZA" sz="1100" b="1" dirty="0" smtClean="0">
                    <a:solidFill>
                      <a:prstClr val="black"/>
                    </a:solidFill>
                  </a:rPr>
                  <a:t>Member Clients</a:t>
                </a:r>
              </a:p>
            </p:txBody>
          </p:sp>
        </p:grpSp>
        <p:cxnSp>
          <p:nvCxnSpPr>
            <p:cNvPr id="24" name="Straight Arrow Connector 23"/>
            <p:cNvCxnSpPr/>
            <p:nvPr/>
          </p:nvCxnSpPr>
          <p:spPr>
            <a:xfrm>
              <a:off x="2379907" y="5863765"/>
              <a:ext cx="187220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8109" y="5414596"/>
              <a:ext cx="467902" cy="558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2638767" y="5577615"/>
              <a:ext cx="886585" cy="261610"/>
            </a:xfrm>
            <a:prstGeom prst="rect">
              <a:avLst/>
            </a:prstGeom>
            <a:noFill/>
          </p:spPr>
          <p:txBody>
            <a:bodyPr wrap="square" rtlCol="0">
              <a:spAutoFit/>
            </a:bodyPr>
            <a:lstStyle/>
            <a:p>
              <a:pPr algn="ctr"/>
              <a:r>
                <a:rPr lang="en-ZA" sz="1100" b="1" dirty="0" smtClean="0">
                  <a:solidFill>
                    <a:prstClr val="black"/>
                  </a:solidFill>
                </a:rPr>
                <a:t>Invoice</a:t>
              </a:r>
            </a:p>
          </p:txBody>
        </p:sp>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1763" y="2743200"/>
            <a:ext cx="3800475" cy="116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2654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448" y="990600"/>
            <a:ext cx="7642798" cy="4525963"/>
          </a:xfrm>
        </p:spPr>
        <p:txBody>
          <a:bodyPr>
            <a:normAutofit/>
          </a:bodyPr>
          <a:lstStyle/>
          <a:p>
            <a:endParaRPr lang="en-ZA" sz="2100" dirty="0"/>
          </a:p>
          <a:p>
            <a:pPr algn="ctr"/>
            <a:endParaRPr lang="en-US" sz="2100" b="1" dirty="0"/>
          </a:p>
        </p:txBody>
      </p:sp>
      <p:sp>
        <p:nvSpPr>
          <p:cNvPr id="22" name="Title 1"/>
          <p:cNvSpPr txBox="1">
            <a:spLocks/>
          </p:cNvSpPr>
          <p:nvPr/>
        </p:nvSpPr>
        <p:spPr>
          <a:xfrm>
            <a:off x="180152" y="44624"/>
            <a:ext cx="8064256" cy="8697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a:solidFill>
                  <a:schemeClr val="tx1"/>
                </a:solidFill>
                <a:latin typeface="+mj-lt"/>
                <a:ea typeface="+mj-ea"/>
                <a:cs typeface="+mj-cs"/>
              </a:defRPr>
            </a:lvl1pPr>
          </a:lstStyle>
          <a:p>
            <a:r>
              <a:rPr lang="en-ZA" dirty="0"/>
              <a:t>Commissions</a:t>
            </a:r>
            <a:r>
              <a:rPr lang="en-ZA" dirty="0" smtClean="0">
                <a:solidFill>
                  <a:prstClr val="black"/>
                </a:solidFill>
              </a:rPr>
              <a:t/>
            </a:r>
            <a:br>
              <a:rPr lang="en-ZA" dirty="0" smtClean="0">
                <a:solidFill>
                  <a:prstClr val="black"/>
                </a:solidFill>
              </a:rPr>
            </a:br>
            <a:r>
              <a:rPr lang="en-ZA" sz="2300" b="0" dirty="0" smtClean="0">
                <a:solidFill>
                  <a:prstClr val="black"/>
                </a:solidFill>
              </a:rPr>
              <a:t>Processing of Commissions on Agency Transactions</a:t>
            </a:r>
          </a:p>
        </p:txBody>
      </p:sp>
      <p:grpSp>
        <p:nvGrpSpPr>
          <p:cNvPr id="88" name="Group 87"/>
          <p:cNvGrpSpPr/>
          <p:nvPr/>
        </p:nvGrpSpPr>
        <p:grpSpPr>
          <a:xfrm>
            <a:off x="1525726" y="1638672"/>
            <a:ext cx="3877300" cy="4464496"/>
            <a:chOff x="1553478" y="2060848"/>
            <a:chExt cx="3877300" cy="4464496"/>
          </a:xfrm>
        </p:grpSpPr>
        <p:grpSp>
          <p:nvGrpSpPr>
            <p:cNvPr id="2" name="Group 1"/>
            <p:cNvGrpSpPr/>
            <p:nvPr/>
          </p:nvGrpSpPr>
          <p:grpSpPr>
            <a:xfrm>
              <a:off x="1553478" y="2060848"/>
              <a:ext cx="3877300" cy="4464496"/>
              <a:chOff x="1546726" y="1978094"/>
              <a:chExt cx="3877300" cy="4464496"/>
            </a:xfrm>
          </p:grpSpPr>
          <p:sp>
            <p:nvSpPr>
              <p:cNvPr id="4" name="Oval 3"/>
              <p:cNvSpPr/>
              <p:nvPr/>
            </p:nvSpPr>
            <p:spPr>
              <a:xfrm>
                <a:off x="3634958" y="3418254"/>
                <a:ext cx="1152128" cy="43204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solidFill>
                      <a:prstClr val="black"/>
                    </a:solidFill>
                  </a:rPr>
                  <a:t>CM_A</a:t>
                </a:r>
                <a:endParaRPr lang="en-US" sz="1400" b="1" dirty="0">
                  <a:solidFill>
                    <a:prstClr val="black"/>
                  </a:solidFill>
                </a:endParaRPr>
              </a:p>
            </p:txBody>
          </p:sp>
          <p:sp>
            <p:nvSpPr>
              <p:cNvPr id="5" name="Oval 4"/>
              <p:cNvSpPr/>
              <p:nvPr/>
            </p:nvSpPr>
            <p:spPr>
              <a:xfrm>
                <a:off x="3654322" y="4642390"/>
                <a:ext cx="1132763" cy="43204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solidFill>
                      <a:prstClr val="black"/>
                    </a:solidFill>
                  </a:rPr>
                  <a:t>TM_A</a:t>
                </a:r>
                <a:endParaRPr lang="en-US" sz="1400" b="1" dirty="0">
                  <a:solidFill>
                    <a:prstClr val="black"/>
                  </a:solidFill>
                </a:endParaRPr>
              </a:p>
            </p:txBody>
          </p:sp>
          <p:sp>
            <p:nvSpPr>
              <p:cNvPr id="6" name="Oval 5"/>
              <p:cNvSpPr/>
              <p:nvPr/>
            </p:nvSpPr>
            <p:spPr>
              <a:xfrm>
                <a:off x="3633835" y="6010494"/>
                <a:ext cx="1153251" cy="432096"/>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solidFill>
                      <a:prstClr val="black"/>
                    </a:solidFill>
                  </a:rPr>
                  <a:t>Client_A</a:t>
                </a:r>
                <a:endParaRPr lang="en-US" sz="1400" b="1" dirty="0">
                  <a:solidFill>
                    <a:prstClr val="black"/>
                  </a:solidFill>
                </a:endParaRPr>
              </a:p>
            </p:txBody>
          </p:sp>
          <p:sp>
            <p:nvSpPr>
              <p:cNvPr id="8" name="Oval 7"/>
              <p:cNvSpPr/>
              <p:nvPr/>
            </p:nvSpPr>
            <p:spPr>
              <a:xfrm>
                <a:off x="3000534" y="1978094"/>
                <a:ext cx="2423492" cy="504056"/>
              </a:xfrm>
              <a:prstGeom prst="ellipse">
                <a:avLst/>
              </a:prstGeom>
              <a:solidFill>
                <a:schemeClr val="tx2">
                  <a:lumMod val="40000"/>
                  <a:lumOff val="60000"/>
                </a:schemeClr>
              </a:solidFill>
              <a:ln w="25400" cap="flat" cmpd="sng" algn="ctr">
                <a:solidFill>
                  <a:schemeClr val="tx2"/>
                </a:solidFill>
                <a:prstDash val="solid"/>
              </a:ln>
              <a:effectLst/>
            </p:spPr>
            <p:txBody>
              <a:bodyPr rtlCol="0" anchor="ctr" anchorCtr="0"/>
              <a:lstStyle/>
              <a:p>
                <a:pPr algn="ctr"/>
                <a:r>
                  <a:rPr lang="en-ZA" b="1" kern="0" dirty="0">
                    <a:solidFill>
                      <a:prstClr val="black"/>
                    </a:solidFill>
                  </a:rPr>
                  <a:t>JSE </a:t>
                </a:r>
                <a:r>
                  <a:rPr lang="en-ZA" b="1" kern="0" dirty="0" smtClean="0">
                    <a:solidFill>
                      <a:prstClr val="black"/>
                    </a:solidFill>
                  </a:rPr>
                  <a:t>Clear</a:t>
                </a:r>
                <a:endParaRPr lang="en-US" b="1" kern="0" dirty="0">
                  <a:solidFill>
                    <a:prstClr val="black"/>
                  </a:solidFill>
                </a:endParaRPr>
              </a:p>
            </p:txBody>
          </p:sp>
          <p:cxnSp>
            <p:nvCxnSpPr>
              <p:cNvPr id="92" name="Elbow Connector 91"/>
              <p:cNvCxnSpPr>
                <a:stCxn id="5" idx="2"/>
                <a:endCxn id="6" idx="2"/>
              </p:cNvCxnSpPr>
              <p:nvPr/>
            </p:nvCxnSpPr>
            <p:spPr>
              <a:xfrm rot="10800000" flipV="1">
                <a:off x="3633836" y="4858414"/>
                <a:ext cx="20487" cy="1368128"/>
              </a:xfrm>
              <a:prstGeom prst="curvedConnector3">
                <a:avLst>
                  <a:gd name="adj1" fmla="val 5183224"/>
                </a:avLst>
              </a:prstGeom>
              <a:ln>
                <a:solidFill>
                  <a:srgbClr val="0070C0"/>
                </a:solidFill>
                <a:tailEnd type="arrow" w="lg"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195736" y="5440321"/>
                <a:ext cx="864096" cy="276999"/>
              </a:xfrm>
              <a:prstGeom prst="rect">
                <a:avLst/>
              </a:prstGeom>
              <a:solidFill>
                <a:schemeClr val="bg1"/>
              </a:solidFill>
              <a:ln>
                <a:solidFill>
                  <a:srgbClr val="0070C0"/>
                </a:solidFill>
              </a:ln>
            </p:spPr>
            <p:txBody>
              <a:bodyPr wrap="square" rtlCol="0">
                <a:spAutoFit/>
              </a:bodyPr>
              <a:lstStyle/>
              <a:p>
                <a:pPr algn="ctr"/>
                <a:r>
                  <a:rPr lang="en-ZA" sz="1200" b="1" dirty="0" smtClean="0">
                    <a:solidFill>
                      <a:srgbClr val="0070C0"/>
                    </a:solidFill>
                  </a:rPr>
                  <a:t>Allocation</a:t>
                </a:r>
                <a:endParaRPr lang="en-US" sz="1200" b="1" dirty="0">
                  <a:solidFill>
                    <a:srgbClr val="0070C0"/>
                  </a:solidFill>
                </a:endParaRPr>
              </a:p>
            </p:txBody>
          </p:sp>
          <p:cxnSp>
            <p:nvCxnSpPr>
              <p:cNvPr id="34" name="Curved Connector 33"/>
              <p:cNvCxnSpPr>
                <a:stCxn id="8" idx="2"/>
                <a:endCxn id="35" idx="0"/>
              </p:cNvCxnSpPr>
              <p:nvPr/>
            </p:nvCxnSpPr>
            <p:spPr>
              <a:xfrm rot="10800000" flipV="1">
                <a:off x="2392820" y="2230122"/>
                <a:ext cx="607714" cy="338552"/>
              </a:xfrm>
              <a:prstGeom prst="bentConnector2">
                <a:avLst/>
              </a:prstGeom>
              <a:ln>
                <a:prstDash val="dash"/>
                <a:headEnd type="none" w="med" len="med"/>
                <a:tailEnd type="none" w="lg" len="lg"/>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1546726" y="2568674"/>
                <a:ext cx="1692188" cy="6225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smtClean="0">
                    <a:solidFill>
                      <a:prstClr val="black"/>
                    </a:solidFill>
                  </a:rPr>
                  <a:t>Detailed commission info provided to CMs and TMs</a:t>
                </a:r>
              </a:p>
            </p:txBody>
          </p:sp>
          <p:cxnSp>
            <p:nvCxnSpPr>
              <p:cNvPr id="28" name="Straight Arrow Connector 27"/>
              <p:cNvCxnSpPr>
                <a:stCxn id="5" idx="0"/>
                <a:endCxn id="4" idx="4"/>
              </p:cNvCxnSpPr>
              <p:nvPr/>
            </p:nvCxnSpPr>
            <p:spPr>
              <a:xfrm flipH="1" flipV="1">
                <a:off x="4211022" y="3850302"/>
                <a:ext cx="9682"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622725" y="4119278"/>
                <a:ext cx="1206134"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(IM, VM, Fees)</a:t>
                </a:r>
                <a:endParaRPr lang="en-US" sz="1200" b="1" dirty="0">
                  <a:solidFill>
                    <a:prstClr val="black"/>
                  </a:solidFill>
                </a:endParaRPr>
              </a:p>
            </p:txBody>
          </p:sp>
          <p:cxnSp>
            <p:nvCxnSpPr>
              <p:cNvPr id="61" name="Straight Arrow Connector 60"/>
              <p:cNvCxnSpPr>
                <a:stCxn id="4" idx="0"/>
                <a:endCxn id="8" idx="4"/>
              </p:cNvCxnSpPr>
              <p:nvPr/>
            </p:nvCxnSpPr>
            <p:spPr>
              <a:xfrm flipV="1">
                <a:off x="4211022" y="2482150"/>
                <a:ext cx="1258"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634958" y="2914198"/>
                <a:ext cx="1134126" cy="276999"/>
              </a:xfrm>
              <a:prstGeom prst="rect">
                <a:avLst/>
              </a:prstGeom>
              <a:solidFill>
                <a:schemeClr val="bg1"/>
              </a:solidFill>
              <a:ln>
                <a:noFill/>
              </a:ln>
            </p:spPr>
            <p:txBody>
              <a:bodyPr wrap="square" rtlCol="0">
                <a:spAutoFit/>
              </a:bodyPr>
              <a:lstStyle/>
              <a:p>
                <a:r>
                  <a:rPr lang="en-ZA" sz="1200" b="1" dirty="0" smtClean="0">
                    <a:solidFill>
                      <a:prstClr val="black"/>
                    </a:solidFill>
                  </a:rPr>
                  <a:t>(IM, VM, Fees)</a:t>
                </a:r>
                <a:endParaRPr lang="en-US" sz="1200" b="1" dirty="0">
                  <a:solidFill>
                    <a:prstClr val="black"/>
                  </a:solidFill>
                </a:endParaRPr>
              </a:p>
            </p:txBody>
          </p:sp>
          <p:cxnSp>
            <p:nvCxnSpPr>
              <p:cNvPr id="49" name="Straight Arrow Connector 48"/>
              <p:cNvCxnSpPr>
                <a:stCxn id="6" idx="1"/>
                <a:endCxn id="5" idx="3"/>
              </p:cNvCxnSpPr>
              <p:nvPr/>
            </p:nvCxnSpPr>
            <p:spPr>
              <a:xfrm flipV="1">
                <a:off x="3802725" y="5011166"/>
                <a:ext cx="17486" cy="10626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3203848" y="5502374"/>
                <a:ext cx="1176822" cy="276999"/>
              </a:xfrm>
              <a:prstGeom prst="rect">
                <a:avLst/>
              </a:prstGeom>
              <a:solidFill>
                <a:schemeClr val="bg1"/>
              </a:solidFill>
            </p:spPr>
            <p:txBody>
              <a:bodyPr wrap="square" rtlCol="0">
                <a:spAutoFit/>
              </a:bodyPr>
              <a:lstStyle/>
              <a:p>
                <a:pPr algn="ctr"/>
                <a:r>
                  <a:rPr lang="en-ZA" sz="1200" b="1" dirty="0" smtClean="0">
                    <a:solidFill>
                      <a:prstClr val="black"/>
                    </a:solidFill>
                  </a:rPr>
                  <a:t>(IM</a:t>
                </a:r>
                <a:r>
                  <a:rPr lang="en-ZA" sz="1200" b="1" dirty="0">
                    <a:solidFill>
                      <a:prstClr val="black"/>
                    </a:solidFill>
                  </a:rPr>
                  <a:t>, </a:t>
                </a:r>
                <a:r>
                  <a:rPr lang="en-ZA" sz="1200" b="1" dirty="0" smtClean="0">
                    <a:solidFill>
                      <a:prstClr val="black"/>
                    </a:solidFill>
                  </a:rPr>
                  <a:t>VM, Fees)</a:t>
                </a:r>
                <a:endParaRPr lang="en-US" sz="1200" b="1" dirty="0">
                  <a:solidFill>
                    <a:srgbClr val="FF0000"/>
                  </a:solidFill>
                </a:endParaRPr>
              </a:p>
            </p:txBody>
          </p:sp>
        </p:grpSp>
        <p:cxnSp>
          <p:nvCxnSpPr>
            <p:cNvPr id="23" name="Curved Connector 22"/>
            <p:cNvCxnSpPr>
              <a:stCxn id="35" idx="2"/>
              <a:endCxn id="4" idx="2"/>
            </p:cNvCxnSpPr>
            <p:nvPr/>
          </p:nvCxnSpPr>
          <p:spPr>
            <a:xfrm rot="16200000" flipH="1">
              <a:off x="2799101" y="2874423"/>
              <a:ext cx="443080" cy="1242138"/>
            </a:xfrm>
            <a:prstGeom prst="bentConnector2">
              <a:avLst/>
            </a:prstGeom>
            <a:ln>
              <a:prstDash val="dash"/>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32" name="Curved Connector 22"/>
            <p:cNvCxnSpPr>
              <a:stCxn id="35" idx="2"/>
              <a:endCxn id="5" idx="2"/>
            </p:cNvCxnSpPr>
            <p:nvPr/>
          </p:nvCxnSpPr>
          <p:spPr>
            <a:xfrm rot="16200000" flipH="1">
              <a:off x="2196715" y="3476809"/>
              <a:ext cx="1667216" cy="1261502"/>
            </a:xfrm>
            <a:prstGeom prst="bentConnector2">
              <a:avLst/>
            </a:prstGeom>
            <a:ln>
              <a:prstDash val="dash"/>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6" idx="7"/>
              <a:endCxn id="5" idx="5"/>
            </p:cNvCxnSpPr>
            <p:nvPr/>
          </p:nvCxnSpPr>
          <p:spPr>
            <a:xfrm flipV="1">
              <a:off x="4624948" y="5093920"/>
              <a:ext cx="3000" cy="1062607"/>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283968" y="5575193"/>
              <a:ext cx="742459" cy="276999"/>
            </a:xfrm>
            <a:prstGeom prst="rect">
              <a:avLst/>
            </a:prstGeom>
            <a:solidFill>
              <a:schemeClr val="bg1"/>
            </a:solidFill>
            <a:ln>
              <a:noFill/>
            </a:ln>
          </p:spPr>
          <p:txBody>
            <a:bodyPr wrap="square" rtlCol="0">
              <a:spAutoFit/>
            </a:bodyPr>
            <a:lstStyle/>
            <a:p>
              <a:pPr algn="ctr"/>
              <a:r>
                <a:rPr lang="en-ZA" sz="1200" b="1" dirty="0">
                  <a:solidFill>
                    <a:srgbClr val="C00000"/>
                  </a:solidFill>
                </a:rPr>
                <a:t>(</a:t>
              </a:r>
              <a:r>
                <a:rPr lang="en-ZA" sz="1200" b="1" dirty="0" smtClean="0">
                  <a:solidFill>
                    <a:srgbClr val="C00000"/>
                  </a:solidFill>
                </a:rPr>
                <a:t>Comm)</a:t>
              </a:r>
              <a:endParaRPr lang="en-US" sz="1200" b="1" dirty="0">
                <a:solidFill>
                  <a:srgbClr val="C00000"/>
                </a:solidFill>
              </a:endParaRPr>
            </a:p>
          </p:txBody>
        </p:sp>
        <p:sp>
          <p:nvSpPr>
            <p:cNvPr id="73" name="Oval 72"/>
            <p:cNvSpPr/>
            <p:nvPr/>
          </p:nvSpPr>
          <p:spPr>
            <a:xfrm>
              <a:off x="3181306" y="5445224"/>
              <a:ext cx="1987530" cy="504055"/>
            </a:xfrm>
            <a:prstGeom prst="ellipse">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grpSp>
      <p:sp>
        <p:nvSpPr>
          <p:cNvPr id="74" name="Round Same Side Corner Rectangle 73"/>
          <p:cNvSpPr/>
          <p:nvPr/>
        </p:nvSpPr>
        <p:spPr>
          <a:xfrm>
            <a:off x="6560078" y="1566664"/>
            <a:ext cx="1512168" cy="2736304"/>
          </a:xfrm>
          <a:prstGeom prst="round2SameRect">
            <a:avLst>
              <a:gd name="adj1" fmla="val 7794"/>
              <a:gd name="adj2" fmla="val 0"/>
            </a:avLst>
          </a:prstGeom>
          <a:solidFill>
            <a:schemeClr val="bg1"/>
          </a:solidFill>
          <a:ln w="19050">
            <a:solidFill>
              <a:schemeClr val="accent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smtClean="0">
                <a:solidFill>
                  <a:prstClr val="black"/>
                </a:solidFill>
              </a:rPr>
              <a:t>IM, VM, Fees and Comm to be rolled up, for all flows, into a single cash amount during settlement</a:t>
            </a:r>
          </a:p>
          <a:p>
            <a:pPr algn="ctr"/>
            <a:endParaRPr lang="en-ZA" sz="1200" dirty="0" smtClean="0">
              <a:solidFill>
                <a:prstClr val="black"/>
              </a:solidFill>
            </a:endParaRPr>
          </a:p>
          <a:p>
            <a:pPr algn="ctr"/>
            <a:r>
              <a:rPr lang="en-ZA" sz="1200" dirty="0">
                <a:solidFill>
                  <a:prstClr val="black"/>
                </a:solidFill>
              </a:rPr>
              <a:t>Collection of </a:t>
            </a:r>
            <a:r>
              <a:rPr lang="en-ZA" sz="1200" dirty="0" smtClean="0">
                <a:solidFill>
                  <a:prstClr val="black"/>
                </a:solidFill>
              </a:rPr>
              <a:t>amounts from </a:t>
            </a:r>
            <a:r>
              <a:rPr lang="en-ZA" sz="1200" dirty="0">
                <a:solidFill>
                  <a:prstClr val="black"/>
                </a:solidFill>
              </a:rPr>
              <a:t>the Client and payment thereof to the Trading Member typically done by Clearing </a:t>
            </a:r>
            <a:r>
              <a:rPr lang="en-ZA" sz="1200" dirty="0" smtClean="0">
                <a:solidFill>
                  <a:prstClr val="black"/>
                </a:solidFill>
              </a:rPr>
              <a:t>Member</a:t>
            </a:r>
            <a:endParaRPr lang="en-ZA" sz="1200" dirty="0">
              <a:solidFill>
                <a:prstClr val="black"/>
              </a:solidFill>
            </a:endParaRPr>
          </a:p>
        </p:txBody>
      </p:sp>
      <p:cxnSp>
        <p:nvCxnSpPr>
          <p:cNvPr id="75" name="Straight Connector 74"/>
          <p:cNvCxnSpPr>
            <a:stCxn id="73" idx="6"/>
            <a:endCxn id="74" idx="2"/>
          </p:cNvCxnSpPr>
          <p:nvPr/>
        </p:nvCxnSpPr>
        <p:spPr>
          <a:xfrm flipV="1">
            <a:off x="5141084" y="2934816"/>
            <a:ext cx="1418994" cy="2340260"/>
          </a:xfrm>
          <a:prstGeom prst="line">
            <a:avLst/>
          </a:prstGeom>
          <a:ln>
            <a:solidFill>
              <a:schemeClr val="accent3"/>
            </a:solidFill>
            <a:prstDash val="sysDot"/>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6272046" y="4717282"/>
            <a:ext cx="2088232" cy="1598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ZA" sz="1200" b="1" i="1" dirty="0" smtClean="0">
                <a:solidFill>
                  <a:srgbClr val="C00000"/>
                </a:solidFill>
              </a:rPr>
              <a:t>Comm</a:t>
            </a:r>
            <a:r>
              <a:rPr lang="en-ZA" sz="1200" i="1" dirty="0" smtClean="0">
                <a:solidFill>
                  <a:srgbClr val="C00000"/>
                </a:solidFill>
              </a:rPr>
              <a:t> = Member Commission</a:t>
            </a:r>
          </a:p>
          <a:p>
            <a:pPr>
              <a:spcAft>
                <a:spcPts val="600"/>
              </a:spcAft>
            </a:pPr>
            <a:r>
              <a:rPr lang="en-ZA" sz="1200" b="1" i="1" dirty="0" smtClean="0">
                <a:solidFill>
                  <a:prstClr val="black"/>
                </a:solidFill>
              </a:rPr>
              <a:t>Fees</a:t>
            </a:r>
            <a:r>
              <a:rPr lang="en-ZA" sz="1200" i="1" dirty="0" smtClean="0">
                <a:solidFill>
                  <a:prstClr val="black"/>
                </a:solidFill>
              </a:rPr>
              <a:t> = JSE Booking Fees</a:t>
            </a:r>
          </a:p>
          <a:p>
            <a:pPr>
              <a:spcAft>
                <a:spcPts val="600"/>
              </a:spcAft>
            </a:pPr>
            <a:r>
              <a:rPr lang="en-ZA" sz="1200" b="1" i="1" dirty="0" smtClean="0">
                <a:solidFill>
                  <a:prstClr val="black"/>
                </a:solidFill>
              </a:rPr>
              <a:t>IM</a:t>
            </a:r>
            <a:r>
              <a:rPr lang="en-ZA" sz="1200" i="1" dirty="0" smtClean="0">
                <a:solidFill>
                  <a:prstClr val="black"/>
                </a:solidFill>
              </a:rPr>
              <a:t> = Initial Margin</a:t>
            </a:r>
          </a:p>
          <a:p>
            <a:pPr>
              <a:spcAft>
                <a:spcPts val="600"/>
              </a:spcAft>
            </a:pPr>
            <a:r>
              <a:rPr lang="en-ZA" sz="1200" b="1" i="1" dirty="0" smtClean="0">
                <a:solidFill>
                  <a:prstClr val="black"/>
                </a:solidFill>
              </a:rPr>
              <a:t>VM</a:t>
            </a:r>
            <a:r>
              <a:rPr lang="en-ZA" sz="1200" i="1" dirty="0" smtClean="0">
                <a:solidFill>
                  <a:prstClr val="black"/>
                </a:solidFill>
              </a:rPr>
              <a:t> = Variation Margin</a:t>
            </a:r>
            <a:endParaRPr lang="en-US" sz="1200" i="1" dirty="0">
              <a:solidFill>
                <a:prstClr val="black"/>
              </a:solidFill>
            </a:endParaRPr>
          </a:p>
        </p:txBody>
      </p:sp>
      <p:sp>
        <p:nvSpPr>
          <p:cNvPr id="77" name="Rectangle 76"/>
          <p:cNvSpPr/>
          <p:nvPr/>
        </p:nvSpPr>
        <p:spPr>
          <a:xfrm>
            <a:off x="152400" y="990600"/>
            <a:ext cx="7163762" cy="338554"/>
          </a:xfrm>
          <a:prstGeom prst="rect">
            <a:avLst/>
          </a:prstGeom>
        </p:spPr>
        <p:txBody>
          <a:bodyPr wrap="square">
            <a:spAutoFit/>
          </a:bodyPr>
          <a:lstStyle/>
          <a:p>
            <a:r>
              <a:rPr lang="en-US" sz="1600" b="1" dirty="0" smtClean="0">
                <a:solidFill>
                  <a:prstClr val="black"/>
                </a:solidFill>
              </a:rPr>
              <a:t>Scenario: </a:t>
            </a:r>
            <a:r>
              <a:rPr lang="en-US" sz="1600" dirty="0" smtClean="0">
                <a:solidFill>
                  <a:prstClr val="black"/>
                </a:solidFill>
              </a:rPr>
              <a:t>Allocation - Member </a:t>
            </a:r>
            <a:r>
              <a:rPr lang="en-US" sz="1600" dirty="0">
                <a:solidFill>
                  <a:prstClr val="black"/>
                </a:solidFill>
              </a:rPr>
              <a:t>to </a:t>
            </a:r>
            <a:r>
              <a:rPr lang="en-US" sz="1600" dirty="0" smtClean="0">
                <a:solidFill>
                  <a:prstClr val="black"/>
                </a:solidFill>
              </a:rPr>
              <a:t>Direct Client</a:t>
            </a:r>
            <a:r>
              <a:rPr lang="en-US" sz="1600" dirty="0">
                <a:solidFill>
                  <a:prstClr val="black"/>
                </a:solidFill>
              </a:rPr>
              <a:t>, under same Clearing </a:t>
            </a:r>
            <a:r>
              <a:rPr lang="en-US" sz="1600" dirty="0" smtClean="0">
                <a:solidFill>
                  <a:prstClr val="black"/>
                </a:solidFill>
              </a:rPr>
              <a:t>Member</a:t>
            </a:r>
            <a:endParaRPr lang="en-US" sz="1600" dirty="0">
              <a:solidFill>
                <a:prstClr val="black"/>
              </a:solidFill>
            </a:endParaRPr>
          </a:p>
        </p:txBody>
      </p:sp>
    </p:spTree>
    <p:extLst>
      <p:ext uri="{BB962C8B-B14F-4D97-AF65-F5344CB8AC3E}">
        <p14:creationId xmlns:p14="http://schemas.microsoft.com/office/powerpoint/2010/main" val="6742720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a:xfrm>
            <a:off x="6751240" y="4680893"/>
            <a:ext cx="2088232" cy="1598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ZA" sz="1200" b="1" i="1" dirty="0" smtClean="0">
                <a:solidFill>
                  <a:srgbClr val="C00000"/>
                </a:solidFill>
              </a:rPr>
              <a:t>Comm</a:t>
            </a:r>
            <a:r>
              <a:rPr lang="en-ZA" sz="1200" i="1" dirty="0" smtClean="0">
                <a:solidFill>
                  <a:srgbClr val="C00000"/>
                </a:solidFill>
              </a:rPr>
              <a:t> = Member Commission</a:t>
            </a:r>
          </a:p>
          <a:p>
            <a:pPr>
              <a:spcAft>
                <a:spcPts val="600"/>
              </a:spcAft>
            </a:pPr>
            <a:r>
              <a:rPr lang="en-ZA" sz="1200" b="1" i="1" dirty="0" smtClean="0">
                <a:solidFill>
                  <a:prstClr val="black"/>
                </a:solidFill>
              </a:rPr>
              <a:t>Fees</a:t>
            </a:r>
            <a:r>
              <a:rPr lang="en-ZA" sz="1200" i="1" dirty="0" smtClean="0">
                <a:solidFill>
                  <a:prstClr val="black"/>
                </a:solidFill>
              </a:rPr>
              <a:t> = JSE Booking Fees</a:t>
            </a:r>
          </a:p>
          <a:p>
            <a:pPr>
              <a:spcAft>
                <a:spcPts val="600"/>
              </a:spcAft>
            </a:pPr>
            <a:r>
              <a:rPr lang="en-ZA" sz="1200" b="1" i="1" dirty="0" smtClean="0">
                <a:solidFill>
                  <a:prstClr val="black"/>
                </a:solidFill>
              </a:rPr>
              <a:t>IM</a:t>
            </a:r>
            <a:r>
              <a:rPr lang="en-ZA" sz="1200" i="1" dirty="0" smtClean="0">
                <a:solidFill>
                  <a:prstClr val="black"/>
                </a:solidFill>
              </a:rPr>
              <a:t> = Initial Margin</a:t>
            </a:r>
          </a:p>
          <a:p>
            <a:pPr>
              <a:spcAft>
                <a:spcPts val="600"/>
              </a:spcAft>
            </a:pPr>
            <a:r>
              <a:rPr lang="en-ZA" sz="1200" b="1" i="1" dirty="0" smtClean="0">
                <a:solidFill>
                  <a:prstClr val="black"/>
                </a:solidFill>
              </a:rPr>
              <a:t>VM</a:t>
            </a:r>
            <a:r>
              <a:rPr lang="en-ZA" sz="1200" i="1" dirty="0" smtClean="0">
                <a:solidFill>
                  <a:prstClr val="black"/>
                </a:solidFill>
              </a:rPr>
              <a:t> = Variation Margin (assuming VM is being paid from TM_B to TM_A)</a:t>
            </a:r>
            <a:endParaRPr lang="en-US" sz="1200" i="1" dirty="0">
              <a:solidFill>
                <a:prstClr val="black"/>
              </a:solidFill>
            </a:endParaRPr>
          </a:p>
        </p:txBody>
      </p:sp>
      <p:sp>
        <p:nvSpPr>
          <p:cNvPr id="34" name="Title 1"/>
          <p:cNvSpPr txBox="1">
            <a:spLocks/>
          </p:cNvSpPr>
          <p:nvPr/>
        </p:nvSpPr>
        <p:spPr>
          <a:xfrm>
            <a:off x="180152" y="44624"/>
            <a:ext cx="8064256" cy="8697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a:solidFill>
                  <a:schemeClr val="tx1"/>
                </a:solidFill>
                <a:latin typeface="+mj-lt"/>
                <a:ea typeface="+mj-ea"/>
                <a:cs typeface="+mj-cs"/>
              </a:defRPr>
            </a:lvl1pPr>
          </a:lstStyle>
          <a:p>
            <a:r>
              <a:rPr lang="en-ZA" dirty="0"/>
              <a:t>Commissions</a:t>
            </a:r>
            <a:r>
              <a:rPr lang="en-ZA" dirty="0" smtClean="0">
                <a:solidFill>
                  <a:prstClr val="black"/>
                </a:solidFill>
              </a:rPr>
              <a:t/>
            </a:r>
            <a:br>
              <a:rPr lang="en-ZA" dirty="0" smtClean="0">
                <a:solidFill>
                  <a:prstClr val="black"/>
                </a:solidFill>
              </a:rPr>
            </a:br>
            <a:r>
              <a:rPr lang="en-ZA" sz="2300" b="0" dirty="0" smtClean="0">
                <a:solidFill>
                  <a:prstClr val="black"/>
                </a:solidFill>
              </a:rPr>
              <a:t>Processing </a:t>
            </a:r>
            <a:r>
              <a:rPr lang="en-ZA" sz="2300" b="0" dirty="0">
                <a:solidFill>
                  <a:prstClr val="black"/>
                </a:solidFill>
              </a:rPr>
              <a:t>of Commissions on Agency </a:t>
            </a:r>
            <a:r>
              <a:rPr lang="en-ZA" sz="2300" b="0" dirty="0" smtClean="0">
                <a:solidFill>
                  <a:prstClr val="black"/>
                </a:solidFill>
              </a:rPr>
              <a:t>Transactions</a:t>
            </a:r>
          </a:p>
        </p:txBody>
      </p:sp>
      <p:sp>
        <p:nvSpPr>
          <p:cNvPr id="66" name="Round Same Side Corner Rectangle 65"/>
          <p:cNvSpPr/>
          <p:nvPr/>
        </p:nvSpPr>
        <p:spPr>
          <a:xfrm>
            <a:off x="7039272" y="3164332"/>
            <a:ext cx="1512168" cy="1166874"/>
          </a:xfrm>
          <a:prstGeom prst="round2SameRect">
            <a:avLst>
              <a:gd name="adj1" fmla="val 10009"/>
              <a:gd name="adj2" fmla="val 0"/>
            </a:avLst>
          </a:prstGeom>
          <a:solidFill>
            <a:schemeClr val="bg1"/>
          </a:solidFill>
          <a:ln w="19050">
            <a:solidFill>
              <a:schemeClr val="accent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prstClr val="black"/>
                </a:solidFill>
              </a:rPr>
              <a:t>IM, VM, Fees and </a:t>
            </a:r>
            <a:r>
              <a:rPr lang="en-ZA" sz="1200" dirty="0" smtClean="0">
                <a:solidFill>
                  <a:prstClr val="black"/>
                </a:solidFill>
              </a:rPr>
              <a:t>Comm will be rolled up, for all flows,  into a single cash amount during settlement</a:t>
            </a:r>
            <a:endParaRPr lang="en-US" sz="1200" dirty="0">
              <a:solidFill>
                <a:prstClr val="black"/>
              </a:solidFill>
            </a:endParaRPr>
          </a:p>
        </p:txBody>
      </p:sp>
      <p:cxnSp>
        <p:nvCxnSpPr>
          <p:cNvPr id="68" name="Straight Connector 67"/>
          <p:cNvCxnSpPr>
            <a:stCxn id="65" idx="6"/>
            <a:endCxn id="66" idx="2"/>
          </p:cNvCxnSpPr>
          <p:nvPr/>
        </p:nvCxnSpPr>
        <p:spPr>
          <a:xfrm flipV="1">
            <a:off x="6012160" y="3747769"/>
            <a:ext cx="1027112" cy="1041038"/>
          </a:xfrm>
          <a:prstGeom prst="line">
            <a:avLst/>
          </a:prstGeom>
          <a:ln>
            <a:solidFill>
              <a:schemeClr val="accent3"/>
            </a:solidFill>
            <a:prstDash val="sysDot"/>
          </a:ln>
        </p:spPr>
        <p:style>
          <a:lnRef idx="2">
            <a:schemeClr val="accent1"/>
          </a:lnRef>
          <a:fillRef idx="0">
            <a:schemeClr val="accent1"/>
          </a:fillRef>
          <a:effectRef idx="1">
            <a:schemeClr val="accent1"/>
          </a:effectRef>
          <a:fontRef idx="minor">
            <a:schemeClr val="tx1"/>
          </a:fontRef>
        </p:style>
      </p:cxnSp>
      <p:grpSp>
        <p:nvGrpSpPr>
          <p:cNvPr id="134" name="Group 133"/>
          <p:cNvGrpSpPr/>
          <p:nvPr/>
        </p:nvGrpSpPr>
        <p:grpSpPr>
          <a:xfrm>
            <a:off x="253480" y="1710680"/>
            <a:ext cx="6478760" cy="4248472"/>
            <a:chOff x="253480" y="2132856"/>
            <a:chExt cx="6478760" cy="4248472"/>
          </a:xfrm>
        </p:grpSpPr>
        <p:sp>
          <p:nvSpPr>
            <p:cNvPr id="14" name="Oval 13"/>
            <p:cNvSpPr/>
            <p:nvPr/>
          </p:nvSpPr>
          <p:spPr>
            <a:xfrm>
              <a:off x="1189584" y="4166583"/>
              <a:ext cx="1563432" cy="43204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a:solidFill>
                    <a:prstClr val="black"/>
                  </a:solidFill>
                </a:rPr>
                <a:t>CM_A</a:t>
              </a:r>
              <a:endParaRPr lang="en-US" sz="1400" b="1" dirty="0">
                <a:solidFill>
                  <a:prstClr val="black"/>
                </a:solidFill>
              </a:endParaRPr>
            </a:p>
          </p:txBody>
        </p:sp>
        <p:sp>
          <p:nvSpPr>
            <p:cNvPr id="15" name="Oval 14"/>
            <p:cNvSpPr/>
            <p:nvPr/>
          </p:nvSpPr>
          <p:spPr>
            <a:xfrm>
              <a:off x="1189584" y="5949280"/>
              <a:ext cx="1563432" cy="43204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solidFill>
                    <a:prstClr val="black"/>
                  </a:solidFill>
                </a:rPr>
                <a:t>TM_A</a:t>
              </a:r>
              <a:endParaRPr lang="en-US" sz="1400" b="1" dirty="0">
                <a:solidFill>
                  <a:prstClr val="black"/>
                </a:solidFill>
              </a:endParaRPr>
            </a:p>
          </p:txBody>
        </p:sp>
        <p:sp>
          <p:nvSpPr>
            <p:cNvPr id="16" name="Oval 15"/>
            <p:cNvSpPr/>
            <p:nvPr/>
          </p:nvSpPr>
          <p:spPr>
            <a:xfrm>
              <a:off x="4232106" y="5949232"/>
              <a:ext cx="1563606" cy="432096"/>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solidFill>
                    <a:prstClr val="black"/>
                  </a:solidFill>
                </a:rPr>
                <a:t>TM_B</a:t>
              </a:r>
              <a:endParaRPr lang="en-US" sz="1400" b="1" dirty="0">
                <a:solidFill>
                  <a:prstClr val="black"/>
                </a:solidFill>
              </a:endParaRPr>
            </a:p>
          </p:txBody>
        </p:sp>
        <p:cxnSp>
          <p:nvCxnSpPr>
            <p:cNvPr id="17" name="Straight Arrow Connector 16"/>
            <p:cNvCxnSpPr>
              <a:stCxn id="16" idx="2"/>
              <a:endCxn id="15" idx="6"/>
            </p:cNvCxnSpPr>
            <p:nvPr/>
          </p:nvCxnSpPr>
          <p:spPr>
            <a:xfrm flipH="1">
              <a:off x="2753016" y="6165280"/>
              <a:ext cx="1479090" cy="24"/>
            </a:xfrm>
            <a:prstGeom prst="straightConnector1">
              <a:avLst/>
            </a:prstGeom>
            <a:ln>
              <a:solidFill>
                <a:srgbClr val="0070C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2269704" y="2132856"/>
              <a:ext cx="2666681" cy="504056"/>
            </a:xfrm>
            <a:prstGeom prst="ellipse">
              <a:avLst/>
            </a:prstGeom>
            <a:solidFill>
              <a:schemeClr val="tx2">
                <a:lumMod val="40000"/>
                <a:lumOff val="60000"/>
              </a:schemeClr>
            </a:solidFill>
            <a:ln w="25400" cap="flat" cmpd="sng" algn="ctr">
              <a:solidFill>
                <a:schemeClr val="tx2"/>
              </a:solidFill>
              <a:prstDash val="solid"/>
            </a:ln>
            <a:effectLst/>
          </p:spPr>
          <p:txBody>
            <a:bodyPr rtlCol="0" anchor="ctr" anchorCtr="0"/>
            <a:lstStyle/>
            <a:p>
              <a:pPr algn="ctr"/>
              <a:r>
                <a:rPr lang="en-ZA" b="1" kern="0" dirty="0">
                  <a:solidFill>
                    <a:prstClr val="black"/>
                  </a:solidFill>
                </a:rPr>
                <a:t>JSE Clear</a:t>
              </a:r>
              <a:endParaRPr lang="en-US" b="1" kern="0" dirty="0">
                <a:solidFill>
                  <a:prstClr val="black"/>
                </a:solidFill>
              </a:endParaRPr>
            </a:p>
          </p:txBody>
        </p:sp>
        <p:cxnSp>
          <p:nvCxnSpPr>
            <p:cNvPr id="19" name="Straight Arrow Connector 18"/>
            <p:cNvCxnSpPr/>
            <p:nvPr/>
          </p:nvCxnSpPr>
          <p:spPr>
            <a:xfrm flipV="1">
              <a:off x="1475656" y="4598633"/>
              <a:ext cx="1" cy="1413919"/>
            </a:xfrm>
            <a:prstGeom prst="straightConnector1">
              <a:avLst/>
            </a:prstGeom>
            <a:ln>
              <a:solidFill>
                <a:srgbClr val="C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412186" y="4550595"/>
              <a:ext cx="20773" cy="1461957"/>
            </a:xfrm>
            <a:prstGeom prst="straightConnector1">
              <a:avLst/>
            </a:prstGeom>
            <a:ln>
              <a:solidFill>
                <a:srgbClr val="C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100977" y="6032321"/>
              <a:ext cx="680895" cy="276999"/>
            </a:xfrm>
            <a:prstGeom prst="rect">
              <a:avLst/>
            </a:prstGeom>
            <a:solidFill>
              <a:schemeClr val="bg1"/>
            </a:solidFill>
            <a:ln>
              <a:solidFill>
                <a:srgbClr val="0070C0"/>
              </a:solidFill>
            </a:ln>
          </p:spPr>
          <p:txBody>
            <a:bodyPr wrap="square" rtlCol="0">
              <a:spAutoFit/>
            </a:bodyPr>
            <a:lstStyle/>
            <a:p>
              <a:pPr algn="ctr"/>
              <a:r>
                <a:rPr lang="en-ZA" sz="1200" b="1" dirty="0" smtClean="0">
                  <a:solidFill>
                    <a:srgbClr val="0070C0"/>
                  </a:solidFill>
                </a:rPr>
                <a:t>Assign</a:t>
              </a:r>
              <a:endParaRPr lang="en-US" sz="1200" b="1" dirty="0">
                <a:solidFill>
                  <a:srgbClr val="0070C0"/>
                </a:solidFill>
              </a:endParaRPr>
            </a:p>
          </p:txBody>
        </p:sp>
        <p:cxnSp>
          <p:nvCxnSpPr>
            <p:cNvPr id="24" name="Straight Arrow Connector 23"/>
            <p:cNvCxnSpPr/>
            <p:nvPr/>
          </p:nvCxnSpPr>
          <p:spPr>
            <a:xfrm flipV="1">
              <a:off x="1567625" y="2555815"/>
              <a:ext cx="956432" cy="1674040"/>
            </a:xfrm>
            <a:prstGeom prst="straightConnector1">
              <a:avLst/>
            </a:prstGeom>
            <a:ln>
              <a:solidFill>
                <a:srgbClr val="C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4213920" y="4118547"/>
              <a:ext cx="1563432" cy="43204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solidFill>
                    <a:prstClr val="black"/>
                  </a:solidFill>
                </a:rPr>
                <a:t>CM_B</a:t>
              </a:r>
              <a:endParaRPr lang="en-US" sz="1400" b="1" dirty="0">
                <a:solidFill>
                  <a:prstClr val="black"/>
                </a:solidFill>
              </a:endParaRPr>
            </a:p>
          </p:txBody>
        </p:sp>
        <p:cxnSp>
          <p:nvCxnSpPr>
            <p:cNvPr id="27" name="Straight Arrow Connector 26"/>
            <p:cNvCxnSpPr>
              <a:endCxn id="18" idx="5"/>
            </p:cNvCxnSpPr>
            <p:nvPr/>
          </p:nvCxnSpPr>
          <p:spPr>
            <a:xfrm flipH="1" flipV="1">
              <a:off x="4545859" y="2563095"/>
              <a:ext cx="866327" cy="155545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18" idx="2"/>
              <a:endCxn id="37" idx="0"/>
            </p:cNvCxnSpPr>
            <p:nvPr/>
          </p:nvCxnSpPr>
          <p:spPr>
            <a:xfrm rot="10800000" flipV="1">
              <a:off x="864568" y="2384884"/>
              <a:ext cx="1405136" cy="396044"/>
            </a:xfrm>
            <a:prstGeom prst="bent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253480" y="2780928"/>
              <a:ext cx="1222176" cy="79208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prstClr val="black"/>
                  </a:solidFill>
                </a:rPr>
                <a:t>Detailed commission info provided to CMs and TMs</a:t>
              </a:r>
            </a:p>
          </p:txBody>
        </p:sp>
        <p:cxnSp>
          <p:nvCxnSpPr>
            <p:cNvPr id="47" name="Curved Connector 46"/>
            <p:cNvCxnSpPr>
              <a:stCxn id="18" idx="6"/>
              <a:endCxn id="38" idx="0"/>
            </p:cNvCxnSpPr>
            <p:nvPr/>
          </p:nvCxnSpPr>
          <p:spPr>
            <a:xfrm>
              <a:off x="4936385" y="2384884"/>
              <a:ext cx="1184767" cy="396044"/>
            </a:xfrm>
            <a:prstGeom prst="bent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5510064" y="2780928"/>
              <a:ext cx="1222176" cy="79208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prstClr val="black"/>
                  </a:solidFill>
                </a:rPr>
                <a:t>Detailed commission info provided to CMs and TMs</a:t>
              </a:r>
            </a:p>
          </p:txBody>
        </p:sp>
        <p:sp>
          <p:nvSpPr>
            <p:cNvPr id="51" name="TextBox 50"/>
            <p:cNvSpPr txBox="1"/>
            <p:nvPr/>
          </p:nvSpPr>
          <p:spPr>
            <a:xfrm>
              <a:off x="4913672" y="3586508"/>
              <a:ext cx="812416" cy="276999"/>
            </a:xfrm>
            <a:prstGeom prst="rect">
              <a:avLst/>
            </a:prstGeom>
            <a:solidFill>
              <a:schemeClr val="bg1"/>
            </a:solidFill>
            <a:ln>
              <a:noFill/>
            </a:ln>
          </p:spPr>
          <p:txBody>
            <a:bodyPr wrap="square" rtlCol="0">
              <a:spAutoFit/>
            </a:bodyPr>
            <a:lstStyle/>
            <a:p>
              <a:pPr algn="ctr"/>
              <a:r>
                <a:rPr lang="en-ZA" sz="1200" b="1" dirty="0" smtClean="0">
                  <a:solidFill>
                    <a:srgbClr val="C00000"/>
                  </a:solidFill>
                </a:rPr>
                <a:t>(Comm)</a:t>
              </a:r>
              <a:endParaRPr lang="en-US" sz="1200" b="1" dirty="0">
                <a:solidFill>
                  <a:srgbClr val="C00000"/>
                </a:solidFill>
              </a:endParaRPr>
            </a:p>
          </p:txBody>
        </p:sp>
        <p:sp>
          <p:nvSpPr>
            <p:cNvPr id="52" name="TextBox 51"/>
            <p:cNvSpPr txBox="1"/>
            <p:nvPr/>
          </p:nvSpPr>
          <p:spPr>
            <a:xfrm>
              <a:off x="1259632" y="3584049"/>
              <a:ext cx="815268" cy="276999"/>
            </a:xfrm>
            <a:prstGeom prst="rect">
              <a:avLst/>
            </a:prstGeom>
            <a:solidFill>
              <a:schemeClr val="bg1"/>
            </a:solidFill>
            <a:ln>
              <a:noFill/>
            </a:ln>
          </p:spPr>
          <p:txBody>
            <a:bodyPr wrap="square" rtlCol="0">
              <a:spAutoFit/>
            </a:bodyPr>
            <a:lstStyle/>
            <a:p>
              <a:pPr algn="ctr"/>
              <a:r>
                <a:rPr lang="en-ZA" sz="1200" b="1" dirty="0" smtClean="0">
                  <a:solidFill>
                    <a:srgbClr val="C00000"/>
                  </a:solidFill>
                </a:rPr>
                <a:t>(Comm)</a:t>
              </a:r>
              <a:endParaRPr lang="en-US" sz="1200" b="1" dirty="0">
                <a:solidFill>
                  <a:srgbClr val="C00000"/>
                </a:solidFill>
              </a:endParaRPr>
            </a:p>
          </p:txBody>
        </p:sp>
        <p:sp>
          <p:nvSpPr>
            <p:cNvPr id="53" name="TextBox 52"/>
            <p:cNvSpPr txBox="1"/>
            <p:nvPr/>
          </p:nvSpPr>
          <p:spPr>
            <a:xfrm>
              <a:off x="5220072" y="5085184"/>
              <a:ext cx="792088" cy="276999"/>
            </a:xfrm>
            <a:prstGeom prst="rect">
              <a:avLst/>
            </a:prstGeom>
            <a:solidFill>
              <a:schemeClr val="bg1"/>
            </a:solidFill>
            <a:ln>
              <a:noFill/>
            </a:ln>
          </p:spPr>
          <p:txBody>
            <a:bodyPr wrap="square" rtlCol="0">
              <a:spAutoFit/>
            </a:bodyPr>
            <a:lstStyle/>
            <a:p>
              <a:pPr algn="ctr"/>
              <a:r>
                <a:rPr lang="en-ZA" sz="1200" b="1" dirty="0" smtClean="0">
                  <a:solidFill>
                    <a:srgbClr val="C00000"/>
                  </a:solidFill>
                </a:rPr>
                <a:t>(Comm)</a:t>
              </a:r>
              <a:endParaRPr lang="en-US" sz="1200" b="1" dirty="0">
                <a:solidFill>
                  <a:srgbClr val="C00000"/>
                </a:solidFill>
              </a:endParaRPr>
            </a:p>
          </p:txBody>
        </p:sp>
        <p:sp>
          <p:nvSpPr>
            <p:cNvPr id="54" name="TextBox 53"/>
            <p:cNvSpPr txBox="1"/>
            <p:nvPr/>
          </p:nvSpPr>
          <p:spPr>
            <a:xfrm>
              <a:off x="899592" y="5096216"/>
              <a:ext cx="862136" cy="276999"/>
            </a:xfrm>
            <a:prstGeom prst="rect">
              <a:avLst/>
            </a:prstGeom>
            <a:solidFill>
              <a:schemeClr val="bg1"/>
            </a:solidFill>
            <a:ln>
              <a:noFill/>
            </a:ln>
          </p:spPr>
          <p:txBody>
            <a:bodyPr wrap="square" rtlCol="0">
              <a:spAutoFit/>
            </a:bodyPr>
            <a:lstStyle/>
            <a:p>
              <a:pPr algn="ctr"/>
              <a:r>
                <a:rPr lang="en-ZA" sz="1200" b="1" dirty="0" smtClean="0">
                  <a:solidFill>
                    <a:srgbClr val="C00000"/>
                  </a:solidFill>
                </a:rPr>
                <a:t>(Comm)</a:t>
              </a:r>
              <a:endParaRPr lang="en-US" sz="1200" b="1" dirty="0">
                <a:solidFill>
                  <a:srgbClr val="C00000"/>
                </a:solidFill>
              </a:endParaRPr>
            </a:p>
          </p:txBody>
        </p:sp>
        <p:cxnSp>
          <p:nvCxnSpPr>
            <p:cNvPr id="101" name="Straight Arrow Connector 100"/>
            <p:cNvCxnSpPr/>
            <p:nvPr/>
          </p:nvCxnSpPr>
          <p:spPr>
            <a:xfrm flipV="1">
              <a:off x="4614003" y="4550595"/>
              <a:ext cx="0" cy="14619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flipH="1" flipV="1">
              <a:off x="3781872" y="2636912"/>
              <a:ext cx="763987" cy="15449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707904" y="3570322"/>
              <a:ext cx="817993"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(IM, Fees)</a:t>
              </a:r>
              <a:endParaRPr lang="en-US" sz="1200" b="1" dirty="0">
                <a:solidFill>
                  <a:prstClr val="black"/>
                </a:solidFill>
              </a:endParaRPr>
            </a:p>
          </p:txBody>
        </p:sp>
        <p:sp>
          <p:nvSpPr>
            <p:cNvPr id="29" name="TextBox 28"/>
            <p:cNvSpPr txBox="1"/>
            <p:nvPr/>
          </p:nvSpPr>
          <p:spPr>
            <a:xfrm>
              <a:off x="3995936" y="5085183"/>
              <a:ext cx="825766" cy="276999"/>
            </a:xfrm>
            <a:prstGeom prst="rect">
              <a:avLst/>
            </a:prstGeom>
            <a:solidFill>
              <a:schemeClr val="bg1"/>
            </a:solidFill>
            <a:ln>
              <a:noFill/>
            </a:ln>
          </p:spPr>
          <p:txBody>
            <a:bodyPr wrap="square" rtlCol="0">
              <a:spAutoFit/>
            </a:bodyPr>
            <a:lstStyle/>
            <a:p>
              <a:r>
                <a:rPr lang="en-ZA" sz="1200" b="1" dirty="0" smtClean="0">
                  <a:solidFill>
                    <a:prstClr val="black"/>
                  </a:solidFill>
                </a:rPr>
                <a:t>(IM, Fees)</a:t>
              </a:r>
              <a:endParaRPr lang="en-US" sz="1200" b="1" dirty="0">
                <a:solidFill>
                  <a:prstClr val="black"/>
                </a:solidFill>
              </a:endParaRPr>
            </a:p>
          </p:txBody>
        </p:sp>
        <p:cxnSp>
          <p:nvCxnSpPr>
            <p:cNvPr id="109" name="Straight Arrow Connector 108"/>
            <p:cNvCxnSpPr/>
            <p:nvPr/>
          </p:nvCxnSpPr>
          <p:spPr>
            <a:xfrm flipV="1">
              <a:off x="2411760" y="4598634"/>
              <a:ext cx="0" cy="13506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2123728" y="5096216"/>
              <a:ext cx="936104"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(IM, Fees)</a:t>
              </a:r>
              <a:endParaRPr lang="en-US" sz="1200" b="1" dirty="0">
                <a:solidFill>
                  <a:prstClr val="black"/>
                </a:solidFill>
              </a:endParaRPr>
            </a:p>
          </p:txBody>
        </p:sp>
        <p:cxnSp>
          <p:nvCxnSpPr>
            <p:cNvPr id="113" name="Straight Arrow Connector 112"/>
            <p:cNvCxnSpPr/>
            <p:nvPr/>
          </p:nvCxnSpPr>
          <p:spPr>
            <a:xfrm flipV="1">
              <a:off x="2471418" y="2636913"/>
              <a:ext cx="842875" cy="15449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2434171" y="3586508"/>
              <a:ext cx="917367"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(IM, Fees)</a:t>
              </a:r>
              <a:endParaRPr lang="en-US" sz="1200" b="1" dirty="0">
                <a:solidFill>
                  <a:prstClr val="black"/>
                </a:solidFill>
              </a:endParaRPr>
            </a:p>
          </p:txBody>
        </p:sp>
        <p:cxnSp>
          <p:nvCxnSpPr>
            <p:cNvPr id="43" name="Curved Connector 39"/>
            <p:cNvCxnSpPr>
              <a:stCxn id="37" idx="2"/>
              <a:endCxn id="14" idx="2"/>
            </p:cNvCxnSpPr>
            <p:nvPr/>
          </p:nvCxnSpPr>
          <p:spPr>
            <a:xfrm rot="16200000" flipH="1">
              <a:off x="622280" y="3815303"/>
              <a:ext cx="809592" cy="325016"/>
            </a:xfrm>
            <a:prstGeom prst="bent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46" name="Curved Connector 39"/>
            <p:cNvCxnSpPr>
              <a:stCxn id="37" idx="2"/>
              <a:endCxn id="15" idx="2"/>
            </p:cNvCxnSpPr>
            <p:nvPr/>
          </p:nvCxnSpPr>
          <p:spPr>
            <a:xfrm rot="16200000" flipH="1">
              <a:off x="-269068" y="4706651"/>
              <a:ext cx="2592289" cy="325016"/>
            </a:xfrm>
            <a:prstGeom prst="bent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50" name="Curved Connector 39"/>
            <p:cNvCxnSpPr>
              <a:stCxn id="38" idx="2"/>
              <a:endCxn id="26" idx="6"/>
            </p:cNvCxnSpPr>
            <p:nvPr/>
          </p:nvCxnSpPr>
          <p:spPr>
            <a:xfrm rot="5400000">
              <a:off x="5568475" y="3781893"/>
              <a:ext cx="761555" cy="343800"/>
            </a:xfrm>
            <a:prstGeom prst="bent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55" name="Curved Connector 39"/>
            <p:cNvCxnSpPr>
              <a:stCxn id="38" idx="2"/>
              <a:endCxn id="16" idx="6"/>
            </p:cNvCxnSpPr>
            <p:nvPr/>
          </p:nvCxnSpPr>
          <p:spPr>
            <a:xfrm rot="5400000">
              <a:off x="4662300" y="4706428"/>
              <a:ext cx="2592264" cy="325440"/>
            </a:xfrm>
            <a:prstGeom prst="bent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3963988" y="4958955"/>
              <a:ext cx="2048172" cy="504055"/>
            </a:xfrm>
            <a:prstGeom prst="ellipse">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82" name="Straight Arrow Connector 81"/>
            <p:cNvCxnSpPr/>
            <p:nvPr/>
          </p:nvCxnSpPr>
          <p:spPr>
            <a:xfrm flipH="1" flipV="1">
              <a:off x="4162588" y="2596497"/>
              <a:ext cx="751084" cy="1522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4429944" y="3570322"/>
              <a:ext cx="596737"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(VM)</a:t>
              </a:r>
              <a:endParaRPr lang="en-US" sz="1200" b="1" dirty="0">
                <a:solidFill>
                  <a:prstClr val="black"/>
                </a:solidFill>
              </a:endParaRPr>
            </a:p>
          </p:txBody>
        </p:sp>
        <p:cxnSp>
          <p:nvCxnSpPr>
            <p:cNvPr id="86" name="Straight Arrow Connector 85"/>
            <p:cNvCxnSpPr/>
            <p:nvPr/>
          </p:nvCxnSpPr>
          <p:spPr>
            <a:xfrm flipV="1">
              <a:off x="4995636" y="4550546"/>
              <a:ext cx="0" cy="13986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4720144" y="5096215"/>
              <a:ext cx="599736" cy="276999"/>
            </a:xfrm>
            <a:prstGeom prst="rect">
              <a:avLst/>
            </a:prstGeom>
            <a:solidFill>
              <a:schemeClr val="bg1"/>
            </a:solidFill>
            <a:ln>
              <a:noFill/>
            </a:ln>
          </p:spPr>
          <p:txBody>
            <a:bodyPr wrap="square" rtlCol="0">
              <a:spAutoFit/>
            </a:bodyPr>
            <a:lstStyle/>
            <a:p>
              <a:r>
                <a:rPr lang="en-ZA" sz="1200" b="1" dirty="0" smtClean="0">
                  <a:solidFill>
                    <a:prstClr val="black"/>
                  </a:solidFill>
                </a:rPr>
                <a:t>(VM)</a:t>
              </a:r>
              <a:endParaRPr lang="en-US" sz="1200" b="1" dirty="0">
                <a:solidFill>
                  <a:prstClr val="black"/>
                </a:solidFill>
              </a:endParaRPr>
            </a:p>
          </p:txBody>
        </p:sp>
        <p:cxnSp>
          <p:nvCxnSpPr>
            <p:cNvPr id="91" name="Straight Arrow Connector 90"/>
            <p:cNvCxnSpPr/>
            <p:nvPr/>
          </p:nvCxnSpPr>
          <p:spPr>
            <a:xfrm flipH="1">
              <a:off x="1994260" y="2596497"/>
              <a:ext cx="921556" cy="15700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2002672" y="3584049"/>
              <a:ext cx="550010"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(VM)</a:t>
              </a:r>
              <a:endParaRPr lang="en-US" sz="1200" b="1" dirty="0">
                <a:solidFill>
                  <a:prstClr val="black"/>
                </a:solidFill>
              </a:endParaRPr>
            </a:p>
          </p:txBody>
        </p:sp>
        <p:cxnSp>
          <p:nvCxnSpPr>
            <p:cNvPr id="95" name="Straight Arrow Connector 94"/>
            <p:cNvCxnSpPr>
              <a:stCxn id="14" idx="4"/>
              <a:endCxn id="15" idx="0"/>
            </p:cNvCxnSpPr>
            <p:nvPr/>
          </p:nvCxnSpPr>
          <p:spPr>
            <a:xfrm>
              <a:off x="1971300" y="4598631"/>
              <a:ext cx="0" cy="13506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1667267" y="5098922"/>
              <a:ext cx="528470" cy="276999"/>
            </a:xfrm>
            <a:prstGeom prst="rect">
              <a:avLst/>
            </a:prstGeom>
            <a:solidFill>
              <a:schemeClr val="bg1"/>
            </a:solidFill>
            <a:ln>
              <a:noFill/>
            </a:ln>
          </p:spPr>
          <p:txBody>
            <a:bodyPr wrap="square" rtlCol="0">
              <a:spAutoFit/>
            </a:bodyPr>
            <a:lstStyle/>
            <a:p>
              <a:r>
                <a:rPr lang="en-ZA" sz="1200" b="1" dirty="0" smtClean="0">
                  <a:solidFill>
                    <a:prstClr val="black"/>
                  </a:solidFill>
                </a:rPr>
                <a:t>(VM)</a:t>
              </a:r>
              <a:endParaRPr lang="en-US" sz="1200" b="1" dirty="0">
                <a:solidFill>
                  <a:prstClr val="black"/>
                </a:solidFill>
              </a:endParaRPr>
            </a:p>
          </p:txBody>
        </p:sp>
      </p:grpSp>
      <p:sp>
        <p:nvSpPr>
          <p:cNvPr id="135" name="Rectangle 134"/>
          <p:cNvSpPr/>
          <p:nvPr/>
        </p:nvSpPr>
        <p:spPr>
          <a:xfrm>
            <a:off x="180152" y="990600"/>
            <a:ext cx="6526387" cy="338554"/>
          </a:xfrm>
          <a:prstGeom prst="rect">
            <a:avLst/>
          </a:prstGeom>
        </p:spPr>
        <p:txBody>
          <a:bodyPr wrap="square">
            <a:spAutoFit/>
          </a:bodyPr>
          <a:lstStyle/>
          <a:p>
            <a:r>
              <a:rPr lang="en-US" sz="1600" b="1" dirty="0" smtClean="0">
                <a:solidFill>
                  <a:prstClr val="black"/>
                </a:solidFill>
              </a:rPr>
              <a:t>Scenario: </a:t>
            </a:r>
            <a:r>
              <a:rPr lang="en-US" sz="1600" dirty="0" smtClean="0">
                <a:solidFill>
                  <a:prstClr val="black"/>
                </a:solidFill>
              </a:rPr>
              <a:t>Assign - Member </a:t>
            </a:r>
            <a:r>
              <a:rPr lang="en-US" sz="1600" dirty="0">
                <a:solidFill>
                  <a:prstClr val="black"/>
                </a:solidFill>
              </a:rPr>
              <a:t>to </a:t>
            </a:r>
            <a:r>
              <a:rPr lang="en-US" sz="1600" dirty="0" smtClean="0">
                <a:solidFill>
                  <a:prstClr val="black"/>
                </a:solidFill>
              </a:rPr>
              <a:t>Member, </a:t>
            </a:r>
            <a:r>
              <a:rPr lang="en-US" sz="1600" dirty="0">
                <a:solidFill>
                  <a:prstClr val="black"/>
                </a:solidFill>
              </a:rPr>
              <a:t>under </a:t>
            </a:r>
            <a:r>
              <a:rPr lang="en-US" sz="1600" dirty="0" smtClean="0">
                <a:solidFill>
                  <a:prstClr val="black"/>
                </a:solidFill>
              </a:rPr>
              <a:t>different </a:t>
            </a:r>
            <a:r>
              <a:rPr lang="en-US" sz="1600" dirty="0">
                <a:solidFill>
                  <a:prstClr val="black"/>
                </a:solidFill>
              </a:rPr>
              <a:t>Clearing </a:t>
            </a:r>
            <a:r>
              <a:rPr lang="en-US" sz="1600" dirty="0" smtClean="0">
                <a:solidFill>
                  <a:prstClr val="black"/>
                </a:solidFill>
              </a:rPr>
              <a:t>Members</a:t>
            </a:r>
            <a:endParaRPr lang="en-US" sz="1600" dirty="0">
              <a:solidFill>
                <a:prstClr val="black"/>
              </a:solidFill>
            </a:endParaRPr>
          </a:p>
        </p:txBody>
      </p:sp>
    </p:spTree>
    <p:extLst>
      <p:ext uri="{BB962C8B-B14F-4D97-AF65-F5344CB8AC3E}">
        <p14:creationId xmlns:p14="http://schemas.microsoft.com/office/powerpoint/2010/main" val="28342689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a:xfrm>
            <a:off x="180152" y="44624"/>
            <a:ext cx="8064256" cy="8697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a:solidFill>
                  <a:schemeClr val="tx1"/>
                </a:solidFill>
                <a:latin typeface="+mj-lt"/>
                <a:ea typeface="+mj-ea"/>
                <a:cs typeface="+mj-cs"/>
              </a:defRPr>
            </a:lvl1pPr>
          </a:lstStyle>
          <a:p>
            <a:r>
              <a:rPr lang="en-ZA" dirty="0"/>
              <a:t>Commissions</a:t>
            </a:r>
            <a:r>
              <a:rPr lang="en-ZA" dirty="0" smtClean="0">
                <a:solidFill>
                  <a:prstClr val="black"/>
                </a:solidFill>
              </a:rPr>
              <a:t/>
            </a:r>
            <a:br>
              <a:rPr lang="en-ZA" dirty="0" smtClean="0">
                <a:solidFill>
                  <a:prstClr val="black"/>
                </a:solidFill>
              </a:rPr>
            </a:br>
            <a:r>
              <a:rPr lang="en-ZA" sz="2300" b="0" dirty="0" smtClean="0">
                <a:solidFill>
                  <a:prstClr val="black"/>
                </a:solidFill>
              </a:rPr>
              <a:t>Processing </a:t>
            </a:r>
            <a:r>
              <a:rPr lang="en-ZA" sz="2300" b="0" dirty="0">
                <a:solidFill>
                  <a:prstClr val="black"/>
                </a:solidFill>
              </a:rPr>
              <a:t>of Commissions on Agency </a:t>
            </a:r>
            <a:r>
              <a:rPr lang="en-ZA" sz="2300" b="0" dirty="0" smtClean="0">
                <a:solidFill>
                  <a:prstClr val="black"/>
                </a:solidFill>
              </a:rPr>
              <a:t>Transactions</a:t>
            </a:r>
          </a:p>
        </p:txBody>
      </p:sp>
      <p:sp>
        <p:nvSpPr>
          <p:cNvPr id="66" name="Round Same Side Corner Rectangle 65"/>
          <p:cNvSpPr/>
          <p:nvPr/>
        </p:nvSpPr>
        <p:spPr>
          <a:xfrm>
            <a:off x="6934924" y="3222848"/>
            <a:ext cx="1512168" cy="1265700"/>
          </a:xfrm>
          <a:prstGeom prst="round2SameRect">
            <a:avLst>
              <a:gd name="adj1" fmla="val 10009"/>
              <a:gd name="adj2" fmla="val 0"/>
            </a:avLst>
          </a:prstGeom>
          <a:solidFill>
            <a:schemeClr val="bg1"/>
          </a:solidFill>
          <a:ln w="19050">
            <a:solidFill>
              <a:schemeClr val="accent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prstClr val="black"/>
                </a:solidFill>
              </a:rPr>
              <a:t>IM, VM, Fees and Comm will be rolled up, for all flows,  into a single cash amount </a:t>
            </a:r>
            <a:r>
              <a:rPr lang="en-ZA" sz="1200" dirty="0" smtClean="0">
                <a:solidFill>
                  <a:prstClr val="black"/>
                </a:solidFill>
              </a:rPr>
              <a:t>during settlement</a:t>
            </a:r>
            <a:endParaRPr lang="en-US" sz="1200" dirty="0">
              <a:solidFill>
                <a:prstClr val="black"/>
              </a:solidFill>
            </a:endParaRPr>
          </a:p>
        </p:txBody>
      </p:sp>
      <p:cxnSp>
        <p:nvCxnSpPr>
          <p:cNvPr id="68" name="Straight Connector 67"/>
          <p:cNvCxnSpPr>
            <a:stCxn id="65" idx="6"/>
            <a:endCxn id="66" idx="2"/>
          </p:cNvCxnSpPr>
          <p:nvPr/>
        </p:nvCxnSpPr>
        <p:spPr>
          <a:xfrm flipV="1">
            <a:off x="5786612" y="3855698"/>
            <a:ext cx="1148312" cy="918792"/>
          </a:xfrm>
          <a:prstGeom prst="line">
            <a:avLst/>
          </a:prstGeom>
          <a:ln>
            <a:solidFill>
              <a:schemeClr val="accent3"/>
            </a:solidFill>
            <a:prstDash val="sysDot"/>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6604707" y="1261412"/>
            <a:ext cx="2172601" cy="1600438"/>
          </a:xfrm>
          <a:prstGeom prst="rect">
            <a:avLst/>
          </a:prstGeom>
          <a:noFill/>
          <a:ln w="28575">
            <a:solidFill>
              <a:schemeClr val="tx2"/>
            </a:solidFill>
          </a:ln>
        </p:spPr>
        <p:txBody>
          <a:bodyPr wrap="square" rtlCol="0">
            <a:spAutoFit/>
          </a:bodyPr>
          <a:lstStyle>
            <a:defPPr>
              <a:defRPr lang="en-US"/>
            </a:defPPr>
            <a:lvl1pPr algn="ctr">
              <a:defRPr sz="1400"/>
            </a:lvl1pPr>
          </a:lstStyle>
          <a:p>
            <a:r>
              <a:rPr lang="en-ZA" dirty="0" smtClean="0">
                <a:solidFill>
                  <a:prstClr val="black"/>
                </a:solidFill>
              </a:rPr>
              <a:t>In the event that </a:t>
            </a:r>
            <a:r>
              <a:rPr lang="en-ZA" dirty="0">
                <a:solidFill>
                  <a:prstClr val="black"/>
                </a:solidFill>
              </a:rPr>
              <a:t>the TMs </a:t>
            </a:r>
            <a:r>
              <a:rPr lang="en-ZA" dirty="0" smtClean="0">
                <a:solidFill>
                  <a:prstClr val="black"/>
                </a:solidFill>
              </a:rPr>
              <a:t>clear through the </a:t>
            </a:r>
            <a:r>
              <a:rPr lang="en-ZA" dirty="0">
                <a:solidFill>
                  <a:prstClr val="black"/>
                </a:solidFill>
              </a:rPr>
              <a:t>same CM, </a:t>
            </a:r>
            <a:r>
              <a:rPr lang="en-ZA" dirty="0" smtClean="0">
                <a:solidFill>
                  <a:prstClr val="black"/>
                </a:solidFill>
              </a:rPr>
              <a:t>there </a:t>
            </a:r>
            <a:r>
              <a:rPr lang="en-ZA" dirty="0">
                <a:solidFill>
                  <a:prstClr val="black"/>
                </a:solidFill>
              </a:rPr>
              <a:t>will be </a:t>
            </a:r>
            <a:r>
              <a:rPr lang="en-ZA" dirty="0" smtClean="0">
                <a:solidFill>
                  <a:prstClr val="black"/>
                </a:solidFill>
              </a:rPr>
              <a:t>no flow of commission between JSE Clear and the CM due to the zero net effect when rolling up to the CM level</a:t>
            </a:r>
            <a:endParaRPr lang="en-US" dirty="0">
              <a:solidFill>
                <a:prstClr val="black"/>
              </a:solidFill>
            </a:endParaRPr>
          </a:p>
        </p:txBody>
      </p:sp>
      <p:sp>
        <p:nvSpPr>
          <p:cNvPr id="88" name="Rectangle 87"/>
          <p:cNvSpPr/>
          <p:nvPr/>
        </p:nvSpPr>
        <p:spPr>
          <a:xfrm>
            <a:off x="6646892" y="4661332"/>
            <a:ext cx="2088232" cy="1598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ZA" sz="1200" b="1" i="1" dirty="0" smtClean="0">
                <a:solidFill>
                  <a:srgbClr val="C00000"/>
                </a:solidFill>
              </a:rPr>
              <a:t>Comm</a:t>
            </a:r>
            <a:r>
              <a:rPr lang="en-ZA" sz="1200" i="1" dirty="0" smtClean="0">
                <a:solidFill>
                  <a:srgbClr val="C00000"/>
                </a:solidFill>
              </a:rPr>
              <a:t> = Member Commission</a:t>
            </a:r>
          </a:p>
          <a:p>
            <a:pPr>
              <a:spcAft>
                <a:spcPts val="600"/>
              </a:spcAft>
            </a:pPr>
            <a:r>
              <a:rPr lang="en-ZA" sz="1200" b="1" i="1" dirty="0" smtClean="0">
                <a:solidFill>
                  <a:prstClr val="black"/>
                </a:solidFill>
              </a:rPr>
              <a:t>Fees</a:t>
            </a:r>
            <a:r>
              <a:rPr lang="en-ZA" sz="1200" i="1" dirty="0" smtClean="0">
                <a:solidFill>
                  <a:prstClr val="black"/>
                </a:solidFill>
              </a:rPr>
              <a:t> = JSE Booking Fees</a:t>
            </a:r>
          </a:p>
          <a:p>
            <a:pPr>
              <a:spcAft>
                <a:spcPts val="600"/>
              </a:spcAft>
            </a:pPr>
            <a:r>
              <a:rPr lang="en-ZA" sz="1200" b="1" i="1" dirty="0" smtClean="0">
                <a:solidFill>
                  <a:prstClr val="black"/>
                </a:solidFill>
              </a:rPr>
              <a:t>IM</a:t>
            </a:r>
            <a:r>
              <a:rPr lang="en-ZA" sz="1200" i="1" dirty="0" smtClean="0">
                <a:solidFill>
                  <a:prstClr val="black"/>
                </a:solidFill>
              </a:rPr>
              <a:t> = Initial Margin</a:t>
            </a:r>
          </a:p>
          <a:p>
            <a:pPr>
              <a:spcAft>
                <a:spcPts val="600"/>
              </a:spcAft>
            </a:pPr>
            <a:r>
              <a:rPr lang="en-ZA" sz="1200" b="1" i="1" dirty="0" smtClean="0">
                <a:solidFill>
                  <a:prstClr val="black"/>
                </a:solidFill>
              </a:rPr>
              <a:t>VM</a:t>
            </a:r>
            <a:r>
              <a:rPr lang="en-ZA" sz="1200" i="1" dirty="0" smtClean="0">
                <a:solidFill>
                  <a:prstClr val="black"/>
                </a:solidFill>
              </a:rPr>
              <a:t> = Variation Margin (assuming VM is being paid from TM_B to TM_A)</a:t>
            </a:r>
            <a:endParaRPr lang="en-US" sz="1200" i="1" dirty="0">
              <a:solidFill>
                <a:prstClr val="black"/>
              </a:solidFill>
            </a:endParaRPr>
          </a:p>
        </p:txBody>
      </p:sp>
      <p:grpSp>
        <p:nvGrpSpPr>
          <p:cNvPr id="152" name="Group 151"/>
          <p:cNvGrpSpPr/>
          <p:nvPr/>
        </p:nvGrpSpPr>
        <p:grpSpPr>
          <a:xfrm>
            <a:off x="467543" y="1710680"/>
            <a:ext cx="5542233" cy="4032448"/>
            <a:chOff x="467543" y="2060848"/>
            <a:chExt cx="5542233" cy="4032448"/>
          </a:xfrm>
        </p:grpSpPr>
        <p:sp>
          <p:nvSpPr>
            <p:cNvPr id="14" name="Oval 13"/>
            <p:cNvSpPr/>
            <p:nvPr/>
          </p:nvSpPr>
          <p:spPr>
            <a:xfrm>
              <a:off x="2843809" y="3758534"/>
              <a:ext cx="1984258" cy="43204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a:solidFill>
                    <a:prstClr val="black"/>
                  </a:solidFill>
                </a:rPr>
                <a:t>CM_A</a:t>
              </a:r>
              <a:endParaRPr lang="en-US" sz="1400" b="1" dirty="0">
                <a:solidFill>
                  <a:prstClr val="black"/>
                </a:solidFill>
              </a:endParaRPr>
            </a:p>
          </p:txBody>
        </p:sp>
        <p:sp>
          <p:nvSpPr>
            <p:cNvPr id="15" name="Oval 14"/>
            <p:cNvSpPr/>
            <p:nvPr/>
          </p:nvSpPr>
          <p:spPr>
            <a:xfrm>
              <a:off x="1403648" y="5661248"/>
              <a:ext cx="1563432" cy="43204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solidFill>
                    <a:prstClr val="black"/>
                  </a:solidFill>
                </a:rPr>
                <a:t>TM_A</a:t>
              </a:r>
              <a:endParaRPr lang="en-US" sz="1400" b="1" dirty="0">
                <a:solidFill>
                  <a:prstClr val="black"/>
                </a:solidFill>
              </a:endParaRPr>
            </a:p>
          </p:txBody>
        </p:sp>
        <p:sp>
          <p:nvSpPr>
            <p:cNvPr id="16" name="Oval 15"/>
            <p:cNvSpPr/>
            <p:nvPr/>
          </p:nvSpPr>
          <p:spPr>
            <a:xfrm>
              <a:off x="4446170" y="5661200"/>
              <a:ext cx="1563606" cy="432096"/>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solidFill>
                    <a:prstClr val="black"/>
                  </a:solidFill>
                </a:rPr>
                <a:t>TM_B</a:t>
              </a:r>
              <a:endParaRPr lang="en-US" sz="1400" b="1" dirty="0">
                <a:solidFill>
                  <a:prstClr val="black"/>
                </a:solidFill>
              </a:endParaRPr>
            </a:p>
          </p:txBody>
        </p:sp>
        <p:cxnSp>
          <p:nvCxnSpPr>
            <p:cNvPr id="17" name="Straight Arrow Connector 16"/>
            <p:cNvCxnSpPr>
              <a:stCxn id="16" idx="2"/>
              <a:endCxn id="15" idx="6"/>
            </p:cNvCxnSpPr>
            <p:nvPr/>
          </p:nvCxnSpPr>
          <p:spPr>
            <a:xfrm flipH="1">
              <a:off x="2967080" y="5877248"/>
              <a:ext cx="1479090" cy="24"/>
            </a:xfrm>
            <a:prstGeom prst="straightConnector1">
              <a:avLst/>
            </a:prstGeom>
            <a:ln>
              <a:solidFill>
                <a:srgbClr val="0070C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2483768" y="2060848"/>
              <a:ext cx="2666681" cy="504056"/>
            </a:xfrm>
            <a:prstGeom prst="ellipse">
              <a:avLst/>
            </a:prstGeom>
            <a:solidFill>
              <a:schemeClr val="tx2">
                <a:lumMod val="40000"/>
                <a:lumOff val="60000"/>
              </a:schemeClr>
            </a:solidFill>
            <a:ln w="25400" cap="flat" cmpd="sng" algn="ctr">
              <a:solidFill>
                <a:schemeClr val="tx2"/>
              </a:solidFill>
              <a:prstDash val="solid"/>
            </a:ln>
            <a:effectLst/>
          </p:spPr>
          <p:txBody>
            <a:bodyPr rtlCol="0" anchor="ctr" anchorCtr="0"/>
            <a:lstStyle/>
            <a:p>
              <a:pPr algn="ctr"/>
              <a:r>
                <a:rPr lang="en-ZA" b="1" kern="0" dirty="0">
                  <a:solidFill>
                    <a:prstClr val="black"/>
                  </a:solidFill>
                </a:rPr>
                <a:t>JSE Clear</a:t>
              </a:r>
              <a:endParaRPr lang="en-US" b="1" kern="0" dirty="0">
                <a:solidFill>
                  <a:prstClr val="black"/>
                </a:solidFill>
              </a:endParaRPr>
            </a:p>
          </p:txBody>
        </p:sp>
        <p:cxnSp>
          <p:nvCxnSpPr>
            <p:cNvPr id="19" name="Straight Arrow Connector 18"/>
            <p:cNvCxnSpPr/>
            <p:nvPr/>
          </p:nvCxnSpPr>
          <p:spPr>
            <a:xfrm flipV="1">
              <a:off x="1907704" y="4137436"/>
              <a:ext cx="1059376" cy="1523812"/>
            </a:xfrm>
            <a:prstGeom prst="straightConnector1">
              <a:avLst/>
            </a:prstGeom>
            <a:ln>
              <a:solidFill>
                <a:srgbClr val="C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727191" y="4137434"/>
              <a:ext cx="852921" cy="1523816"/>
            </a:xfrm>
            <a:prstGeom prst="straightConnector1">
              <a:avLst/>
            </a:prstGeom>
            <a:ln>
              <a:solidFill>
                <a:srgbClr val="C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315041" y="5744289"/>
              <a:ext cx="680895" cy="276999"/>
            </a:xfrm>
            <a:prstGeom prst="rect">
              <a:avLst/>
            </a:prstGeom>
            <a:solidFill>
              <a:schemeClr val="bg1"/>
            </a:solidFill>
            <a:ln>
              <a:solidFill>
                <a:srgbClr val="0070C0"/>
              </a:solidFill>
            </a:ln>
          </p:spPr>
          <p:txBody>
            <a:bodyPr wrap="square" rtlCol="0">
              <a:spAutoFit/>
            </a:bodyPr>
            <a:lstStyle/>
            <a:p>
              <a:pPr algn="ctr"/>
              <a:r>
                <a:rPr lang="en-ZA" sz="1200" b="1" dirty="0" smtClean="0">
                  <a:solidFill>
                    <a:srgbClr val="0070C0"/>
                  </a:solidFill>
                </a:rPr>
                <a:t>Assign</a:t>
              </a:r>
              <a:endParaRPr lang="en-US" sz="1200" b="1" dirty="0">
                <a:solidFill>
                  <a:srgbClr val="0070C0"/>
                </a:solidFill>
              </a:endParaRPr>
            </a:p>
          </p:txBody>
        </p:sp>
        <p:cxnSp>
          <p:nvCxnSpPr>
            <p:cNvPr id="40" name="Curved Connector 39"/>
            <p:cNvCxnSpPr>
              <a:stCxn id="18" idx="2"/>
              <a:endCxn id="37" idx="0"/>
            </p:cNvCxnSpPr>
            <p:nvPr/>
          </p:nvCxnSpPr>
          <p:spPr>
            <a:xfrm rot="10800000" flipV="1">
              <a:off x="1115616" y="2312875"/>
              <a:ext cx="1368153" cy="341863"/>
            </a:xfrm>
            <a:prstGeom prst="bent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467543" y="2654739"/>
              <a:ext cx="1296143" cy="84626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prstClr val="black"/>
                  </a:solidFill>
                </a:rPr>
                <a:t>Detailed commission info provided to CMs and TMs</a:t>
              </a:r>
            </a:p>
          </p:txBody>
        </p:sp>
        <p:sp>
          <p:nvSpPr>
            <p:cNvPr id="54" name="TextBox 53"/>
            <p:cNvSpPr txBox="1"/>
            <p:nvPr/>
          </p:nvSpPr>
          <p:spPr>
            <a:xfrm>
              <a:off x="1682155" y="5024209"/>
              <a:ext cx="782563" cy="276999"/>
            </a:xfrm>
            <a:prstGeom prst="rect">
              <a:avLst/>
            </a:prstGeom>
            <a:solidFill>
              <a:schemeClr val="bg1"/>
            </a:solidFill>
            <a:ln>
              <a:noFill/>
            </a:ln>
          </p:spPr>
          <p:txBody>
            <a:bodyPr wrap="square" rtlCol="0">
              <a:spAutoFit/>
            </a:bodyPr>
            <a:lstStyle/>
            <a:p>
              <a:pPr algn="ctr"/>
              <a:r>
                <a:rPr lang="en-ZA" sz="1200" b="1" dirty="0" smtClean="0">
                  <a:solidFill>
                    <a:srgbClr val="C00000"/>
                  </a:solidFill>
                </a:rPr>
                <a:t>(Comm)</a:t>
              </a:r>
              <a:endParaRPr lang="en-US" sz="1200" b="1" dirty="0">
                <a:solidFill>
                  <a:srgbClr val="C00000"/>
                </a:solidFill>
              </a:endParaRPr>
            </a:p>
          </p:txBody>
        </p:sp>
        <p:cxnSp>
          <p:nvCxnSpPr>
            <p:cNvPr id="101" name="Straight Arrow Connector 100"/>
            <p:cNvCxnSpPr>
              <a:stCxn id="16" idx="1"/>
            </p:cNvCxnSpPr>
            <p:nvPr/>
          </p:nvCxnSpPr>
          <p:spPr>
            <a:xfrm flipH="1" flipV="1">
              <a:off x="3923929" y="4190584"/>
              <a:ext cx="751226" cy="15338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a:stCxn id="15" idx="7"/>
            </p:cNvCxnSpPr>
            <p:nvPr/>
          </p:nvCxnSpPr>
          <p:spPr>
            <a:xfrm flipV="1">
              <a:off x="2738121" y="4190582"/>
              <a:ext cx="969783" cy="1533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14" idx="0"/>
              <a:endCxn id="18" idx="4"/>
            </p:cNvCxnSpPr>
            <p:nvPr/>
          </p:nvCxnSpPr>
          <p:spPr>
            <a:xfrm flipH="1" flipV="1">
              <a:off x="3817109" y="2564904"/>
              <a:ext cx="18829" cy="11936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3407860" y="3147992"/>
              <a:ext cx="897239"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(IM, Fees)</a:t>
              </a:r>
              <a:endParaRPr lang="en-US" sz="1200" b="1" dirty="0">
                <a:solidFill>
                  <a:prstClr val="black"/>
                </a:solidFill>
              </a:endParaRPr>
            </a:p>
          </p:txBody>
        </p:sp>
        <p:cxnSp>
          <p:nvCxnSpPr>
            <p:cNvPr id="43" name="Curved Connector 39"/>
            <p:cNvCxnSpPr>
              <a:stCxn id="37" idx="2"/>
              <a:endCxn id="14" idx="2"/>
            </p:cNvCxnSpPr>
            <p:nvPr/>
          </p:nvCxnSpPr>
          <p:spPr>
            <a:xfrm rot="16200000" flipH="1">
              <a:off x="1742937" y="2873686"/>
              <a:ext cx="473550" cy="1728194"/>
            </a:xfrm>
            <a:prstGeom prst="bent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46" name="Curved Connector 39"/>
            <p:cNvCxnSpPr>
              <a:stCxn id="37" idx="2"/>
              <a:endCxn id="15" idx="2"/>
            </p:cNvCxnSpPr>
            <p:nvPr/>
          </p:nvCxnSpPr>
          <p:spPr>
            <a:xfrm rot="16200000" flipH="1">
              <a:off x="71499" y="4545123"/>
              <a:ext cx="2376264" cy="288033"/>
            </a:xfrm>
            <a:prstGeom prst="bent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55" name="Curved Connector 39"/>
            <p:cNvCxnSpPr>
              <a:stCxn id="37" idx="2"/>
              <a:endCxn id="16" idx="4"/>
            </p:cNvCxnSpPr>
            <p:nvPr/>
          </p:nvCxnSpPr>
          <p:spPr>
            <a:xfrm rot="16200000" flipH="1">
              <a:off x="1875650" y="2740973"/>
              <a:ext cx="2592288" cy="4112358"/>
            </a:xfrm>
            <a:prstGeom prst="bentConnector3">
              <a:avLst>
                <a:gd name="adj1" fmla="val 108818"/>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a:off x="2339752" y="4190582"/>
              <a:ext cx="975290" cy="1470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2771800" y="5017533"/>
              <a:ext cx="925512"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(IM, Fees)</a:t>
              </a:r>
              <a:endParaRPr lang="en-US" sz="1200" b="1" dirty="0">
                <a:solidFill>
                  <a:prstClr val="black"/>
                </a:solidFill>
              </a:endParaRPr>
            </a:p>
          </p:txBody>
        </p:sp>
        <p:sp>
          <p:nvSpPr>
            <p:cNvPr id="130" name="TextBox 129"/>
            <p:cNvSpPr txBox="1"/>
            <p:nvPr/>
          </p:nvSpPr>
          <p:spPr>
            <a:xfrm>
              <a:off x="3779912" y="4994423"/>
              <a:ext cx="925512"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(IM, Fees)</a:t>
              </a:r>
              <a:endParaRPr lang="en-US" sz="1200" b="1" dirty="0">
                <a:solidFill>
                  <a:prstClr val="black"/>
                </a:solidFill>
              </a:endParaRPr>
            </a:p>
          </p:txBody>
        </p:sp>
        <p:cxnSp>
          <p:nvCxnSpPr>
            <p:cNvPr id="131" name="Straight Arrow Connector 130"/>
            <p:cNvCxnSpPr/>
            <p:nvPr/>
          </p:nvCxnSpPr>
          <p:spPr>
            <a:xfrm flipH="1" flipV="1">
              <a:off x="4351578" y="4158969"/>
              <a:ext cx="751226" cy="15022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2358802" y="5014684"/>
              <a:ext cx="531059"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(VM)</a:t>
              </a:r>
              <a:endParaRPr lang="en-US" sz="1200" b="1" dirty="0">
                <a:solidFill>
                  <a:prstClr val="black"/>
                </a:solidFill>
              </a:endParaRPr>
            </a:p>
          </p:txBody>
        </p:sp>
        <p:sp>
          <p:nvSpPr>
            <p:cNvPr id="135" name="TextBox 134"/>
            <p:cNvSpPr txBox="1"/>
            <p:nvPr/>
          </p:nvSpPr>
          <p:spPr>
            <a:xfrm>
              <a:off x="4572000" y="4994423"/>
              <a:ext cx="573729"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(VM))</a:t>
              </a:r>
              <a:endParaRPr lang="en-US" sz="1200" b="1" dirty="0">
                <a:solidFill>
                  <a:prstClr val="black"/>
                </a:solidFill>
              </a:endParaRPr>
            </a:p>
          </p:txBody>
        </p:sp>
        <p:sp>
          <p:nvSpPr>
            <p:cNvPr id="136" name="TextBox 135"/>
            <p:cNvSpPr txBox="1"/>
            <p:nvPr/>
          </p:nvSpPr>
          <p:spPr>
            <a:xfrm>
              <a:off x="5004048" y="5014684"/>
              <a:ext cx="782563" cy="276999"/>
            </a:xfrm>
            <a:prstGeom prst="rect">
              <a:avLst/>
            </a:prstGeom>
            <a:solidFill>
              <a:schemeClr val="bg1"/>
            </a:solidFill>
            <a:ln>
              <a:noFill/>
            </a:ln>
          </p:spPr>
          <p:txBody>
            <a:bodyPr wrap="square" rtlCol="0">
              <a:spAutoFit/>
            </a:bodyPr>
            <a:lstStyle/>
            <a:p>
              <a:pPr algn="ctr"/>
              <a:r>
                <a:rPr lang="en-ZA" sz="1200" b="1" dirty="0" smtClean="0">
                  <a:solidFill>
                    <a:srgbClr val="C00000"/>
                  </a:solidFill>
                </a:rPr>
                <a:t>(Comm)</a:t>
              </a:r>
              <a:endParaRPr lang="en-US" sz="1200" b="1" dirty="0">
                <a:solidFill>
                  <a:srgbClr val="C00000"/>
                </a:solidFill>
              </a:endParaRPr>
            </a:p>
          </p:txBody>
        </p:sp>
        <p:sp>
          <p:nvSpPr>
            <p:cNvPr id="65" name="Oval 64"/>
            <p:cNvSpPr/>
            <p:nvPr/>
          </p:nvSpPr>
          <p:spPr>
            <a:xfrm>
              <a:off x="3779912" y="4923725"/>
              <a:ext cx="2006700" cy="401866"/>
            </a:xfrm>
            <a:prstGeom prst="ellipse">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grpSp>
      <p:sp>
        <p:nvSpPr>
          <p:cNvPr id="151" name="Rectangle 150"/>
          <p:cNvSpPr/>
          <p:nvPr/>
        </p:nvSpPr>
        <p:spPr>
          <a:xfrm>
            <a:off x="180152" y="990600"/>
            <a:ext cx="6526387" cy="338554"/>
          </a:xfrm>
          <a:prstGeom prst="rect">
            <a:avLst/>
          </a:prstGeom>
        </p:spPr>
        <p:txBody>
          <a:bodyPr wrap="square">
            <a:spAutoFit/>
          </a:bodyPr>
          <a:lstStyle/>
          <a:p>
            <a:r>
              <a:rPr lang="en-US" sz="1600" b="1" dirty="0" smtClean="0">
                <a:solidFill>
                  <a:prstClr val="black"/>
                </a:solidFill>
              </a:rPr>
              <a:t>Scenario: </a:t>
            </a:r>
            <a:r>
              <a:rPr lang="en-US" sz="1600" dirty="0" smtClean="0">
                <a:solidFill>
                  <a:prstClr val="black"/>
                </a:solidFill>
              </a:rPr>
              <a:t>Assign - Member </a:t>
            </a:r>
            <a:r>
              <a:rPr lang="en-US" sz="1600" dirty="0">
                <a:solidFill>
                  <a:prstClr val="black"/>
                </a:solidFill>
              </a:rPr>
              <a:t>to </a:t>
            </a:r>
            <a:r>
              <a:rPr lang="en-US" sz="1600" dirty="0" smtClean="0">
                <a:solidFill>
                  <a:prstClr val="black"/>
                </a:solidFill>
              </a:rPr>
              <a:t>Member, </a:t>
            </a:r>
            <a:r>
              <a:rPr lang="en-US" sz="1600" dirty="0">
                <a:solidFill>
                  <a:prstClr val="black"/>
                </a:solidFill>
              </a:rPr>
              <a:t>under </a:t>
            </a:r>
            <a:r>
              <a:rPr lang="en-US" sz="1600" dirty="0" smtClean="0">
                <a:solidFill>
                  <a:prstClr val="black"/>
                </a:solidFill>
              </a:rPr>
              <a:t>same </a:t>
            </a:r>
            <a:r>
              <a:rPr lang="en-US" sz="1600" dirty="0">
                <a:solidFill>
                  <a:prstClr val="black"/>
                </a:solidFill>
              </a:rPr>
              <a:t>Clearing </a:t>
            </a:r>
            <a:r>
              <a:rPr lang="en-US" sz="1600" dirty="0" smtClean="0">
                <a:solidFill>
                  <a:prstClr val="black"/>
                </a:solidFill>
              </a:rPr>
              <a:t>Member</a:t>
            </a:r>
            <a:endParaRPr lang="en-US" sz="1600" dirty="0">
              <a:solidFill>
                <a:prstClr val="black"/>
              </a:solidFill>
            </a:endParaRPr>
          </a:p>
        </p:txBody>
      </p:sp>
    </p:spTree>
    <p:extLst>
      <p:ext uri="{BB962C8B-B14F-4D97-AF65-F5344CB8AC3E}">
        <p14:creationId xmlns:p14="http://schemas.microsoft.com/office/powerpoint/2010/main" val="5964312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a:xfrm>
            <a:off x="6751240" y="4645854"/>
            <a:ext cx="2088232" cy="1598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ZA" sz="1200" b="1" i="1" dirty="0" smtClean="0">
                <a:solidFill>
                  <a:srgbClr val="C00000"/>
                </a:solidFill>
              </a:rPr>
              <a:t>Comm</a:t>
            </a:r>
            <a:r>
              <a:rPr lang="en-ZA" sz="1200" i="1" dirty="0" smtClean="0">
                <a:solidFill>
                  <a:srgbClr val="C00000"/>
                </a:solidFill>
              </a:rPr>
              <a:t> = Member Commission</a:t>
            </a:r>
          </a:p>
          <a:p>
            <a:pPr>
              <a:spcAft>
                <a:spcPts val="600"/>
              </a:spcAft>
            </a:pPr>
            <a:r>
              <a:rPr lang="en-ZA" sz="1200" b="1" i="1" dirty="0" smtClean="0">
                <a:solidFill>
                  <a:prstClr val="black"/>
                </a:solidFill>
              </a:rPr>
              <a:t>Fees</a:t>
            </a:r>
            <a:r>
              <a:rPr lang="en-ZA" sz="1200" i="1" dirty="0" smtClean="0">
                <a:solidFill>
                  <a:prstClr val="black"/>
                </a:solidFill>
              </a:rPr>
              <a:t> = JSE Booking Fees</a:t>
            </a:r>
          </a:p>
          <a:p>
            <a:pPr>
              <a:spcAft>
                <a:spcPts val="600"/>
              </a:spcAft>
            </a:pPr>
            <a:r>
              <a:rPr lang="en-ZA" sz="1200" b="1" i="1" dirty="0" smtClean="0">
                <a:solidFill>
                  <a:prstClr val="black"/>
                </a:solidFill>
              </a:rPr>
              <a:t>IM</a:t>
            </a:r>
            <a:r>
              <a:rPr lang="en-ZA" sz="1200" i="1" dirty="0" smtClean="0">
                <a:solidFill>
                  <a:prstClr val="black"/>
                </a:solidFill>
              </a:rPr>
              <a:t> = Initial Margin</a:t>
            </a:r>
          </a:p>
          <a:p>
            <a:pPr>
              <a:spcAft>
                <a:spcPts val="600"/>
              </a:spcAft>
            </a:pPr>
            <a:r>
              <a:rPr lang="en-ZA" sz="1200" b="1" i="1" dirty="0" smtClean="0">
                <a:solidFill>
                  <a:prstClr val="black"/>
                </a:solidFill>
              </a:rPr>
              <a:t>VM</a:t>
            </a:r>
            <a:r>
              <a:rPr lang="en-ZA" sz="1200" i="1" dirty="0" smtClean="0">
                <a:solidFill>
                  <a:prstClr val="black"/>
                </a:solidFill>
              </a:rPr>
              <a:t> = Variation Margin (assuming VM is being paid from TM_B to TM_A)</a:t>
            </a:r>
            <a:endParaRPr lang="en-US" sz="1200" i="1" dirty="0">
              <a:solidFill>
                <a:prstClr val="black"/>
              </a:solidFill>
            </a:endParaRPr>
          </a:p>
        </p:txBody>
      </p:sp>
      <p:sp>
        <p:nvSpPr>
          <p:cNvPr id="34" name="Title 1"/>
          <p:cNvSpPr txBox="1">
            <a:spLocks/>
          </p:cNvSpPr>
          <p:nvPr/>
        </p:nvSpPr>
        <p:spPr>
          <a:xfrm>
            <a:off x="180152" y="44624"/>
            <a:ext cx="8064256" cy="8697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a:solidFill>
                  <a:schemeClr val="tx1"/>
                </a:solidFill>
                <a:latin typeface="+mj-lt"/>
                <a:ea typeface="+mj-ea"/>
                <a:cs typeface="+mj-cs"/>
              </a:defRPr>
            </a:lvl1pPr>
          </a:lstStyle>
          <a:p>
            <a:r>
              <a:rPr lang="en-ZA" dirty="0"/>
              <a:t>Commissions</a:t>
            </a:r>
            <a:r>
              <a:rPr lang="en-ZA" dirty="0" smtClean="0">
                <a:solidFill>
                  <a:prstClr val="black"/>
                </a:solidFill>
              </a:rPr>
              <a:t/>
            </a:r>
            <a:br>
              <a:rPr lang="en-ZA" dirty="0" smtClean="0">
                <a:solidFill>
                  <a:prstClr val="black"/>
                </a:solidFill>
              </a:rPr>
            </a:br>
            <a:r>
              <a:rPr lang="en-ZA" sz="2300" b="0" dirty="0" smtClean="0">
                <a:solidFill>
                  <a:prstClr val="black"/>
                </a:solidFill>
              </a:rPr>
              <a:t>Processing </a:t>
            </a:r>
            <a:r>
              <a:rPr lang="en-ZA" sz="2300" b="0" dirty="0">
                <a:solidFill>
                  <a:prstClr val="black"/>
                </a:solidFill>
              </a:rPr>
              <a:t>of Commissions on Agency </a:t>
            </a:r>
            <a:r>
              <a:rPr lang="en-ZA" sz="2300" b="0" dirty="0" smtClean="0">
                <a:solidFill>
                  <a:prstClr val="black"/>
                </a:solidFill>
              </a:rPr>
              <a:t>Transactions</a:t>
            </a:r>
          </a:p>
        </p:txBody>
      </p:sp>
      <p:sp>
        <p:nvSpPr>
          <p:cNvPr id="66" name="Round Same Side Corner Rectangle 65"/>
          <p:cNvSpPr/>
          <p:nvPr/>
        </p:nvSpPr>
        <p:spPr>
          <a:xfrm>
            <a:off x="7039272" y="3232764"/>
            <a:ext cx="1512168" cy="1257373"/>
          </a:xfrm>
          <a:prstGeom prst="round2SameRect">
            <a:avLst>
              <a:gd name="adj1" fmla="val 10009"/>
              <a:gd name="adj2" fmla="val 0"/>
            </a:avLst>
          </a:prstGeom>
          <a:solidFill>
            <a:schemeClr val="bg1"/>
          </a:solidFill>
          <a:ln w="19050">
            <a:solidFill>
              <a:schemeClr val="accent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prstClr val="black"/>
                </a:solidFill>
              </a:rPr>
              <a:t>IM, VM, Fees and </a:t>
            </a:r>
            <a:r>
              <a:rPr lang="en-ZA" sz="1200" dirty="0" smtClean="0">
                <a:solidFill>
                  <a:prstClr val="black"/>
                </a:solidFill>
              </a:rPr>
              <a:t>Comm will be rolled up, for all flows,  into a single cash amount during final settlement</a:t>
            </a:r>
            <a:endParaRPr lang="en-US" sz="1200" dirty="0">
              <a:solidFill>
                <a:prstClr val="black"/>
              </a:solidFill>
            </a:endParaRPr>
          </a:p>
        </p:txBody>
      </p:sp>
      <p:cxnSp>
        <p:nvCxnSpPr>
          <p:cNvPr id="68" name="Straight Connector 67"/>
          <p:cNvCxnSpPr>
            <a:stCxn id="65" idx="6"/>
            <a:endCxn id="66" idx="2"/>
          </p:cNvCxnSpPr>
          <p:nvPr/>
        </p:nvCxnSpPr>
        <p:spPr>
          <a:xfrm flipV="1">
            <a:off x="6012160" y="3861451"/>
            <a:ext cx="1027112" cy="286803"/>
          </a:xfrm>
          <a:prstGeom prst="line">
            <a:avLst/>
          </a:prstGeom>
          <a:ln>
            <a:solidFill>
              <a:schemeClr val="accent3"/>
            </a:solidFill>
            <a:prstDash val="sysDot"/>
          </a:ln>
        </p:spPr>
        <p:style>
          <a:lnRef idx="2">
            <a:schemeClr val="accent1"/>
          </a:lnRef>
          <a:fillRef idx="0">
            <a:schemeClr val="accent1"/>
          </a:fillRef>
          <a:effectRef idx="1">
            <a:schemeClr val="accent1"/>
          </a:effectRef>
          <a:fontRef idx="minor">
            <a:schemeClr val="tx1"/>
          </a:fontRef>
        </p:style>
      </p:cxnSp>
      <p:sp>
        <p:nvSpPr>
          <p:cNvPr id="135" name="Rectangle 134"/>
          <p:cNvSpPr/>
          <p:nvPr/>
        </p:nvSpPr>
        <p:spPr>
          <a:xfrm>
            <a:off x="169760" y="1109795"/>
            <a:ext cx="8136039" cy="338554"/>
          </a:xfrm>
          <a:prstGeom prst="rect">
            <a:avLst/>
          </a:prstGeom>
        </p:spPr>
        <p:txBody>
          <a:bodyPr wrap="square">
            <a:spAutoFit/>
          </a:bodyPr>
          <a:lstStyle/>
          <a:p>
            <a:r>
              <a:rPr lang="en-US" sz="1600" b="1" dirty="0" smtClean="0">
                <a:solidFill>
                  <a:prstClr val="black"/>
                </a:solidFill>
              </a:rPr>
              <a:t>Scenario: </a:t>
            </a:r>
            <a:r>
              <a:rPr lang="en-US" sz="1600" dirty="0">
                <a:solidFill>
                  <a:prstClr val="black"/>
                </a:solidFill>
              </a:rPr>
              <a:t>Tripartite Allocation </a:t>
            </a:r>
            <a:r>
              <a:rPr lang="en-US" sz="1600" dirty="0" smtClean="0">
                <a:solidFill>
                  <a:prstClr val="black"/>
                </a:solidFill>
              </a:rPr>
              <a:t>- Member </a:t>
            </a:r>
            <a:r>
              <a:rPr lang="en-US" sz="1600" dirty="0">
                <a:solidFill>
                  <a:prstClr val="black"/>
                </a:solidFill>
              </a:rPr>
              <a:t>to Tripartite </a:t>
            </a:r>
            <a:r>
              <a:rPr lang="en-US" sz="1600" dirty="0" smtClean="0">
                <a:solidFill>
                  <a:prstClr val="black"/>
                </a:solidFill>
              </a:rPr>
              <a:t>Client, </a:t>
            </a:r>
            <a:r>
              <a:rPr lang="en-US" sz="1600" dirty="0">
                <a:solidFill>
                  <a:prstClr val="black"/>
                </a:solidFill>
              </a:rPr>
              <a:t>under </a:t>
            </a:r>
            <a:r>
              <a:rPr lang="en-US" sz="1600" dirty="0" smtClean="0">
                <a:solidFill>
                  <a:prstClr val="black"/>
                </a:solidFill>
              </a:rPr>
              <a:t>different </a:t>
            </a:r>
            <a:r>
              <a:rPr lang="en-US" sz="1600" dirty="0">
                <a:solidFill>
                  <a:prstClr val="black"/>
                </a:solidFill>
              </a:rPr>
              <a:t>Clearing </a:t>
            </a:r>
            <a:r>
              <a:rPr lang="en-US" sz="1600" dirty="0" smtClean="0">
                <a:solidFill>
                  <a:prstClr val="black"/>
                </a:solidFill>
              </a:rPr>
              <a:t>Members</a:t>
            </a:r>
            <a:endParaRPr lang="en-US" sz="1600" dirty="0">
              <a:solidFill>
                <a:prstClr val="black"/>
              </a:solidFill>
            </a:endParaRPr>
          </a:p>
        </p:txBody>
      </p:sp>
      <p:grpSp>
        <p:nvGrpSpPr>
          <p:cNvPr id="112" name="Group 111"/>
          <p:cNvGrpSpPr/>
          <p:nvPr/>
        </p:nvGrpSpPr>
        <p:grpSpPr>
          <a:xfrm>
            <a:off x="251856" y="1725595"/>
            <a:ext cx="6554189" cy="4574604"/>
            <a:chOff x="251856" y="2177155"/>
            <a:chExt cx="6554189" cy="4574604"/>
          </a:xfrm>
        </p:grpSpPr>
        <p:sp>
          <p:nvSpPr>
            <p:cNvPr id="14" name="Oval 13"/>
            <p:cNvSpPr/>
            <p:nvPr/>
          </p:nvSpPr>
          <p:spPr>
            <a:xfrm>
              <a:off x="1189584" y="3621052"/>
              <a:ext cx="1563432" cy="43204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a:solidFill>
                    <a:prstClr val="black"/>
                  </a:solidFill>
                </a:rPr>
                <a:t>CM_A</a:t>
              </a:r>
              <a:endParaRPr lang="en-US" sz="1400" b="1" dirty="0">
                <a:solidFill>
                  <a:prstClr val="black"/>
                </a:solidFill>
              </a:endParaRPr>
            </a:p>
          </p:txBody>
        </p:sp>
        <p:sp>
          <p:nvSpPr>
            <p:cNvPr id="15" name="Oval 14"/>
            <p:cNvSpPr/>
            <p:nvPr/>
          </p:nvSpPr>
          <p:spPr>
            <a:xfrm>
              <a:off x="1189584" y="5110584"/>
              <a:ext cx="1563432" cy="43204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solidFill>
                    <a:prstClr val="black"/>
                  </a:solidFill>
                </a:rPr>
                <a:t>TM_A</a:t>
              </a:r>
              <a:endParaRPr lang="en-US" sz="1400" b="1" dirty="0">
                <a:solidFill>
                  <a:prstClr val="black"/>
                </a:solidFill>
              </a:endParaRPr>
            </a:p>
          </p:txBody>
        </p:sp>
        <p:sp>
          <p:nvSpPr>
            <p:cNvPr id="16" name="Oval 15"/>
            <p:cNvSpPr/>
            <p:nvPr/>
          </p:nvSpPr>
          <p:spPr>
            <a:xfrm>
              <a:off x="4219459" y="5110536"/>
              <a:ext cx="1563606" cy="432096"/>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solidFill>
                    <a:prstClr val="black"/>
                  </a:solidFill>
                </a:rPr>
                <a:t>TM_B</a:t>
              </a:r>
              <a:endParaRPr lang="en-US" sz="1400" b="1" dirty="0">
                <a:solidFill>
                  <a:prstClr val="black"/>
                </a:solidFill>
              </a:endParaRPr>
            </a:p>
          </p:txBody>
        </p:sp>
        <p:cxnSp>
          <p:nvCxnSpPr>
            <p:cNvPr id="17" name="Straight Arrow Connector 16"/>
            <p:cNvCxnSpPr>
              <a:stCxn id="49" idx="2"/>
              <a:endCxn id="15" idx="6"/>
            </p:cNvCxnSpPr>
            <p:nvPr/>
          </p:nvCxnSpPr>
          <p:spPr>
            <a:xfrm flipH="1" flipV="1">
              <a:off x="2753016" y="5326608"/>
              <a:ext cx="1471388" cy="1209103"/>
            </a:xfrm>
            <a:prstGeom prst="straightConnector1">
              <a:avLst/>
            </a:prstGeom>
            <a:ln>
              <a:solidFill>
                <a:srgbClr val="0070C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2269704" y="2177155"/>
              <a:ext cx="2666681" cy="504056"/>
            </a:xfrm>
            <a:prstGeom prst="ellipse">
              <a:avLst/>
            </a:prstGeom>
            <a:solidFill>
              <a:schemeClr val="tx2">
                <a:lumMod val="40000"/>
                <a:lumOff val="60000"/>
              </a:schemeClr>
            </a:solidFill>
            <a:ln w="25400" cap="flat" cmpd="sng" algn="ctr">
              <a:solidFill>
                <a:schemeClr val="tx2"/>
              </a:solidFill>
              <a:prstDash val="solid"/>
            </a:ln>
            <a:effectLst/>
          </p:spPr>
          <p:txBody>
            <a:bodyPr rtlCol="0" anchor="ctr" anchorCtr="0"/>
            <a:lstStyle/>
            <a:p>
              <a:pPr algn="ctr"/>
              <a:r>
                <a:rPr lang="en-ZA" b="1" kern="0" dirty="0">
                  <a:solidFill>
                    <a:prstClr val="black"/>
                  </a:solidFill>
                </a:rPr>
                <a:t>JSE Clear</a:t>
              </a:r>
              <a:endParaRPr lang="en-US" b="1" kern="0" dirty="0">
                <a:solidFill>
                  <a:prstClr val="black"/>
                </a:solidFill>
              </a:endParaRPr>
            </a:p>
          </p:txBody>
        </p:sp>
        <p:cxnSp>
          <p:nvCxnSpPr>
            <p:cNvPr id="19" name="Straight Arrow Connector 18"/>
            <p:cNvCxnSpPr/>
            <p:nvPr/>
          </p:nvCxnSpPr>
          <p:spPr>
            <a:xfrm flipV="1">
              <a:off x="1475657" y="4053104"/>
              <a:ext cx="0" cy="1104136"/>
            </a:xfrm>
            <a:prstGeom prst="straightConnector1">
              <a:avLst/>
            </a:prstGeom>
            <a:ln>
              <a:solidFill>
                <a:srgbClr val="C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412186" y="4005064"/>
              <a:ext cx="20773" cy="1105520"/>
            </a:xfrm>
            <a:prstGeom prst="straightConnector1">
              <a:avLst/>
            </a:prstGeom>
            <a:ln>
              <a:solidFill>
                <a:srgbClr val="C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997876" y="5733243"/>
              <a:ext cx="890938" cy="461665"/>
            </a:xfrm>
            <a:prstGeom prst="rect">
              <a:avLst/>
            </a:prstGeom>
            <a:solidFill>
              <a:schemeClr val="bg1"/>
            </a:solidFill>
            <a:ln>
              <a:solidFill>
                <a:srgbClr val="0070C0"/>
              </a:solidFill>
            </a:ln>
          </p:spPr>
          <p:txBody>
            <a:bodyPr wrap="square" rtlCol="0">
              <a:spAutoFit/>
            </a:bodyPr>
            <a:lstStyle/>
            <a:p>
              <a:pPr algn="ctr"/>
              <a:r>
                <a:rPr lang="en-ZA" sz="1200" b="1" dirty="0" smtClean="0">
                  <a:solidFill>
                    <a:srgbClr val="0070C0"/>
                  </a:solidFill>
                </a:rPr>
                <a:t>Tripartite Allocation</a:t>
              </a:r>
              <a:endParaRPr lang="en-US" sz="1200" b="1" dirty="0">
                <a:solidFill>
                  <a:srgbClr val="0070C0"/>
                </a:solidFill>
              </a:endParaRPr>
            </a:p>
          </p:txBody>
        </p:sp>
        <p:cxnSp>
          <p:nvCxnSpPr>
            <p:cNvPr id="24" name="Straight Arrow Connector 23"/>
            <p:cNvCxnSpPr/>
            <p:nvPr/>
          </p:nvCxnSpPr>
          <p:spPr>
            <a:xfrm flipV="1">
              <a:off x="1761728" y="2600115"/>
              <a:ext cx="762329" cy="1020937"/>
            </a:xfrm>
            <a:prstGeom prst="straightConnector1">
              <a:avLst/>
            </a:prstGeom>
            <a:ln>
              <a:solidFill>
                <a:srgbClr val="C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4213920" y="3573016"/>
              <a:ext cx="1563432" cy="43204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solidFill>
                    <a:prstClr val="black"/>
                  </a:solidFill>
                </a:rPr>
                <a:t>CM_B</a:t>
              </a:r>
              <a:endParaRPr lang="en-US" sz="1400" b="1" dirty="0">
                <a:solidFill>
                  <a:prstClr val="black"/>
                </a:solidFill>
              </a:endParaRPr>
            </a:p>
          </p:txBody>
        </p:sp>
        <p:cxnSp>
          <p:nvCxnSpPr>
            <p:cNvPr id="27" name="Straight Arrow Connector 26"/>
            <p:cNvCxnSpPr>
              <a:endCxn id="18" idx="5"/>
            </p:cNvCxnSpPr>
            <p:nvPr/>
          </p:nvCxnSpPr>
          <p:spPr>
            <a:xfrm flipH="1" flipV="1">
              <a:off x="4545859" y="2607394"/>
              <a:ext cx="818229" cy="100992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18" idx="2"/>
            </p:cNvCxnSpPr>
            <p:nvPr/>
          </p:nvCxnSpPr>
          <p:spPr>
            <a:xfrm rot="10800000" flipV="1">
              <a:off x="1474032" y="2429183"/>
              <a:ext cx="795672" cy="12700"/>
            </a:xfrm>
            <a:prstGeom prst="bentConnector3">
              <a:avLst>
                <a:gd name="adj1" fmla="val 50000"/>
              </a:avLst>
            </a:prstGeom>
            <a:ln>
              <a:prstDash val="dash"/>
              <a:tailEnd type="none" w="lg" len="lg"/>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251856" y="2285170"/>
              <a:ext cx="1222176" cy="79208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prstClr val="black"/>
                  </a:solidFill>
                </a:rPr>
                <a:t>Detailed commission info provided to CMs and TMs</a:t>
              </a:r>
            </a:p>
          </p:txBody>
        </p:sp>
        <p:cxnSp>
          <p:nvCxnSpPr>
            <p:cNvPr id="47" name="Curved Connector 46"/>
            <p:cNvCxnSpPr>
              <a:stCxn id="18" idx="6"/>
            </p:cNvCxnSpPr>
            <p:nvPr/>
          </p:nvCxnSpPr>
          <p:spPr>
            <a:xfrm>
              <a:off x="4936385" y="2429183"/>
              <a:ext cx="647484" cy="12700"/>
            </a:xfrm>
            <a:prstGeom prst="bentConnector3">
              <a:avLst>
                <a:gd name="adj1" fmla="val 50000"/>
              </a:avLst>
            </a:prstGeom>
            <a:ln>
              <a:prstDash val="dash"/>
              <a:tailEnd type="none" w="lg" len="lg"/>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5583869" y="2285169"/>
              <a:ext cx="1222176" cy="79208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prstClr val="black"/>
                  </a:solidFill>
                </a:rPr>
                <a:t>Detailed commission info provided to CMs and TMs</a:t>
              </a:r>
            </a:p>
          </p:txBody>
        </p:sp>
        <p:sp>
          <p:nvSpPr>
            <p:cNvPr id="51" name="TextBox 50"/>
            <p:cNvSpPr txBox="1"/>
            <p:nvPr/>
          </p:nvSpPr>
          <p:spPr>
            <a:xfrm>
              <a:off x="4769656" y="3085146"/>
              <a:ext cx="812416" cy="276999"/>
            </a:xfrm>
            <a:prstGeom prst="rect">
              <a:avLst/>
            </a:prstGeom>
            <a:solidFill>
              <a:schemeClr val="bg1"/>
            </a:solidFill>
            <a:ln>
              <a:noFill/>
            </a:ln>
          </p:spPr>
          <p:txBody>
            <a:bodyPr wrap="square" rtlCol="0">
              <a:spAutoFit/>
            </a:bodyPr>
            <a:lstStyle/>
            <a:p>
              <a:pPr algn="ctr"/>
              <a:r>
                <a:rPr lang="en-ZA" sz="1200" b="1" dirty="0" smtClean="0">
                  <a:solidFill>
                    <a:srgbClr val="C00000"/>
                  </a:solidFill>
                </a:rPr>
                <a:t>(Comm)</a:t>
              </a:r>
              <a:endParaRPr lang="en-US" sz="1200" b="1" dirty="0">
                <a:solidFill>
                  <a:srgbClr val="C00000"/>
                </a:solidFill>
              </a:endParaRPr>
            </a:p>
          </p:txBody>
        </p:sp>
        <p:sp>
          <p:nvSpPr>
            <p:cNvPr id="52" name="TextBox 51"/>
            <p:cNvSpPr txBox="1"/>
            <p:nvPr/>
          </p:nvSpPr>
          <p:spPr>
            <a:xfrm>
              <a:off x="1403648" y="3068960"/>
              <a:ext cx="815268" cy="276999"/>
            </a:xfrm>
            <a:prstGeom prst="rect">
              <a:avLst/>
            </a:prstGeom>
            <a:solidFill>
              <a:schemeClr val="bg1"/>
            </a:solidFill>
            <a:ln>
              <a:noFill/>
            </a:ln>
          </p:spPr>
          <p:txBody>
            <a:bodyPr wrap="square" rtlCol="0">
              <a:spAutoFit/>
            </a:bodyPr>
            <a:lstStyle/>
            <a:p>
              <a:pPr algn="ctr"/>
              <a:r>
                <a:rPr lang="en-ZA" sz="1200" b="1" dirty="0" smtClean="0">
                  <a:solidFill>
                    <a:srgbClr val="C00000"/>
                  </a:solidFill>
                </a:rPr>
                <a:t>(Comm)</a:t>
              </a:r>
              <a:endParaRPr lang="en-US" sz="1200" b="1" dirty="0">
                <a:solidFill>
                  <a:srgbClr val="C00000"/>
                </a:solidFill>
              </a:endParaRPr>
            </a:p>
          </p:txBody>
        </p:sp>
        <p:sp>
          <p:nvSpPr>
            <p:cNvPr id="53" name="TextBox 52"/>
            <p:cNvSpPr txBox="1"/>
            <p:nvPr/>
          </p:nvSpPr>
          <p:spPr>
            <a:xfrm>
              <a:off x="5220072" y="4453233"/>
              <a:ext cx="792088" cy="276999"/>
            </a:xfrm>
            <a:prstGeom prst="rect">
              <a:avLst/>
            </a:prstGeom>
            <a:solidFill>
              <a:schemeClr val="bg1"/>
            </a:solidFill>
            <a:ln>
              <a:noFill/>
            </a:ln>
          </p:spPr>
          <p:txBody>
            <a:bodyPr wrap="square" rtlCol="0">
              <a:spAutoFit/>
            </a:bodyPr>
            <a:lstStyle/>
            <a:p>
              <a:pPr algn="ctr"/>
              <a:r>
                <a:rPr lang="en-ZA" sz="1200" b="1" dirty="0" smtClean="0">
                  <a:solidFill>
                    <a:srgbClr val="C00000"/>
                  </a:solidFill>
                </a:rPr>
                <a:t>(Comm)</a:t>
              </a:r>
              <a:endParaRPr lang="en-US" sz="1200" b="1" dirty="0">
                <a:solidFill>
                  <a:srgbClr val="C00000"/>
                </a:solidFill>
              </a:endParaRPr>
            </a:p>
          </p:txBody>
        </p:sp>
        <p:sp>
          <p:nvSpPr>
            <p:cNvPr id="54" name="TextBox 53"/>
            <p:cNvSpPr txBox="1"/>
            <p:nvPr/>
          </p:nvSpPr>
          <p:spPr>
            <a:xfrm>
              <a:off x="899592" y="4437112"/>
              <a:ext cx="862136" cy="276999"/>
            </a:xfrm>
            <a:prstGeom prst="rect">
              <a:avLst/>
            </a:prstGeom>
            <a:solidFill>
              <a:schemeClr val="bg1"/>
            </a:solidFill>
            <a:ln>
              <a:noFill/>
            </a:ln>
          </p:spPr>
          <p:txBody>
            <a:bodyPr wrap="square" rtlCol="0">
              <a:spAutoFit/>
            </a:bodyPr>
            <a:lstStyle/>
            <a:p>
              <a:pPr algn="ctr"/>
              <a:r>
                <a:rPr lang="en-ZA" sz="1200" b="1" dirty="0" smtClean="0">
                  <a:solidFill>
                    <a:srgbClr val="C00000"/>
                  </a:solidFill>
                </a:rPr>
                <a:t>(Comm)</a:t>
              </a:r>
              <a:endParaRPr lang="en-US" sz="1200" b="1" dirty="0">
                <a:solidFill>
                  <a:srgbClr val="C00000"/>
                </a:solidFill>
              </a:endParaRPr>
            </a:p>
          </p:txBody>
        </p:sp>
        <p:cxnSp>
          <p:nvCxnSpPr>
            <p:cNvPr id="101" name="Straight Arrow Connector 100"/>
            <p:cNvCxnSpPr/>
            <p:nvPr/>
          </p:nvCxnSpPr>
          <p:spPr>
            <a:xfrm flipH="1" flipV="1">
              <a:off x="4614003" y="4005065"/>
              <a:ext cx="5626" cy="11055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26" idx="1"/>
            </p:cNvCxnSpPr>
            <p:nvPr/>
          </p:nvCxnSpPr>
          <p:spPr>
            <a:xfrm flipH="1" flipV="1">
              <a:off x="3781875" y="2681211"/>
              <a:ext cx="661004" cy="9550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563888" y="3068960"/>
              <a:ext cx="817993"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(IM, Fees)</a:t>
              </a:r>
              <a:endParaRPr lang="en-US" sz="1200" b="1" dirty="0">
                <a:solidFill>
                  <a:prstClr val="black"/>
                </a:solidFill>
              </a:endParaRPr>
            </a:p>
          </p:txBody>
        </p:sp>
        <p:sp>
          <p:nvSpPr>
            <p:cNvPr id="29" name="TextBox 28"/>
            <p:cNvSpPr txBox="1"/>
            <p:nvPr/>
          </p:nvSpPr>
          <p:spPr>
            <a:xfrm>
              <a:off x="3995936" y="4453232"/>
              <a:ext cx="825766" cy="276999"/>
            </a:xfrm>
            <a:prstGeom prst="rect">
              <a:avLst/>
            </a:prstGeom>
            <a:solidFill>
              <a:schemeClr val="bg1"/>
            </a:solidFill>
            <a:ln>
              <a:noFill/>
            </a:ln>
          </p:spPr>
          <p:txBody>
            <a:bodyPr wrap="square" rtlCol="0">
              <a:spAutoFit/>
            </a:bodyPr>
            <a:lstStyle/>
            <a:p>
              <a:r>
                <a:rPr lang="en-ZA" sz="1200" b="1" dirty="0" smtClean="0">
                  <a:solidFill>
                    <a:prstClr val="black"/>
                  </a:solidFill>
                </a:rPr>
                <a:t>(IM, Fees)</a:t>
              </a:r>
              <a:endParaRPr lang="en-US" sz="1200" b="1" dirty="0">
                <a:solidFill>
                  <a:prstClr val="black"/>
                </a:solidFill>
              </a:endParaRPr>
            </a:p>
          </p:txBody>
        </p:sp>
        <p:cxnSp>
          <p:nvCxnSpPr>
            <p:cNvPr id="109" name="Straight Arrow Connector 108"/>
            <p:cNvCxnSpPr/>
            <p:nvPr/>
          </p:nvCxnSpPr>
          <p:spPr>
            <a:xfrm flipV="1">
              <a:off x="2411760" y="4053104"/>
              <a:ext cx="0" cy="11041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2123728" y="4437112"/>
              <a:ext cx="936104"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(IM, Fees)</a:t>
              </a:r>
              <a:endParaRPr lang="en-US" sz="1200" b="1" dirty="0">
                <a:solidFill>
                  <a:prstClr val="black"/>
                </a:solidFill>
              </a:endParaRPr>
            </a:p>
          </p:txBody>
        </p:sp>
        <p:cxnSp>
          <p:nvCxnSpPr>
            <p:cNvPr id="113" name="Straight Arrow Connector 112"/>
            <p:cNvCxnSpPr/>
            <p:nvPr/>
          </p:nvCxnSpPr>
          <p:spPr>
            <a:xfrm flipV="1">
              <a:off x="2646521" y="2681212"/>
              <a:ext cx="667772" cy="1003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2578187" y="3071419"/>
              <a:ext cx="917367"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(IM, Fees)</a:t>
              </a:r>
              <a:endParaRPr lang="en-US" sz="1200" b="1" dirty="0">
                <a:solidFill>
                  <a:prstClr val="black"/>
                </a:solidFill>
              </a:endParaRPr>
            </a:p>
          </p:txBody>
        </p:sp>
        <p:cxnSp>
          <p:nvCxnSpPr>
            <p:cNvPr id="43" name="Curved Connector 39"/>
            <p:cNvCxnSpPr>
              <a:stCxn id="37" idx="2"/>
              <a:endCxn id="14" idx="2"/>
            </p:cNvCxnSpPr>
            <p:nvPr/>
          </p:nvCxnSpPr>
          <p:spPr>
            <a:xfrm rot="16200000" flipH="1">
              <a:off x="646355" y="3293846"/>
              <a:ext cx="759819" cy="326640"/>
            </a:xfrm>
            <a:prstGeom prst="bent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46" name="Curved Connector 39"/>
            <p:cNvCxnSpPr>
              <a:stCxn id="37" idx="2"/>
              <a:endCxn id="15" idx="2"/>
            </p:cNvCxnSpPr>
            <p:nvPr/>
          </p:nvCxnSpPr>
          <p:spPr>
            <a:xfrm rot="16200000" flipH="1">
              <a:off x="-98411" y="4038612"/>
              <a:ext cx="2249351" cy="326640"/>
            </a:xfrm>
            <a:prstGeom prst="bent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50" name="Curved Connector 39"/>
            <p:cNvCxnSpPr>
              <a:stCxn id="38" idx="2"/>
              <a:endCxn id="26" idx="6"/>
            </p:cNvCxnSpPr>
            <p:nvPr/>
          </p:nvCxnSpPr>
          <p:spPr>
            <a:xfrm rot="5400000">
              <a:off x="5630264" y="3224346"/>
              <a:ext cx="711783" cy="417605"/>
            </a:xfrm>
            <a:prstGeom prst="bent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55" name="Curved Connector 39"/>
            <p:cNvCxnSpPr>
              <a:stCxn id="38" idx="2"/>
              <a:endCxn id="16" idx="6"/>
            </p:cNvCxnSpPr>
            <p:nvPr/>
          </p:nvCxnSpPr>
          <p:spPr>
            <a:xfrm rot="5400000">
              <a:off x="4864348" y="3995974"/>
              <a:ext cx="2249327" cy="411892"/>
            </a:xfrm>
            <a:prstGeom prst="bent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3963988" y="4347786"/>
              <a:ext cx="2048172" cy="504055"/>
            </a:xfrm>
            <a:prstGeom prst="ellipse">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82" name="Straight Arrow Connector 81"/>
            <p:cNvCxnSpPr/>
            <p:nvPr/>
          </p:nvCxnSpPr>
          <p:spPr>
            <a:xfrm flipH="1" flipV="1">
              <a:off x="4162589" y="2640797"/>
              <a:ext cx="699168" cy="9603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4285928" y="3068960"/>
              <a:ext cx="596737"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(VM)</a:t>
              </a:r>
              <a:endParaRPr lang="en-US" sz="1200" b="1" dirty="0">
                <a:solidFill>
                  <a:prstClr val="black"/>
                </a:solidFill>
              </a:endParaRPr>
            </a:p>
          </p:txBody>
        </p:sp>
        <p:cxnSp>
          <p:nvCxnSpPr>
            <p:cNvPr id="86" name="Straight Arrow Connector 85"/>
            <p:cNvCxnSpPr>
              <a:stCxn id="16" idx="0"/>
            </p:cNvCxnSpPr>
            <p:nvPr/>
          </p:nvCxnSpPr>
          <p:spPr>
            <a:xfrm flipH="1" flipV="1">
              <a:off x="4995636" y="4005015"/>
              <a:ext cx="5626" cy="11055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4720144" y="4464264"/>
              <a:ext cx="599736" cy="276999"/>
            </a:xfrm>
            <a:prstGeom prst="rect">
              <a:avLst/>
            </a:prstGeom>
            <a:solidFill>
              <a:schemeClr val="bg1"/>
            </a:solidFill>
            <a:ln>
              <a:noFill/>
            </a:ln>
          </p:spPr>
          <p:txBody>
            <a:bodyPr wrap="square" rtlCol="0">
              <a:spAutoFit/>
            </a:bodyPr>
            <a:lstStyle/>
            <a:p>
              <a:r>
                <a:rPr lang="en-ZA" sz="1200" b="1" dirty="0" smtClean="0">
                  <a:solidFill>
                    <a:prstClr val="black"/>
                  </a:solidFill>
                </a:rPr>
                <a:t>(VM)</a:t>
              </a:r>
              <a:endParaRPr lang="en-US" sz="1200" b="1" dirty="0">
                <a:solidFill>
                  <a:prstClr val="black"/>
                </a:solidFill>
              </a:endParaRPr>
            </a:p>
          </p:txBody>
        </p:sp>
        <p:cxnSp>
          <p:nvCxnSpPr>
            <p:cNvPr id="91" name="Straight Arrow Connector 90"/>
            <p:cNvCxnSpPr/>
            <p:nvPr/>
          </p:nvCxnSpPr>
          <p:spPr>
            <a:xfrm flipH="1">
              <a:off x="2215022" y="2640796"/>
              <a:ext cx="700796" cy="9802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2146688" y="3068960"/>
              <a:ext cx="550010"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(VM)</a:t>
              </a:r>
              <a:endParaRPr lang="en-US" sz="1200" b="1" dirty="0">
                <a:solidFill>
                  <a:prstClr val="black"/>
                </a:solidFill>
              </a:endParaRPr>
            </a:p>
          </p:txBody>
        </p:sp>
        <p:cxnSp>
          <p:nvCxnSpPr>
            <p:cNvPr id="95" name="Straight Arrow Connector 94"/>
            <p:cNvCxnSpPr>
              <a:stCxn id="14" idx="4"/>
              <a:endCxn id="15" idx="0"/>
            </p:cNvCxnSpPr>
            <p:nvPr/>
          </p:nvCxnSpPr>
          <p:spPr>
            <a:xfrm>
              <a:off x="1971300" y="4053100"/>
              <a:ext cx="0" cy="10574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1667267" y="4439818"/>
              <a:ext cx="528470" cy="276999"/>
            </a:xfrm>
            <a:prstGeom prst="rect">
              <a:avLst/>
            </a:prstGeom>
            <a:solidFill>
              <a:schemeClr val="bg1"/>
            </a:solidFill>
            <a:ln>
              <a:noFill/>
            </a:ln>
          </p:spPr>
          <p:txBody>
            <a:bodyPr wrap="square" rtlCol="0">
              <a:spAutoFit/>
            </a:bodyPr>
            <a:lstStyle/>
            <a:p>
              <a:r>
                <a:rPr lang="en-ZA" sz="1200" b="1" dirty="0" smtClean="0">
                  <a:solidFill>
                    <a:prstClr val="black"/>
                  </a:solidFill>
                </a:rPr>
                <a:t>(VM)</a:t>
              </a:r>
              <a:endParaRPr lang="en-US" sz="1200" b="1" dirty="0">
                <a:solidFill>
                  <a:prstClr val="black"/>
                </a:solidFill>
              </a:endParaRPr>
            </a:p>
          </p:txBody>
        </p:sp>
        <p:sp>
          <p:nvSpPr>
            <p:cNvPr id="49" name="Oval 48"/>
            <p:cNvSpPr/>
            <p:nvPr/>
          </p:nvSpPr>
          <p:spPr>
            <a:xfrm>
              <a:off x="4224404" y="6319663"/>
              <a:ext cx="1565816" cy="432096"/>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err="1" smtClean="0">
                  <a:solidFill>
                    <a:prstClr val="black"/>
                  </a:solidFill>
                </a:rPr>
                <a:t>Client_B</a:t>
              </a:r>
              <a:endParaRPr lang="en-US" sz="1400" b="1" dirty="0">
                <a:solidFill>
                  <a:prstClr val="black"/>
                </a:solidFill>
              </a:endParaRPr>
            </a:p>
          </p:txBody>
        </p:sp>
        <p:cxnSp>
          <p:nvCxnSpPr>
            <p:cNvPr id="75" name="Straight Arrow Connector 74"/>
            <p:cNvCxnSpPr/>
            <p:nvPr/>
          </p:nvCxnSpPr>
          <p:spPr>
            <a:xfrm flipH="1">
              <a:off x="5450957" y="5542632"/>
              <a:ext cx="2" cy="777031"/>
            </a:xfrm>
            <a:prstGeom prst="straightConnector1">
              <a:avLst/>
            </a:prstGeom>
            <a:ln>
              <a:solidFill>
                <a:srgbClr val="C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4614003" y="5542632"/>
              <a:ext cx="0" cy="777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49" idx="0"/>
              <a:endCxn id="16" idx="4"/>
            </p:cNvCxnSpPr>
            <p:nvPr/>
          </p:nvCxnSpPr>
          <p:spPr>
            <a:xfrm flipH="1" flipV="1">
              <a:off x="5001262" y="5542632"/>
              <a:ext cx="6050" cy="777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5211564" y="5899505"/>
              <a:ext cx="792088" cy="276999"/>
            </a:xfrm>
            <a:prstGeom prst="rect">
              <a:avLst/>
            </a:prstGeom>
            <a:solidFill>
              <a:schemeClr val="bg1"/>
            </a:solidFill>
            <a:ln>
              <a:noFill/>
            </a:ln>
          </p:spPr>
          <p:txBody>
            <a:bodyPr wrap="square" rtlCol="0">
              <a:spAutoFit/>
            </a:bodyPr>
            <a:lstStyle/>
            <a:p>
              <a:pPr algn="ctr"/>
              <a:r>
                <a:rPr lang="en-ZA" sz="1200" b="1" dirty="0" smtClean="0">
                  <a:solidFill>
                    <a:srgbClr val="C00000"/>
                  </a:solidFill>
                </a:rPr>
                <a:t>(Comm)</a:t>
              </a:r>
              <a:endParaRPr lang="en-US" sz="1200" b="1" dirty="0">
                <a:solidFill>
                  <a:srgbClr val="C00000"/>
                </a:solidFill>
              </a:endParaRPr>
            </a:p>
          </p:txBody>
        </p:sp>
        <p:sp>
          <p:nvSpPr>
            <p:cNvPr id="100" name="TextBox 99"/>
            <p:cNvSpPr txBox="1"/>
            <p:nvPr/>
          </p:nvSpPr>
          <p:spPr>
            <a:xfrm>
              <a:off x="4035991" y="5899504"/>
              <a:ext cx="825766" cy="276999"/>
            </a:xfrm>
            <a:prstGeom prst="rect">
              <a:avLst/>
            </a:prstGeom>
            <a:solidFill>
              <a:schemeClr val="bg1"/>
            </a:solidFill>
            <a:ln>
              <a:noFill/>
            </a:ln>
          </p:spPr>
          <p:txBody>
            <a:bodyPr wrap="square" rtlCol="0">
              <a:spAutoFit/>
            </a:bodyPr>
            <a:lstStyle/>
            <a:p>
              <a:r>
                <a:rPr lang="en-ZA" sz="1200" b="1" dirty="0" smtClean="0">
                  <a:solidFill>
                    <a:prstClr val="black"/>
                  </a:solidFill>
                </a:rPr>
                <a:t>(IM, Fees)</a:t>
              </a:r>
              <a:endParaRPr lang="en-US" sz="1200" b="1" dirty="0">
                <a:solidFill>
                  <a:prstClr val="black"/>
                </a:solidFill>
              </a:endParaRPr>
            </a:p>
          </p:txBody>
        </p:sp>
        <p:sp>
          <p:nvSpPr>
            <p:cNvPr id="102" name="TextBox 101"/>
            <p:cNvSpPr txBox="1"/>
            <p:nvPr/>
          </p:nvSpPr>
          <p:spPr>
            <a:xfrm>
              <a:off x="4760199" y="5910536"/>
              <a:ext cx="557721" cy="276999"/>
            </a:xfrm>
            <a:prstGeom prst="rect">
              <a:avLst/>
            </a:prstGeom>
            <a:solidFill>
              <a:schemeClr val="bg1"/>
            </a:solidFill>
            <a:ln>
              <a:noFill/>
            </a:ln>
          </p:spPr>
          <p:txBody>
            <a:bodyPr wrap="square" rtlCol="0">
              <a:spAutoFit/>
            </a:bodyPr>
            <a:lstStyle/>
            <a:p>
              <a:r>
                <a:rPr lang="en-ZA" sz="1200" b="1" dirty="0" smtClean="0">
                  <a:solidFill>
                    <a:prstClr val="black"/>
                  </a:solidFill>
                </a:rPr>
                <a:t>(VM)</a:t>
              </a:r>
              <a:endParaRPr lang="en-US" sz="1200" b="1" dirty="0">
                <a:solidFill>
                  <a:prstClr val="black"/>
                </a:solidFill>
              </a:endParaRPr>
            </a:p>
          </p:txBody>
        </p:sp>
      </p:grpSp>
    </p:spTree>
    <p:extLst>
      <p:ext uri="{BB962C8B-B14F-4D97-AF65-F5344CB8AC3E}">
        <p14:creationId xmlns:p14="http://schemas.microsoft.com/office/powerpoint/2010/main" val="30855146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a:xfrm>
            <a:off x="6751240" y="4659709"/>
            <a:ext cx="2088232" cy="1598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ZA" sz="1200" b="1" i="1" dirty="0" smtClean="0">
                <a:solidFill>
                  <a:srgbClr val="C00000"/>
                </a:solidFill>
              </a:rPr>
              <a:t>Comm</a:t>
            </a:r>
            <a:r>
              <a:rPr lang="en-ZA" sz="1200" i="1" dirty="0" smtClean="0">
                <a:solidFill>
                  <a:srgbClr val="C00000"/>
                </a:solidFill>
              </a:rPr>
              <a:t> = Member Commission</a:t>
            </a:r>
          </a:p>
          <a:p>
            <a:pPr>
              <a:spcAft>
                <a:spcPts val="600"/>
              </a:spcAft>
            </a:pPr>
            <a:r>
              <a:rPr lang="en-ZA" sz="1200" b="1" i="1" dirty="0" smtClean="0">
                <a:solidFill>
                  <a:prstClr val="black"/>
                </a:solidFill>
              </a:rPr>
              <a:t>Fees</a:t>
            </a:r>
            <a:r>
              <a:rPr lang="en-ZA" sz="1200" i="1" dirty="0" smtClean="0">
                <a:solidFill>
                  <a:prstClr val="black"/>
                </a:solidFill>
              </a:rPr>
              <a:t> = JSE Booking Fees</a:t>
            </a:r>
          </a:p>
          <a:p>
            <a:pPr>
              <a:spcAft>
                <a:spcPts val="600"/>
              </a:spcAft>
            </a:pPr>
            <a:r>
              <a:rPr lang="en-ZA" sz="1200" b="1" i="1" dirty="0" smtClean="0">
                <a:solidFill>
                  <a:prstClr val="black"/>
                </a:solidFill>
              </a:rPr>
              <a:t>IM</a:t>
            </a:r>
            <a:r>
              <a:rPr lang="en-ZA" sz="1200" i="1" dirty="0" smtClean="0">
                <a:solidFill>
                  <a:prstClr val="black"/>
                </a:solidFill>
              </a:rPr>
              <a:t> = Initial Margin</a:t>
            </a:r>
          </a:p>
          <a:p>
            <a:pPr>
              <a:spcAft>
                <a:spcPts val="600"/>
              </a:spcAft>
            </a:pPr>
            <a:r>
              <a:rPr lang="en-ZA" sz="1200" b="1" i="1" dirty="0" smtClean="0">
                <a:solidFill>
                  <a:prstClr val="black"/>
                </a:solidFill>
              </a:rPr>
              <a:t>VM</a:t>
            </a:r>
            <a:r>
              <a:rPr lang="en-ZA" sz="1200" i="1" dirty="0" smtClean="0">
                <a:solidFill>
                  <a:prstClr val="black"/>
                </a:solidFill>
              </a:rPr>
              <a:t> = Variation Margin (assuming VM is being paid from TM_B to TM_A)</a:t>
            </a:r>
            <a:endParaRPr lang="en-US" sz="1200" i="1" dirty="0">
              <a:solidFill>
                <a:prstClr val="black"/>
              </a:solidFill>
            </a:endParaRPr>
          </a:p>
        </p:txBody>
      </p:sp>
      <p:sp>
        <p:nvSpPr>
          <p:cNvPr id="34" name="Title 1"/>
          <p:cNvSpPr txBox="1">
            <a:spLocks/>
          </p:cNvSpPr>
          <p:nvPr/>
        </p:nvSpPr>
        <p:spPr>
          <a:xfrm>
            <a:off x="180152" y="44624"/>
            <a:ext cx="8064256" cy="8697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a:solidFill>
                  <a:schemeClr val="tx1"/>
                </a:solidFill>
                <a:latin typeface="+mj-lt"/>
                <a:ea typeface="+mj-ea"/>
                <a:cs typeface="+mj-cs"/>
              </a:defRPr>
            </a:lvl1pPr>
          </a:lstStyle>
          <a:p>
            <a:r>
              <a:rPr lang="en-ZA" dirty="0"/>
              <a:t>Commissions</a:t>
            </a:r>
            <a:r>
              <a:rPr lang="en-ZA" dirty="0" smtClean="0">
                <a:solidFill>
                  <a:prstClr val="black"/>
                </a:solidFill>
              </a:rPr>
              <a:t/>
            </a:r>
            <a:br>
              <a:rPr lang="en-ZA" dirty="0" smtClean="0">
                <a:solidFill>
                  <a:prstClr val="black"/>
                </a:solidFill>
              </a:rPr>
            </a:br>
            <a:r>
              <a:rPr lang="en-ZA" sz="2300" b="0" dirty="0" smtClean="0">
                <a:solidFill>
                  <a:prstClr val="black"/>
                </a:solidFill>
              </a:rPr>
              <a:t>Processing </a:t>
            </a:r>
            <a:r>
              <a:rPr lang="en-ZA" sz="2300" b="0" dirty="0">
                <a:solidFill>
                  <a:prstClr val="black"/>
                </a:solidFill>
              </a:rPr>
              <a:t>of Commissions on Agency </a:t>
            </a:r>
            <a:r>
              <a:rPr lang="en-ZA" sz="2300" b="0" dirty="0" smtClean="0">
                <a:solidFill>
                  <a:prstClr val="black"/>
                </a:solidFill>
              </a:rPr>
              <a:t>Transactions</a:t>
            </a:r>
          </a:p>
        </p:txBody>
      </p:sp>
      <p:sp>
        <p:nvSpPr>
          <p:cNvPr id="66" name="Round Same Side Corner Rectangle 65"/>
          <p:cNvSpPr/>
          <p:nvPr/>
        </p:nvSpPr>
        <p:spPr>
          <a:xfrm>
            <a:off x="7039272" y="3284794"/>
            <a:ext cx="1512168" cy="1247653"/>
          </a:xfrm>
          <a:prstGeom prst="round2SameRect">
            <a:avLst>
              <a:gd name="adj1" fmla="val 10009"/>
              <a:gd name="adj2" fmla="val 0"/>
            </a:avLst>
          </a:prstGeom>
          <a:solidFill>
            <a:schemeClr val="bg1"/>
          </a:solidFill>
          <a:ln w="19050">
            <a:solidFill>
              <a:schemeClr val="accent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prstClr val="black"/>
                </a:solidFill>
              </a:rPr>
              <a:t>IM, VM, Fees and </a:t>
            </a:r>
            <a:r>
              <a:rPr lang="en-ZA" sz="1200" dirty="0" smtClean="0">
                <a:solidFill>
                  <a:prstClr val="black"/>
                </a:solidFill>
              </a:rPr>
              <a:t>Comm will be rolled up, for all flows,  into a single cash amount during final settlement</a:t>
            </a:r>
            <a:endParaRPr lang="en-US" sz="1200" dirty="0">
              <a:solidFill>
                <a:prstClr val="black"/>
              </a:solidFill>
            </a:endParaRPr>
          </a:p>
        </p:txBody>
      </p:sp>
      <p:cxnSp>
        <p:nvCxnSpPr>
          <p:cNvPr id="68" name="Straight Connector 67"/>
          <p:cNvCxnSpPr>
            <a:stCxn id="65" idx="6"/>
            <a:endCxn id="66" idx="2"/>
          </p:cNvCxnSpPr>
          <p:nvPr/>
        </p:nvCxnSpPr>
        <p:spPr>
          <a:xfrm flipV="1">
            <a:off x="5425249" y="3908621"/>
            <a:ext cx="1614023" cy="329123"/>
          </a:xfrm>
          <a:prstGeom prst="line">
            <a:avLst/>
          </a:prstGeom>
          <a:ln>
            <a:solidFill>
              <a:schemeClr val="accent3"/>
            </a:solidFill>
            <a:prstDash val="sysDot"/>
          </a:ln>
        </p:spPr>
        <p:style>
          <a:lnRef idx="2">
            <a:schemeClr val="accent1"/>
          </a:lnRef>
          <a:fillRef idx="0">
            <a:schemeClr val="accent1"/>
          </a:fillRef>
          <a:effectRef idx="1">
            <a:schemeClr val="accent1"/>
          </a:effectRef>
          <a:fontRef idx="minor">
            <a:schemeClr val="tx1"/>
          </a:fontRef>
        </p:style>
      </p:cxnSp>
      <p:sp>
        <p:nvSpPr>
          <p:cNvPr id="135" name="Rectangle 134"/>
          <p:cNvSpPr/>
          <p:nvPr/>
        </p:nvSpPr>
        <p:spPr>
          <a:xfrm>
            <a:off x="169761" y="1137505"/>
            <a:ext cx="7615204" cy="338554"/>
          </a:xfrm>
          <a:prstGeom prst="rect">
            <a:avLst/>
          </a:prstGeom>
        </p:spPr>
        <p:txBody>
          <a:bodyPr wrap="square">
            <a:spAutoFit/>
          </a:bodyPr>
          <a:lstStyle/>
          <a:p>
            <a:r>
              <a:rPr lang="en-US" sz="1600" b="1" dirty="0" smtClean="0">
                <a:solidFill>
                  <a:prstClr val="black"/>
                </a:solidFill>
              </a:rPr>
              <a:t>Scenario: </a:t>
            </a:r>
            <a:r>
              <a:rPr lang="en-US" sz="1600" dirty="0">
                <a:solidFill>
                  <a:prstClr val="black"/>
                </a:solidFill>
              </a:rPr>
              <a:t>Tripartite Allocation </a:t>
            </a:r>
            <a:r>
              <a:rPr lang="en-US" sz="1600" dirty="0" smtClean="0">
                <a:solidFill>
                  <a:prstClr val="black"/>
                </a:solidFill>
              </a:rPr>
              <a:t>- Member </a:t>
            </a:r>
            <a:r>
              <a:rPr lang="en-US" sz="1600" dirty="0">
                <a:solidFill>
                  <a:prstClr val="black"/>
                </a:solidFill>
              </a:rPr>
              <a:t>to Tripartite </a:t>
            </a:r>
            <a:r>
              <a:rPr lang="en-US" sz="1600" dirty="0" smtClean="0">
                <a:solidFill>
                  <a:prstClr val="black"/>
                </a:solidFill>
              </a:rPr>
              <a:t>Client, </a:t>
            </a:r>
            <a:r>
              <a:rPr lang="en-US" sz="1600" dirty="0">
                <a:solidFill>
                  <a:prstClr val="black"/>
                </a:solidFill>
              </a:rPr>
              <a:t>under </a:t>
            </a:r>
            <a:r>
              <a:rPr lang="en-US" sz="1600" dirty="0" smtClean="0">
                <a:solidFill>
                  <a:prstClr val="black"/>
                </a:solidFill>
              </a:rPr>
              <a:t>same </a:t>
            </a:r>
            <a:r>
              <a:rPr lang="en-US" sz="1600" dirty="0">
                <a:solidFill>
                  <a:prstClr val="black"/>
                </a:solidFill>
              </a:rPr>
              <a:t>Clearing </a:t>
            </a:r>
            <a:r>
              <a:rPr lang="en-US" sz="1600" dirty="0" smtClean="0">
                <a:solidFill>
                  <a:prstClr val="black"/>
                </a:solidFill>
              </a:rPr>
              <a:t>Member</a:t>
            </a:r>
            <a:endParaRPr lang="en-US" sz="1600" dirty="0">
              <a:solidFill>
                <a:prstClr val="black"/>
              </a:solidFill>
            </a:endParaRPr>
          </a:p>
        </p:txBody>
      </p:sp>
      <p:grpSp>
        <p:nvGrpSpPr>
          <p:cNvPr id="90" name="Group 89"/>
          <p:cNvGrpSpPr/>
          <p:nvPr/>
        </p:nvGrpSpPr>
        <p:grpSpPr>
          <a:xfrm>
            <a:off x="251520" y="1825313"/>
            <a:ext cx="5789853" cy="4574604"/>
            <a:chOff x="251520" y="2177155"/>
            <a:chExt cx="5789853" cy="4574604"/>
          </a:xfrm>
        </p:grpSpPr>
        <p:sp>
          <p:nvSpPr>
            <p:cNvPr id="14" name="Oval 13"/>
            <p:cNvSpPr/>
            <p:nvPr/>
          </p:nvSpPr>
          <p:spPr>
            <a:xfrm>
              <a:off x="1990380" y="3645024"/>
              <a:ext cx="2524407" cy="43204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a:solidFill>
                    <a:prstClr val="black"/>
                  </a:solidFill>
                </a:rPr>
                <a:t>CM_A</a:t>
              </a:r>
              <a:endParaRPr lang="en-US" sz="1400" b="1" dirty="0">
                <a:solidFill>
                  <a:prstClr val="black"/>
                </a:solidFill>
              </a:endParaRPr>
            </a:p>
          </p:txBody>
        </p:sp>
        <p:sp>
          <p:nvSpPr>
            <p:cNvPr id="15" name="Oval 14"/>
            <p:cNvSpPr/>
            <p:nvPr/>
          </p:nvSpPr>
          <p:spPr>
            <a:xfrm>
              <a:off x="858757" y="5100356"/>
              <a:ext cx="1563432" cy="432048"/>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solidFill>
                    <a:prstClr val="black"/>
                  </a:solidFill>
                </a:rPr>
                <a:t>TM_A</a:t>
              </a:r>
              <a:endParaRPr lang="en-US" sz="1400" b="1" dirty="0">
                <a:solidFill>
                  <a:prstClr val="black"/>
                </a:solidFill>
              </a:endParaRPr>
            </a:p>
          </p:txBody>
        </p:sp>
        <p:sp>
          <p:nvSpPr>
            <p:cNvPr id="16" name="Oval 15"/>
            <p:cNvSpPr/>
            <p:nvPr/>
          </p:nvSpPr>
          <p:spPr>
            <a:xfrm>
              <a:off x="3888632" y="5100308"/>
              <a:ext cx="1563606" cy="432096"/>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smtClean="0">
                  <a:solidFill>
                    <a:prstClr val="black"/>
                  </a:solidFill>
                </a:rPr>
                <a:t>TM_B</a:t>
              </a:r>
              <a:endParaRPr lang="en-US" sz="1400" b="1" dirty="0">
                <a:solidFill>
                  <a:prstClr val="black"/>
                </a:solidFill>
              </a:endParaRPr>
            </a:p>
          </p:txBody>
        </p:sp>
        <p:cxnSp>
          <p:nvCxnSpPr>
            <p:cNvPr id="17" name="Straight Arrow Connector 16"/>
            <p:cNvCxnSpPr>
              <a:stCxn id="49" idx="2"/>
              <a:endCxn id="15" idx="5"/>
            </p:cNvCxnSpPr>
            <p:nvPr/>
          </p:nvCxnSpPr>
          <p:spPr>
            <a:xfrm flipH="1" flipV="1">
              <a:off x="2193230" y="5469132"/>
              <a:ext cx="1700347" cy="1066579"/>
            </a:xfrm>
            <a:prstGeom prst="straightConnector1">
              <a:avLst/>
            </a:prstGeom>
            <a:ln>
              <a:solidFill>
                <a:srgbClr val="0070C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1938877" y="2177155"/>
              <a:ext cx="2666681" cy="504056"/>
            </a:xfrm>
            <a:prstGeom prst="ellipse">
              <a:avLst/>
            </a:prstGeom>
            <a:solidFill>
              <a:schemeClr val="tx2">
                <a:lumMod val="40000"/>
                <a:lumOff val="60000"/>
              </a:schemeClr>
            </a:solidFill>
            <a:ln w="25400" cap="flat" cmpd="sng" algn="ctr">
              <a:solidFill>
                <a:schemeClr val="tx2"/>
              </a:solidFill>
              <a:prstDash val="solid"/>
            </a:ln>
            <a:effectLst/>
          </p:spPr>
          <p:txBody>
            <a:bodyPr rtlCol="0" anchor="ctr" anchorCtr="0"/>
            <a:lstStyle/>
            <a:p>
              <a:pPr algn="ctr"/>
              <a:r>
                <a:rPr lang="en-ZA" b="1" kern="0" dirty="0">
                  <a:solidFill>
                    <a:prstClr val="black"/>
                  </a:solidFill>
                </a:rPr>
                <a:t>JSE Clear</a:t>
              </a:r>
              <a:endParaRPr lang="en-US" b="1" kern="0" dirty="0">
                <a:solidFill>
                  <a:prstClr val="black"/>
                </a:solidFill>
              </a:endParaRPr>
            </a:p>
          </p:txBody>
        </p:sp>
        <p:cxnSp>
          <p:nvCxnSpPr>
            <p:cNvPr id="19" name="Straight Arrow Connector 18"/>
            <p:cNvCxnSpPr/>
            <p:nvPr/>
          </p:nvCxnSpPr>
          <p:spPr>
            <a:xfrm flipV="1">
              <a:off x="1261248" y="3950538"/>
              <a:ext cx="779234" cy="1196474"/>
            </a:xfrm>
            <a:prstGeom prst="straightConnector1">
              <a:avLst/>
            </a:prstGeom>
            <a:ln>
              <a:solidFill>
                <a:srgbClr val="C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6" idx="7"/>
            </p:cNvCxnSpPr>
            <p:nvPr/>
          </p:nvCxnSpPr>
          <p:spPr>
            <a:xfrm>
              <a:off x="4429372" y="3950537"/>
              <a:ext cx="793881" cy="1213050"/>
            </a:xfrm>
            <a:prstGeom prst="straightConnector1">
              <a:avLst/>
            </a:prstGeom>
            <a:ln>
              <a:solidFill>
                <a:srgbClr val="C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597934" y="5771588"/>
              <a:ext cx="890938" cy="461665"/>
            </a:xfrm>
            <a:prstGeom prst="rect">
              <a:avLst/>
            </a:prstGeom>
            <a:solidFill>
              <a:schemeClr val="bg1"/>
            </a:solidFill>
            <a:ln>
              <a:solidFill>
                <a:srgbClr val="0070C0"/>
              </a:solidFill>
            </a:ln>
          </p:spPr>
          <p:txBody>
            <a:bodyPr wrap="square" rtlCol="0">
              <a:spAutoFit/>
            </a:bodyPr>
            <a:lstStyle/>
            <a:p>
              <a:pPr algn="ctr"/>
              <a:r>
                <a:rPr lang="en-ZA" sz="1200" b="1" dirty="0" smtClean="0">
                  <a:solidFill>
                    <a:srgbClr val="0070C0"/>
                  </a:solidFill>
                </a:rPr>
                <a:t>Tripartite Allocation</a:t>
              </a:r>
              <a:endParaRPr lang="en-US" sz="1200" b="1" dirty="0">
                <a:solidFill>
                  <a:srgbClr val="0070C0"/>
                </a:solidFill>
              </a:endParaRPr>
            </a:p>
          </p:txBody>
        </p:sp>
        <p:cxnSp>
          <p:nvCxnSpPr>
            <p:cNvPr id="40" name="Curved Connector 39"/>
            <p:cNvCxnSpPr>
              <a:stCxn id="18" idx="2"/>
            </p:cNvCxnSpPr>
            <p:nvPr/>
          </p:nvCxnSpPr>
          <p:spPr>
            <a:xfrm flipH="1">
              <a:off x="1426496" y="2429183"/>
              <a:ext cx="512381" cy="6350"/>
            </a:xfrm>
            <a:prstGeom prst="straightConnector1">
              <a:avLst/>
            </a:prstGeom>
            <a:ln>
              <a:prstDash val="dash"/>
              <a:tailEnd type="none" w="lg" len="lg"/>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251520" y="2285170"/>
              <a:ext cx="1222176" cy="79208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prstClr val="black"/>
                  </a:solidFill>
                </a:rPr>
                <a:t>Detailed commission info provided to CMs and TMs</a:t>
              </a:r>
            </a:p>
          </p:txBody>
        </p:sp>
        <p:cxnSp>
          <p:nvCxnSpPr>
            <p:cNvPr id="47" name="Curved Connector 46"/>
            <p:cNvCxnSpPr>
              <a:stCxn id="18" idx="6"/>
            </p:cNvCxnSpPr>
            <p:nvPr/>
          </p:nvCxnSpPr>
          <p:spPr>
            <a:xfrm>
              <a:off x="4605558" y="2429183"/>
              <a:ext cx="231732" cy="0"/>
            </a:xfrm>
            <a:prstGeom prst="straightConnector1">
              <a:avLst/>
            </a:prstGeom>
            <a:ln>
              <a:prstDash val="dash"/>
              <a:tailEnd type="none" w="lg" len="lg"/>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819197" y="2253996"/>
              <a:ext cx="1222176" cy="79208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prstClr val="black"/>
                  </a:solidFill>
                </a:rPr>
                <a:t>Detailed commission info provided to CMs and TMs</a:t>
              </a:r>
            </a:p>
          </p:txBody>
        </p:sp>
        <p:sp>
          <p:nvSpPr>
            <p:cNvPr id="53" name="TextBox 52"/>
            <p:cNvSpPr txBox="1"/>
            <p:nvPr/>
          </p:nvSpPr>
          <p:spPr>
            <a:xfrm>
              <a:off x="4633161" y="4443005"/>
              <a:ext cx="792088" cy="276999"/>
            </a:xfrm>
            <a:prstGeom prst="rect">
              <a:avLst/>
            </a:prstGeom>
            <a:solidFill>
              <a:schemeClr val="bg1"/>
            </a:solidFill>
            <a:ln>
              <a:noFill/>
            </a:ln>
          </p:spPr>
          <p:txBody>
            <a:bodyPr wrap="square" rtlCol="0">
              <a:spAutoFit/>
            </a:bodyPr>
            <a:lstStyle/>
            <a:p>
              <a:pPr algn="ctr"/>
              <a:r>
                <a:rPr lang="en-ZA" sz="1200" b="1" dirty="0" smtClean="0">
                  <a:solidFill>
                    <a:srgbClr val="C00000"/>
                  </a:solidFill>
                </a:rPr>
                <a:t>(Comm)</a:t>
              </a:r>
              <a:endParaRPr lang="en-US" sz="1200" b="1" dirty="0">
                <a:solidFill>
                  <a:srgbClr val="C00000"/>
                </a:solidFill>
              </a:endParaRPr>
            </a:p>
          </p:txBody>
        </p:sp>
        <p:sp>
          <p:nvSpPr>
            <p:cNvPr id="54" name="TextBox 53"/>
            <p:cNvSpPr txBox="1"/>
            <p:nvPr/>
          </p:nvSpPr>
          <p:spPr>
            <a:xfrm>
              <a:off x="928805" y="4426884"/>
              <a:ext cx="862136" cy="276999"/>
            </a:xfrm>
            <a:prstGeom prst="rect">
              <a:avLst/>
            </a:prstGeom>
            <a:solidFill>
              <a:schemeClr val="bg1"/>
            </a:solidFill>
            <a:ln>
              <a:noFill/>
            </a:ln>
          </p:spPr>
          <p:txBody>
            <a:bodyPr wrap="square" rtlCol="0">
              <a:spAutoFit/>
            </a:bodyPr>
            <a:lstStyle/>
            <a:p>
              <a:pPr algn="ctr"/>
              <a:r>
                <a:rPr lang="en-ZA" sz="1200" b="1" dirty="0" smtClean="0">
                  <a:solidFill>
                    <a:srgbClr val="C00000"/>
                  </a:solidFill>
                </a:rPr>
                <a:t>(Comm)</a:t>
              </a:r>
              <a:endParaRPr lang="en-US" sz="1200" b="1" dirty="0">
                <a:solidFill>
                  <a:srgbClr val="C00000"/>
                </a:solidFill>
              </a:endParaRPr>
            </a:p>
          </p:txBody>
        </p:sp>
        <p:cxnSp>
          <p:nvCxnSpPr>
            <p:cNvPr id="101" name="Straight Arrow Connector 100"/>
            <p:cNvCxnSpPr/>
            <p:nvPr/>
          </p:nvCxnSpPr>
          <p:spPr>
            <a:xfrm flipH="1" flipV="1">
              <a:off x="3633163" y="4077075"/>
              <a:ext cx="608010" cy="10255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409025" y="4443004"/>
              <a:ext cx="825766" cy="276999"/>
            </a:xfrm>
            <a:prstGeom prst="rect">
              <a:avLst/>
            </a:prstGeom>
            <a:solidFill>
              <a:schemeClr val="bg1"/>
            </a:solidFill>
            <a:ln>
              <a:noFill/>
            </a:ln>
          </p:spPr>
          <p:txBody>
            <a:bodyPr wrap="square" rtlCol="0">
              <a:spAutoFit/>
            </a:bodyPr>
            <a:lstStyle/>
            <a:p>
              <a:r>
                <a:rPr lang="en-ZA" sz="1200" b="1" dirty="0" smtClean="0">
                  <a:solidFill>
                    <a:prstClr val="black"/>
                  </a:solidFill>
                </a:rPr>
                <a:t>(IM, Fees)</a:t>
              </a:r>
              <a:endParaRPr lang="en-US" sz="1200" b="1" dirty="0">
                <a:solidFill>
                  <a:prstClr val="black"/>
                </a:solidFill>
              </a:endParaRPr>
            </a:p>
          </p:txBody>
        </p:sp>
        <p:cxnSp>
          <p:nvCxnSpPr>
            <p:cNvPr id="109" name="Straight Arrow Connector 108"/>
            <p:cNvCxnSpPr>
              <a:stCxn id="15" idx="7"/>
            </p:cNvCxnSpPr>
            <p:nvPr/>
          </p:nvCxnSpPr>
          <p:spPr>
            <a:xfrm flipV="1">
              <a:off x="2193230" y="4077072"/>
              <a:ext cx="607783" cy="1086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2152941" y="4426884"/>
              <a:ext cx="936104"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(IM, Fees)</a:t>
              </a:r>
              <a:endParaRPr lang="en-US" sz="1200" b="1" dirty="0">
                <a:solidFill>
                  <a:prstClr val="black"/>
                </a:solidFill>
              </a:endParaRPr>
            </a:p>
          </p:txBody>
        </p:sp>
        <p:cxnSp>
          <p:nvCxnSpPr>
            <p:cNvPr id="113" name="Straight Arrow Connector 112"/>
            <p:cNvCxnSpPr>
              <a:stCxn id="14" idx="0"/>
              <a:endCxn id="18" idx="4"/>
            </p:cNvCxnSpPr>
            <p:nvPr/>
          </p:nvCxnSpPr>
          <p:spPr>
            <a:xfrm flipV="1">
              <a:off x="3252584" y="2681211"/>
              <a:ext cx="19634" cy="9638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Curved Connector 39"/>
            <p:cNvCxnSpPr>
              <a:endCxn id="14" idx="2"/>
            </p:cNvCxnSpPr>
            <p:nvPr/>
          </p:nvCxnSpPr>
          <p:spPr>
            <a:xfrm>
              <a:off x="467543" y="3077260"/>
              <a:ext cx="1522837" cy="783788"/>
            </a:xfrm>
            <a:prstGeom prst="bentConnector3">
              <a:avLst>
                <a:gd name="adj1" fmla="val 189"/>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46" name="Curved Connector 39"/>
            <p:cNvCxnSpPr>
              <a:endCxn id="15" idx="2"/>
            </p:cNvCxnSpPr>
            <p:nvPr/>
          </p:nvCxnSpPr>
          <p:spPr>
            <a:xfrm rot="16200000" flipH="1">
              <a:off x="-456411" y="4001212"/>
              <a:ext cx="2239122" cy="391213"/>
            </a:xfrm>
            <a:prstGeom prst="bent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50" name="Curved Connector 39"/>
            <p:cNvCxnSpPr>
              <a:endCxn id="14" idx="6"/>
            </p:cNvCxnSpPr>
            <p:nvPr/>
          </p:nvCxnSpPr>
          <p:spPr>
            <a:xfrm rot="10800000" flipV="1">
              <a:off x="4514787" y="3077256"/>
              <a:ext cx="1353360" cy="783792"/>
            </a:xfrm>
            <a:prstGeom prst="bentConnector3">
              <a:avLst>
                <a:gd name="adj1" fmla="val 94"/>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55" name="Curved Connector 39"/>
            <p:cNvCxnSpPr>
              <a:endCxn id="16" idx="6"/>
            </p:cNvCxnSpPr>
            <p:nvPr/>
          </p:nvCxnSpPr>
          <p:spPr>
            <a:xfrm rot="5400000">
              <a:off x="4540644" y="3988853"/>
              <a:ext cx="2239097" cy="415908"/>
            </a:xfrm>
            <a:prstGeom prst="bentConnector2">
              <a:avLst/>
            </a:prstGeom>
            <a:ln>
              <a:prstDash val="dash"/>
              <a:tailEnd type="triangle" w="lg" len="lg"/>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3377077" y="4337558"/>
              <a:ext cx="2048172" cy="504055"/>
            </a:xfrm>
            <a:prstGeom prst="ellipse">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86" name="Straight Arrow Connector 85"/>
            <p:cNvCxnSpPr>
              <a:stCxn id="16" idx="0"/>
            </p:cNvCxnSpPr>
            <p:nvPr/>
          </p:nvCxnSpPr>
          <p:spPr>
            <a:xfrm flipH="1" flipV="1">
              <a:off x="4025149" y="4022545"/>
              <a:ext cx="645286" cy="10777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4133233" y="4454036"/>
              <a:ext cx="599736" cy="276999"/>
            </a:xfrm>
            <a:prstGeom prst="rect">
              <a:avLst/>
            </a:prstGeom>
            <a:solidFill>
              <a:schemeClr val="bg1"/>
            </a:solidFill>
            <a:ln>
              <a:noFill/>
            </a:ln>
          </p:spPr>
          <p:txBody>
            <a:bodyPr wrap="square" rtlCol="0">
              <a:spAutoFit/>
            </a:bodyPr>
            <a:lstStyle/>
            <a:p>
              <a:r>
                <a:rPr lang="en-ZA" sz="1200" b="1" dirty="0" smtClean="0">
                  <a:solidFill>
                    <a:prstClr val="black"/>
                  </a:solidFill>
                </a:rPr>
                <a:t>(VM)</a:t>
              </a:r>
              <a:endParaRPr lang="en-US" sz="1200" b="1" dirty="0">
                <a:solidFill>
                  <a:prstClr val="black"/>
                </a:solidFill>
              </a:endParaRPr>
            </a:p>
          </p:txBody>
        </p:sp>
        <p:cxnSp>
          <p:nvCxnSpPr>
            <p:cNvPr id="95" name="Straight Arrow Connector 94"/>
            <p:cNvCxnSpPr/>
            <p:nvPr/>
          </p:nvCxnSpPr>
          <p:spPr>
            <a:xfrm flipH="1">
              <a:off x="1752066" y="4013800"/>
              <a:ext cx="639178" cy="1086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1696480" y="4429590"/>
              <a:ext cx="528470" cy="276999"/>
            </a:xfrm>
            <a:prstGeom prst="rect">
              <a:avLst/>
            </a:prstGeom>
            <a:solidFill>
              <a:schemeClr val="bg1"/>
            </a:solidFill>
            <a:ln>
              <a:noFill/>
            </a:ln>
          </p:spPr>
          <p:txBody>
            <a:bodyPr wrap="square" rtlCol="0">
              <a:spAutoFit/>
            </a:bodyPr>
            <a:lstStyle/>
            <a:p>
              <a:r>
                <a:rPr lang="en-ZA" sz="1200" b="1" dirty="0" smtClean="0">
                  <a:solidFill>
                    <a:prstClr val="black"/>
                  </a:solidFill>
                </a:rPr>
                <a:t>(VM)</a:t>
              </a:r>
              <a:endParaRPr lang="en-US" sz="1200" b="1" dirty="0">
                <a:solidFill>
                  <a:prstClr val="black"/>
                </a:solidFill>
              </a:endParaRPr>
            </a:p>
          </p:txBody>
        </p:sp>
        <p:sp>
          <p:nvSpPr>
            <p:cNvPr id="49" name="Oval 48"/>
            <p:cNvSpPr/>
            <p:nvPr/>
          </p:nvSpPr>
          <p:spPr>
            <a:xfrm>
              <a:off x="3893577" y="6319663"/>
              <a:ext cx="1565816" cy="432096"/>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b="1" dirty="0" err="1" smtClean="0">
                  <a:solidFill>
                    <a:prstClr val="black"/>
                  </a:solidFill>
                </a:rPr>
                <a:t>Client_B</a:t>
              </a:r>
              <a:endParaRPr lang="en-US" sz="1400" b="1" dirty="0">
                <a:solidFill>
                  <a:prstClr val="black"/>
                </a:solidFill>
              </a:endParaRPr>
            </a:p>
          </p:txBody>
        </p:sp>
        <p:cxnSp>
          <p:nvCxnSpPr>
            <p:cNvPr id="75" name="Straight Arrow Connector 74"/>
            <p:cNvCxnSpPr>
              <a:stCxn id="16" idx="5"/>
              <a:endCxn id="49" idx="7"/>
            </p:cNvCxnSpPr>
            <p:nvPr/>
          </p:nvCxnSpPr>
          <p:spPr>
            <a:xfrm>
              <a:off x="5223253" y="5469125"/>
              <a:ext cx="6832" cy="913817"/>
            </a:xfrm>
            <a:prstGeom prst="straightConnector1">
              <a:avLst/>
            </a:prstGeom>
            <a:ln>
              <a:solidFill>
                <a:srgbClr val="C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4241173" y="5532405"/>
              <a:ext cx="1" cy="7872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flipV="1">
              <a:off x="4732969" y="5532404"/>
              <a:ext cx="6050" cy="7872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4880737" y="5899505"/>
              <a:ext cx="792088" cy="276999"/>
            </a:xfrm>
            <a:prstGeom prst="rect">
              <a:avLst/>
            </a:prstGeom>
            <a:solidFill>
              <a:schemeClr val="bg1"/>
            </a:solidFill>
            <a:ln>
              <a:noFill/>
            </a:ln>
          </p:spPr>
          <p:txBody>
            <a:bodyPr wrap="square" rtlCol="0">
              <a:spAutoFit/>
            </a:bodyPr>
            <a:lstStyle/>
            <a:p>
              <a:pPr algn="ctr"/>
              <a:r>
                <a:rPr lang="en-ZA" sz="1200" b="1" dirty="0" smtClean="0">
                  <a:solidFill>
                    <a:srgbClr val="C00000"/>
                  </a:solidFill>
                </a:rPr>
                <a:t>(Comm)</a:t>
              </a:r>
              <a:endParaRPr lang="en-US" sz="1200" b="1" dirty="0">
                <a:solidFill>
                  <a:srgbClr val="C00000"/>
                </a:solidFill>
              </a:endParaRPr>
            </a:p>
          </p:txBody>
        </p:sp>
        <p:sp>
          <p:nvSpPr>
            <p:cNvPr id="100" name="TextBox 99"/>
            <p:cNvSpPr txBox="1"/>
            <p:nvPr/>
          </p:nvSpPr>
          <p:spPr>
            <a:xfrm>
              <a:off x="3705164" y="5899504"/>
              <a:ext cx="825766" cy="276999"/>
            </a:xfrm>
            <a:prstGeom prst="rect">
              <a:avLst/>
            </a:prstGeom>
            <a:solidFill>
              <a:schemeClr val="bg1"/>
            </a:solidFill>
            <a:ln>
              <a:noFill/>
            </a:ln>
          </p:spPr>
          <p:txBody>
            <a:bodyPr wrap="square" rtlCol="0">
              <a:spAutoFit/>
            </a:bodyPr>
            <a:lstStyle/>
            <a:p>
              <a:r>
                <a:rPr lang="en-ZA" sz="1200" b="1" dirty="0" smtClean="0">
                  <a:solidFill>
                    <a:prstClr val="black"/>
                  </a:solidFill>
                </a:rPr>
                <a:t>(IM, Fees)</a:t>
              </a:r>
              <a:endParaRPr lang="en-US" sz="1200" b="1" dirty="0">
                <a:solidFill>
                  <a:prstClr val="black"/>
                </a:solidFill>
              </a:endParaRPr>
            </a:p>
          </p:txBody>
        </p:sp>
        <p:sp>
          <p:nvSpPr>
            <p:cNvPr id="102" name="TextBox 101"/>
            <p:cNvSpPr txBox="1"/>
            <p:nvPr/>
          </p:nvSpPr>
          <p:spPr>
            <a:xfrm>
              <a:off x="4429372" y="5910536"/>
              <a:ext cx="557721" cy="276999"/>
            </a:xfrm>
            <a:prstGeom prst="rect">
              <a:avLst/>
            </a:prstGeom>
            <a:solidFill>
              <a:schemeClr val="bg1"/>
            </a:solidFill>
            <a:ln>
              <a:noFill/>
            </a:ln>
          </p:spPr>
          <p:txBody>
            <a:bodyPr wrap="square" rtlCol="0">
              <a:spAutoFit/>
            </a:bodyPr>
            <a:lstStyle/>
            <a:p>
              <a:r>
                <a:rPr lang="en-ZA" sz="1200" b="1" dirty="0" smtClean="0">
                  <a:solidFill>
                    <a:prstClr val="black"/>
                  </a:solidFill>
                </a:rPr>
                <a:t>(VM)</a:t>
              </a:r>
              <a:endParaRPr lang="en-US" sz="1200" b="1" dirty="0">
                <a:solidFill>
                  <a:prstClr val="black"/>
                </a:solidFill>
              </a:endParaRPr>
            </a:p>
          </p:txBody>
        </p:sp>
        <p:sp>
          <p:nvSpPr>
            <p:cNvPr id="88" name="TextBox 87"/>
            <p:cNvSpPr txBox="1"/>
            <p:nvPr/>
          </p:nvSpPr>
          <p:spPr>
            <a:xfrm>
              <a:off x="2794349" y="3191517"/>
              <a:ext cx="936104" cy="276999"/>
            </a:xfrm>
            <a:prstGeom prst="rect">
              <a:avLst/>
            </a:prstGeom>
            <a:solidFill>
              <a:schemeClr val="bg1"/>
            </a:solidFill>
            <a:ln>
              <a:noFill/>
            </a:ln>
          </p:spPr>
          <p:txBody>
            <a:bodyPr wrap="square" rtlCol="0">
              <a:spAutoFit/>
            </a:bodyPr>
            <a:lstStyle/>
            <a:p>
              <a:pPr algn="ctr"/>
              <a:r>
                <a:rPr lang="en-ZA" sz="1200" b="1" dirty="0" smtClean="0">
                  <a:solidFill>
                    <a:prstClr val="black"/>
                  </a:solidFill>
                </a:rPr>
                <a:t>(IM, Fees)</a:t>
              </a:r>
              <a:endParaRPr lang="en-US" sz="1200" b="1" dirty="0">
                <a:solidFill>
                  <a:prstClr val="black"/>
                </a:solidFill>
              </a:endParaRPr>
            </a:p>
          </p:txBody>
        </p:sp>
      </p:grpSp>
      <p:sp>
        <p:nvSpPr>
          <p:cNvPr id="98" name="TextBox 97"/>
          <p:cNvSpPr txBox="1"/>
          <p:nvPr/>
        </p:nvSpPr>
        <p:spPr>
          <a:xfrm>
            <a:off x="6660232" y="1593027"/>
            <a:ext cx="2218908" cy="1600438"/>
          </a:xfrm>
          <a:prstGeom prst="rect">
            <a:avLst/>
          </a:prstGeom>
          <a:noFill/>
          <a:ln w="28575">
            <a:solidFill>
              <a:schemeClr val="tx2"/>
            </a:solidFill>
          </a:ln>
        </p:spPr>
        <p:txBody>
          <a:bodyPr wrap="square" rtlCol="0">
            <a:spAutoFit/>
          </a:bodyPr>
          <a:lstStyle>
            <a:defPPr>
              <a:defRPr lang="en-US"/>
            </a:defPPr>
            <a:lvl1pPr algn="ctr">
              <a:defRPr sz="1400"/>
            </a:lvl1pPr>
          </a:lstStyle>
          <a:p>
            <a:r>
              <a:rPr lang="en-ZA" dirty="0" smtClean="0">
                <a:solidFill>
                  <a:prstClr val="black"/>
                </a:solidFill>
              </a:rPr>
              <a:t>In the event that </a:t>
            </a:r>
            <a:r>
              <a:rPr lang="en-ZA" dirty="0">
                <a:solidFill>
                  <a:prstClr val="black"/>
                </a:solidFill>
              </a:rPr>
              <a:t>the TMs </a:t>
            </a:r>
            <a:r>
              <a:rPr lang="en-ZA" dirty="0" smtClean="0">
                <a:solidFill>
                  <a:prstClr val="black"/>
                </a:solidFill>
              </a:rPr>
              <a:t>clear through the </a:t>
            </a:r>
            <a:r>
              <a:rPr lang="en-ZA" dirty="0">
                <a:solidFill>
                  <a:prstClr val="black"/>
                </a:solidFill>
              </a:rPr>
              <a:t>same CM, </a:t>
            </a:r>
            <a:r>
              <a:rPr lang="en-ZA" dirty="0" smtClean="0">
                <a:solidFill>
                  <a:prstClr val="black"/>
                </a:solidFill>
              </a:rPr>
              <a:t>there </a:t>
            </a:r>
            <a:r>
              <a:rPr lang="en-ZA" dirty="0">
                <a:solidFill>
                  <a:prstClr val="black"/>
                </a:solidFill>
              </a:rPr>
              <a:t>will be </a:t>
            </a:r>
            <a:r>
              <a:rPr lang="en-ZA" dirty="0" smtClean="0">
                <a:solidFill>
                  <a:prstClr val="black"/>
                </a:solidFill>
              </a:rPr>
              <a:t>no flow of commission between JSE Clear and the CM due to the zero net effect when rolling up to the CM level</a:t>
            </a:r>
            <a:endParaRPr lang="en-US" dirty="0">
              <a:solidFill>
                <a:prstClr val="black"/>
              </a:solidFill>
            </a:endParaRPr>
          </a:p>
        </p:txBody>
      </p:sp>
    </p:spTree>
    <p:extLst>
      <p:ext uri="{BB962C8B-B14F-4D97-AF65-F5344CB8AC3E}">
        <p14:creationId xmlns:p14="http://schemas.microsoft.com/office/powerpoint/2010/main" val="11605685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52" y="44624"/>
            <a:ext cx="7488192" cy="872736"/>
          </a:xfrm>
        </p:spPr>
        <p:txBody>
          <a:bodyPr>
            <a:normAutofit/>
          </a:bodyPr>
          <a:lstStyle/>
          <a:p>
            <a:pPr lvl="0"/>
            <a:r>
              <a:rPr lang="en-ZA" dirty="0"/>
              <a:t>Commissions</a:t>
            </a:r>
            <a:r>
              <a:rPr lang="en-ZA" sz="2800" dirty="0" smtClean="0"/>
              <a:t/>
            </a:r>
            <a:br>
              <a:rPr lang="en-ZA" sz="2800" dirty="0" smtClean="0"/>
            </a:br>
            <a:r>
              <a:rPr lang="en-ZA" sz="2300" b="0" dirty="0" smtClean="0"/>
              <a:t>Front-End Capabilities</a:t>
            </a:r>
            <a:endParaRPr lang="en-US" sz="2300" b="0" dirty="0"/>
          </a:p>
        </p:txBody>
      </p:sp>
      <p:sp>
        <p:nvSpPr>
          <p:cNvPr id="18" name="Content Placeholder 2"/>
          <p:cNvSpPr>
            <a:spLocks noGrp="1"/>
          </p:cNvSpPr>
          <p:nvPr>
            <p:ph idx="1"/>
          </p:nvPr>
        </p:nvSpPr>
        <p:spPr>
          <a:xfrm>
            <a:off x="323528" y="1412776"/>
            <a:ext cx="8136904" cy="1224136"/>
          </a:xfrm>
        </p:spPr>
        <p:txBody>
          <a:bodyPr>
            <a:noAutofit/>
          </a:bodyPr>
          <a:lstStyle/>
          <a:p>
            <a:pPr marL="0" lvl="0" indent="0">
              <a:buNone/>
            </a:pPr>
            <a:r>
              <a:rPr lang="en-ZA" sz="1600" dirty="0" smtClean="0"/>
              <a:t>To fully utilise the JSE commission service, Clearing Member and Trading Member front-ends will need to have capabilities for managing commissions; these may include:</a:t>
            </a:r>
          </a:p>
          <a:p>
            <a:pPr marL="0" lvl="0" indent="0"/>
            <a:endParaRPr lang="en-ZA" sz="1600" dirty="0" smtClean="0"/>
          </a:p>
          <a:p>
            <a:pPr marL="0" lvl="0" indent="0"/>
            <a:endParaRPr lang="en-ZA" sz="1600" dirty="0" smtClean="0"/>
          </a:p>
          <a:p>
            <a:pPr marL="0" lvl="0" indent="0"/>
            <a:r>
              <a:rPr lang="en-ZA" sz="1600" dirty="0" smtClean="0"/>
              <a:t> </a:t>
            </a:r>
          </a:p>
          <a:p>
            <a:pPr marL="0" lvl="0" indent="0"/>
            <a:endParaRPr lang="en-ZA" sz="1600" dirty="0"/>
          </a:p>
        </p:txBody>
      </p:sp>
      <p:sp>
        <p:nvSpPr>
          <p:cNvPr id="3" name="Rounded Rectangle 2"/>
          <p:cNvSpPr/>
          <p:nvPr/>
        </p:nvSpPr>
        <p:spPr>
          <a:xfrm>
            <a:off x="326291" y="2057400"/>
            <a:ext cx="4101693" cy="2880320"/>
          </a:xfrm>
          <a:prstGeom prst="roundRect">
            <a:avLst>
              <a:gd name="adj" fmla="val 6823"/>
            </a:avLst>
          </a:prstGeom>
        </p:spPr>
        <p:style>
          <a:lnRef idx="2">
            <a:schemeClr val="accent1"/>
          </a:lnRef>
          <a:fillRef idx="1">
            <a:schemeClr val="lt1"/>
          </a:fillRef>
          <a:effectRef idx="0">
            <a:schemeClr val="accent1"/>
          </a:effectRef>
          <a:fontRef idx="minor">
            <a:schemeClr val="dk1"/>
          </a:fontRef>
        </p:style>
        <p:txBody>
          <a:bodyPr rtlCol="0" anchor="t"/>
          <a:lstStyle/>
          <a:p>
            <a:pPr>
              <a:spcBef>
                <a:spcPts val="600"/>
              </a:spcBef>
            </a:pPr>
            <a:r>
              <a:rPr lang="en-ZA" sz="1400" b="1" dirty="0" smtClean="0">
                <a:solidFill>
                  <a:prstClr val="black"/>
                </a:solidFill>
              </a:rPr>
              <a:t>Clearing Member Front-Ends</a:t>
            </a:r>
          </a:p>
          <a:p>
            <a:pPr marL="285750" indent="-285750">
              <a:spcBef>
                <a:spcPts val="600"/>
              </a:spcBef>
              <a:buFont typeface="Arial" panose="020B0604020202020204" pitchFamily="34" charset="0"/>
              <a:buChar char="•"/>
            </a:pPr>
            <a:r>
              <a:rPr lang="en-ZA" sz="1400" dirty="0" smtClean="0">
                <a:solidFill>
                  <a:prstClr val="black"/>
                </a:solidFill>
              </a:rPr>
              <a:t>Ability to receive and monitor real-time commission confirmation messages across trading members and clients</a:t>
            </a:r>
          </a:p>
          <a:p>
            <a:pPr marL="285750" indent="-285750">
              <a:spcBef>
                <a:spcPts val="600"/>
              </a:spcBef>
              <a:buFont typeface="Arial" panose="020B0604020202020204" pitchFamily="34" charset="0"/>
              <a:buChar char="•"/>
            </a:pPr>
            <a:r>
              <a:rPr lang="en-ZA" sz="1400" dirty="0" smtClean="0">
                <a:solidFill>
                  <a:prstClr val="black"/>
                </a:solidFill>
              </a:rPr>
              <a:t>Ability to aggregate commission amounts for each trading member and determine their net commission amount to be settled</a:t>
            </a:r>
          </a:p>
          <a:p>
            <a:pPr marL="285750" indent="-285750">
              <a:spcBef>
                <a:spcPts val="600"/>
              </a:spcBef>
              <a:buFont typeface="Arial" panose="020B0604020202020204" pitchFamily="34" charset="0"/>
              <a:buChar char="•"/>
            </a:pPr>
            <a:r>
              <a:rPr lang="en-ZA" sz="1400" dirty="0" smtClean="0">
                <a:solidFill>
                  <a:prstClr val="black"/>
                </a:solidFill>
              </a:rPr>
              <a:t>Ability to receive and reconcile net commission amounts (payable/receivable</a:t>
            </a:r>
            <a:r>
              <a:rPr lang="en-ZA" sz="1400" dirty="0">
                <a:solidFill>
                  <a:prstClr val="black"/>
                </a:solidFill>
              </a:rPr>
              <a:t>)</a:t>
            </a:r>
            <a:r>
              <a:rPr lang="en-ZA" sz="1400" dirty="0" smtClean="0">
                <a:solidFill>
                  <a:prstClr val="black"/>
                </a:solidFill>
              </a:rPr>
              <a:t> from the JSE and perform necessary VAT invoicing and cash collection where applicable</a:t>
            </a:r>
          </a:p>
          <a:p>
            <a:pPr>
              <a:spcBef>
                <a:spcPts val="600"/>
              </a:spcBef>
            </a:pPr>
            <a:endParaRPr lang="en-ZA" sz="1400" dirty="0" smtClean="0">
              <a:solidFill>
                <a:prstClr val="black"/>
              </a:solidFill>
            </a:endParaRPr>
          </a:p>
          <a:p>
            <a:pPr>
              <a:spcBef>
                <a:spcPts val="600"/>
              </a:spcBef>
            </a:pPr>
            <a:endParaRPr lang="en-US" sz="1400" dirty="0">
              <a:solidFill>
                <a:prstClr val="black"/>
              </a:solidFill>
            </a:endParaRPr>
          </a:p>
        </p:txBody>
      </p:sp>
      <p:sp>
        <p:nvSpPr>
          <p:cNvPr id="7" name="Rounded Rectangle 6"/>
          <p:cNvSpPr/>
          <p:nvPr/>
        </p:nvSpPr>
        <p:spPr>
          <a:xfrm>
            <a:off x="4646771" y="2057400"/>
            <a:ext cx="4101693" cy="4176464"/>
          </a:xfrm>
          <a:prstGeom prst="roundRect">
            <a:avLst>
              <a:gd name="adj" fmla="val 6823"/>
            </a:avLst>
          </a:prstGeom>
        </p:spPr>
        <p:style>
          <a:lnRef idx="2">
            <a:schemeClr val="accent1"/>
          </a:lnRef>
          <a:fillRef idx="1">
            <a:schemeClr val="lt1"/>
          </a:fillRef>
          <a:effectRef idx="0">
            <a:schemeClr val="accent1"/>
          </a:effectRef>
          <a:fontRef idx="minor">
            <a:schemeClr val="dk1"/>
          </a:fontRef>
        </p:style>
        <p:txBody>
          <a:bodyPr rtlCol="0" anchor="t"/>
          <a:lstStyle/>
          <a:p>
            <a:pPr>
              <a:spcBef>
                <a:spcPts val="600"/>
              </a:spcBef>
            </a:pPr>
            <a:r>
              <a:rPr lang="en-ZA" sz="1400" b="1" dirty="0" smtClean="0">
                <a:solidFill>
                  <a:prstClr val="black"/>
                </a:solidFill>
              </a:rPr>
              <a:t>Trading Member Front-Ends</a:t>
            </a:r>
            <a:endParaRPr lang="en-ZA" sz="1400" dirty="0" smtClean="0">
              <a:solidFill>
                <a:prstClr val="black"/>
              </a:solidFill>
            </a:endParaRPr>
          </a:p>
          <a:p>
            <a:pPr marL="285750" indent="-285750">
              <a:spcBef>
                <a:spcPts val="600"/>
              </a:spcBef>
              <a:buFont typeface="Arial" panose="020B0604020202020204" pitchFamily="34" charset="0"/>
              <a:buChar char="•"/>
            </a:pPr>
            <a:r>
              <a:rPr lang="en-ZA" sz="1400" dirty="0">
                <a:solidFill>
                  <a:prstClr val="black"/>
                </a:solidFill>
              </a:rPr>
              <a:t>Ability to automatically </a:t>
            </a:r>
            <a:r>
              <a:rPr lang="en-ZA" sz="1400" dirty="0" smtClean="0">
                <a:solidFill>
                  <a:prstClr val="black"/>
                </a:solidFill>
              </a:rPr>
              <a:t>calculate and </a:t>
            </a:r>
            <a:r>
              <a:rPr lang="en-ZA" sz="1400" dirty="0">
                <a:solidFill>
                  <a:prstClr val="black"/>
                </a:solidFill>
              </a:rPr>
              <a:t>send </a:t>
            </a:r>
            <a:r>
              <a:rPr lang="en-ZA" sz="1400" dirty="0" smtClean="0">
                <a:solidFill>
                  <a:prstClr val="black"/>
                </a:solidFill>
              </a:rPr>
              <a:t>new commission entries to the JSE, based on member defined commission structures (this can either be done in bulk at EOD or real-time as trades are booked and deal managed)</a:t>
            </a:r>
          </a:p>
          <a:p>
            <a:pPr marL="285750" indent="-285750">
              <a:spcBef>
                <a:spcPts val="600"/>
              </a:spcBef>
              <a:buFont typeface="Arial" panose="020B0604020202020204" pitchFamily="34" charset="0"/>
              <a:buChar char="•"/>
            </a:pPr>
            <a:r>
              <a:rPr lang="en-ZA" sz="1400" dirty="0" smtClean="0">
                <a:solidFill>
                  <a:prstClr val="black"/>
                </a:solidFill>
              </a:rPr>
              <a:t>Ability to cancel and reject incorrect commission entries</a:t>
            </a:r>
          </a:p>
          <a:p>
            <a:pPr marL="285750" indent="-285750">
              <a:spcBef>
                <a:spcPts val="600"/>
              </a:spcBef>
              <a:buFont typeface="Arial" panose="020B0604020202020204" pitchFamily="34" charset="0"/>
              <a:buChar char="•"/>
            </a:pPr>
            <a:r>
              <a:rPr lang="en-ZA" sz="1400" dirty="0" smtClean="0">
                <a:solidFill>
                  <a:prstClr val="black"/>
                </a:solidFill>
              </a:rPr>
              <a:t>Ability to actively monitor and alert (where and when applicable) the validity of all new commissions booked against the trading member or trading member’s clients</a:t>
            </a:r>
          </a:p>
          <a:p>
            <a:pPr marL="285750" indent="-285750">
              <a:spcBef>
                <a:spcPts val="600"/>
              </a:spcBef>
              <a:buFont typeface="Arial" panose="020B0604020202020204" pitchFamily="34" charset="0"/>
              <a:buChar char="•"/>
            </a:pPr>
            <a:r>
              <a:rPr lang="en-ZA" sz="1400" dirty="0" smtClean="0">
                <a:solidFill>
                  <a:prstClr val="black"/>
                </a:solidFill>
              </a:rPr>
              <a:t>Perform necessary detailed commissions reporting and reconciliations at end of day</a:t>
            </a:r>
          </a:p>
          <a:p>
            <a:pPr marL="285750" indent="-285750">
              <a:spcBef>
                <a:spcPts val="600"/>
              </a:spcBef>
              <a:buFont typeface="Arial" panose="020B0604020202020204" pitchFamily="34" charset="0"/>
              <a:buChar char="•"/>
            </a:pPr>
            <a:r>
              <a:rPr lang="en-ZA" sz="1400" dirty="0" smtClean="0">
                <a:solidFill>
                  <a:prstClr val="black"/>
                </a:solidFill>
              </a:rPr>
              <a:t>Ability to generate and send necessary VAT invoices to trading members and clients</a:t>
            </a:r>
            <a:endParaRPr lang="en-ZA" sz="1400" dirty="0">
              <a:solidFill>
                <a:prstClr val="black"/>
              </a:solidFill>
            </a:endParaRPr>
          </a:p>
          <a:p>
            <a:pPr marL="285750" indent="-285750">
              <a:spcBef>
                <a:spcPts val="600"/>
              </a:spcBef>
              <a:buFont typeface="Arial" panose="020B0604020202020204" pitchFamily="34" charset="0"/>
              <a:buChar char="•"/>
            </a:pPr>
            <a:endParaRPr lang="en-US" sz="1400" dirty="0">
              <a:solidFill>
                <a:prstClr val="black"/>
              </a:solidFill>
            </a:endParaRPr>
          </a:p>
        </p:txBody>
      </p:sp>
    </p:spTree>
    <p:extLst>
      <p:ext uri="{BB962C8B-B14F-4D97-AF65-F5344CB8AC3E}">
        <p14:creationId xmlns:p14="http://schemas.microsoft.com/office/powerpoint/2010/main" val="202285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81800" y="6172200"/>
            <a:ext cx="2362200" cy="674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itle 1"/>
          <p:cNvSpPr>
            <a:spLocks noGrp="1"/>
          </p:cNvSpPr>
          <p:nvPr>
            <p:ph type="ctrTitle"/>
          </p:nvPr>
        </p:nvSpPr>
        <p:spPr>
          <a:xfrm>
            <a:off x="426422" y="76200"/>
            <a:ext cx="6448512" cy="746937"/>
          </a:xfrm>
        </p:spPr>
        <p:txBody>
          <a:bodyPr>
            <a:normAutofit fontScale="90000"/>
          </a:bodyPr>
          <a:lstStyle/>
          <a:p>
            <a:r>
              <a:rPr lang="en-ZA" sz="2800" dirty="0"/>
              <a:t>Clearing EOD Processes</a:t>
            </a:r>
            <a:r>
              <a:rPr lang="en-ZA" dirty="0" smtClean="0"/>
              <a:t/>
            </a:r>
            <a:br>
              <a:rPr lang="en-ZA" dirty="0" smtClean="0"/>
            </a:br>
            <a:r>
              <a:rPr lang="en-ZA" sz="2600" b="0" dirty="0" smtClean="0"/>
              <a:t>Preventative measures</a:t>
            </a:r>
            <a:endParaRPr lang="en-ZA" sz="2600" b="0" dirty="0"/>
          </a:p>
        </p:txBody>
      </p:sp>
      <p:sp>
        <p:nvSpPr>
          <p:cNvPr id="4" name="Rectangle 3"/>
          <p:cNvSpPr/>
          <p:nvPr/>
        </p:nvSpPr>
        <p:spPr>
          <a:xfrm>
            <a:off x="457200" y="1295400"/>
            <a:ext cx="8458200" cy="584775"/>
          </a:xfrm>
          <a:prstGeom prst="rect">
            <a:avLst/>
          </a:prstGeom>
        </p:spPr>
        <p:txBody>
          <a:bodyPr wrap="square">
            <a:spAutoFit/>
          </a:bodyPr>
          <a:lstStyle/>
          <a:p>
            <a:pPr marL="285750" indent="-285750">
              <a:spcBef>
                <a:spcPts val="1200"/>
              </a:spcBef>
              <a:spcAft>
                <a:spcPts val="1200"/>
              </a:spcAft>
              <a:buFont typeface="Arial" panose="020B0604020202020204" pitchFamily="34" charset="0"/>
              <a:buChar char="•"/>
            </a:pPr>
            <a:r>
              <a:rPr lang="en-ZA" sz="1600" dirty="0" err="1" smtClean="0">
                <a:solidFill>
                  <a:prstClr val="black"/>
                </a:solidFill>
              </a:rPr>
              <a:t>ITaC</a:t>
            </a:r>
            <a:r>
              <a:rPr lang="en-ZA" sz="1600" dirty="0" smtClean="0">
                <a:solidFill>
                  <a:prstClr val="black"/>
                </a:solidFill>
              </a:rPr>
              <a:t> introduces several improvements and new measures to reduce the possibility of exception scenarios – these are listed below with new/improved measures in bold</a:t>
            </a:r>
          </a:p>
        </p:txBody>
      </p:sp>
      <p:graphicFrame>
        <p:nvGraphicFramePr>
          <p:cNvPr id="13" name="Table 12"/>
          <p:cNvGraphicFramePr>
            <a:graphicFrameLocks noGrp="1"/>
          </p:cNvGraphicFramePr>
          <p:nvPr>
            <p:extLst>
              <p:ext uri="{D42A27DB-BD31-4B8C-83A1-F6EECF244321}">
                <p14:modId xmlns:p14="http://schemas.microsoft.com/office/powerpoint/2010/main" val="629002587"/>
              </p:ext>
            </p:extLst>
          </p:nvPr>
        </p:nvGraphicFramePr>
        <p:xfrm>
          <a:off x="304800" y="2286000"/>
          <a:ext cx="8534400" cy="3581400"/>
        </p:xfrm>
        <a:graphic>
          <a:graphicData uri="http://schemas.openxmlformats.org/drawingml/2006/table">
            <a:tbl>
              <a:tblPr firstRow="1" bandRow="1">
                <a:tableStyleId>{6E25E649-3F16-4E02-A733-19D2CDBF48F0}</a:tableStyleId>
              </a:tblPr>
              <a:tblGrid>
                <a:gridCol w="406400"/>
                <a:gridCol w="2641600"/>
                <a:gridCol w="1066800"/>
                <a:gridCol w="4419600"/>
              </a:tblGrid>
              <a:tr h="454286">
                <a:tc>
                  <a:txBody>
                    <a:bodyPr/>
                    <a:lstStyle/>
                    <a:p>
                      <a:pPr marL="144000" algn="l">
                        <a:spcBef>
                          <a:spcPts val="600"/>
                        </a:spcBef>
                        <a:spcAft>
                          <a:spcPts val="600"/>
                        </a:spcAft>
                      </a:pPr>
                      <a:r>
                        <a:rPr lang="en-ZA" sz="1400" dirty="0" smtClean="0">
                          <a:solidFill>
                            <a:schemeClr val="tx1"/>
                          </a:solidFill>
                          <a:effectLst/>
                        </a:rPr>
                        <a:t>#</a:t>
                      </a:r>
                      <a:endParaRPr lang="en-ZA" sz="1400" b="1" dirty="0">
                        <a:solidFill>
                          <a:schemeClr val="tx1"/>
                        </a:solidFill>
                        <a:effectLst/>
                        <a:latin typeface="Calibri"/>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144000" algn="l">
                        <a:spcBef>
                          <a:spcPts val="600"/>
                        </a:spcBef>
                        <a:spcAft>
                          <a:spcPts val="600"/>
                        </a:spcAft>
                      </a:pPr>
                      <a:r>
                        <a:rPr lang="en-ZA" sz="1400" dirty="0" smtClean="0">
                          <a:solidFill>
                            <a:schemeClr val="tx1"/>
                          </a:solidFill>
                          <a:effectLst/>
                        </a:rPr>
                        <a:t>Measure</a:t>
                      </a:r>
                      <a:endParaRPr lang="en-ZA" sz="1400" b="1" dirty="0">
                        <a:solidFill>
                          <a:schemeClr val="tx1"/>
                        </a:solidFill>
                        <a:effectLst/>
                        <a:latin typeface="Calibri"/>
                        <a:ea typeface="Times New Roman"/>
                        <a:cs typeface="Times New Roman"/>
                      </a:endParaRPr>
                    </a:p>
                  </a:txBody>
                  <a:tcPr marL="36195" marR="36195" marT="3619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144000" algn="l">
                        <a:spcBef>
                          <a:spcPts val="600"/>
                        </a:spcBef>
                        <a:spcAft>
                          <a:spcPts val="600"/>
                        </a:spcAft>
                      </a:pPr>
                      <a:r>
                        <a:rPr lang="en-ZA" sz="1400" dirty="0" smtClean="0">
                          <a:solidFill>
                            <a:schemeClr val="tx1"/>
                          </a:solidFill>
                          <a:effectLst/>
                        </a:rPr>
                        <a:t>Issue mitigated</a:t>
                      </a:r>
                      <a:endParaRPr lang="en-ZA" sz="1400" b="1" dirty="0">
                        <a:solidFill>
                          <a:schemeClr val="tx1"/>
                        </a:solidFill>
                        <a:effectLst/>
                        <a:latin typeface="Calibri"/>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144000" algn="l">
                        <a:spcBef>
                          <a:spcPts val="600"/>
                        </a:spcBef>
                        <a:spcAft>
                          <a:spcPts val="600"/>
                        </a:spcAft>
                      </a:pPr>
                      <a:r>
                        <a:rPr lang="en-ZA" sz="1400" dirty="0" smtClean="0">
                          <a:solidFill>
                            <a:schemeClr val="tx1"/>
                          </a:solidFill>
                          <a:effectLst/>
                        </a:rPr>
                        <a:t>Benefit</a:t>
                      </a:r>
                      <a:endParaRPr lang="en-ZA" sz="1400" b="1" dirty="0">
                        <a:solidFill>
                          <a:schemeClr val="tx1"/>
                        </a:solidFill>
                        <a:effectLst/>
                        <a:latin typeface="Calibri"/>
                        <a:ea typeface="Times New Roman"/>
                        <a:cs typeface="Times New Roman"/>
                      </a:endParaRPr>
                    </a:p>
                  </a:txBody>
                  <a:tcPr marL="36195" marR="36195" marT="3619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976433">
                <a:tc>
                  <a:txBody>
                    <a:bodyPr/>
                    <a:lstStyle/>
                    <a:p>
                      <a:pPr marL="144000" algn="l">
                        <a:spcBef>
                          <a:spcPts val="600"/>
                        </a:spcBef>
                        <a:spcAft>
                          <a:spcPts val="600"/>
                        </a:spcAft>
                      </a:pPr>
                      <a:r>
                        <a:rPr lang="en-ZA" sz="1400" dirty="0" smtClean="0">
                          <a:effectLst/>
                        </a:rPr>
                        <a:t>1</a:t>
                      </a:r>
                    </a:p>
                  </a:txBody>
                  <a:tcPr marL="0" marR="0" marT="0" marB="0" anchor="ctr">
                    <a:lnT w="12700" cap="flat" cmpd="sng" algn="ctr">
                      <a:solidFill>
                        <a:schemeClr val="tx1"/>
                      </a:solidFill>
                      <a:prstDash val="solid"/>
                      <a:round/>
                      <a:headEnd type="none" w="med" len="med"/>
                      <a:tailEnd type="none" w="med" len="med"/>
                    </a:lnT>
                  </a:tcPr>
                </a:tc>
                <a:tc>
                  <a:txBody>
                    <a:bodyPr/>
                    <a:lstStyle/>
                    <a:p>
                      <a:pPr marL="144000" algn="l">
                        <a:spcBef>
                          <a:spcPts val="600"/>
                        </a:spcBef>
                        <a:spcAft>
                          <a:spcPts val="600"/>
                        </a:spcAft>
                      </a:pPr>
                      <a:r>
                        <a:rPr lang="en-ZA" sz="1400" b="1" dirty="0">
                          <a:effectLst/>
                        </a:rPr>
                        <a:t>Automation of valuations processes</a:t>
                      </a:r>
                      <a:endParaRPr lang="en-ZA" sz="1400" b="1" dirty="0">
                        <a:effectLst/>
                        <a:latin typeface="Calibri"/>
                        <a:ea typeface="Times New Roman"/>
                        <a:cs typeface="Times New Roman"/>
                      </a:endParaRPr>
                    </a:p>
                  </a:txBody>
                  <a:tcPr marL="36195" marR="36195" marT="36195" marB="0" anchor="ctr">
                    <a:lnT w="12700" cap="flat" cmpd="sng" algn="ctr">
                      <a:solidFill>
                        <a:schemeClr val="tx1"/>
                      </a:solidFill>
                      <a:prstDash val="solid"/>
                      <a:round/>
                      <a:headEnd type="none" w="med" len="med"/>
                      <a:tailEnd type="none" w="med" len="med"/>
                    </a:lnT>
                  </a:tcPr>
                </a:tc>
                <a:tc>
                  <a:txBody>
                    <a:bodyPr/>
                    <a:lstStyle/>
                    <a:p>
                      <a:pPr marL="144000" algn="l">
                        <a:spcBef>
                          <a:spcPts val="600"/>
                        </a:spcBef>
                        <a:spcAft>
                          <a:spcPts val="600"/>
                        </a:spcAft>
                      </a:pPr>
                      <a:r>
                        <a:rPr lang="en-ZA" sz="1400">
                          <a:effectLst/>
                        </a:rPr>
                        <a:t>Incorrect MTM</a:t>
                      </a:r>
                      <a:endParaRPr lang="en-ZA" sz="1400" b="0">
                        <a:effectLst/>
                        <a:latin typeface="Calibri"/>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144000" algn="l">
                        <a:spcBef>
                          <a:spcPts val="600"/>
                        </a:spcBef>
                        <a:spcAft>
                          <a:spcPts val="600"/>
                        </a:spcAft>
                      </a:pPr>
                      <a:r>
                        <a:rPr lang="en-ZA" sz="1400" dirty="0">
                          <a:effectLst/>
                        </a:rPr>
                        <a:t>Many of the errors that have historically resulted in consideration of a next day rerun are the result of manual valuations processes that will be automated in robust systems with the implementation of ITaC </a:t>
                      </a:r>
                      <a:endParaRPr lang="en-ZA" sz="1400" b="0" dirty="0">
                        <a:effectLst/>
                        <a:latin typeface="Calibri"/>
                        <a:ea typeface="Times New Roman"/>
                        <a:cs typeface="Times New Roman"/>
                      </a:endParaRPr>
                    </a:p>
                  </a:txBody>
                  <a:tcPr marL="36195" marR="36195" marT="36195" marB="0" anchor="ctr">
                    <a:lnT w="12700" cap="flat" cmpd="sng" algn="ctr">
                      <a:solidFill>
                        <a:schemeClr val="tx1"/>
                      </a:solidFill>
                      <a:prstDash val="solid"/>
                      <a:round/>
                      <a:headEnd type="none" w="med" len="med"/>
                      <a:tailEnd type="none" w="med" len="med"/>
                    </a:lnT>
                  </a:tcPr>
                </a:tc>
              </a:tr>
              <a:tr h="976433">
                <a:tc>
                  <a:txBody>
                    <a:bodyPr/>
                    <a:lstStyle/>
                    <a:p>
                      <a:pPr marL="144000" algn="l">
                        <a:spcBef>
                          <a:spcPts val="600"/>
                        </a:spcBef>
                        <a:spcAft>
                          <a:spcPts val="600"/>
                        </a:spcAft>
                      </a:pPr>
                      <a:r>
                        <a:rPr lang="en-ZA" sz="1400">
                          <a:effectLst/>
                        </a:rPr>
                        <a:t>2</a:t>
                      </a:r>
                      <a:endParaRPr lang="en-ZA" sz="1400" b="0">
                        <a:effectLst/>
                        <a:latin typeface="Calibri"/>
                        <a:ea typeface="Times New Roman"/>
                        <a:cs typeface="Times New Roman"/>
                      </a:endParaRPr>
                    </a:p>
                  </a:txBody>
                  <a:tcPr marL="0" marR="0" marT="0" marB="0" anchor="ctr">
                    <a:lnB>
                      <a:noFill/>
                    </a:lnB>
                  </a:tcPr>
                </a:tc>
                <a:tc>
                  <a:txBody>
                    <a:bodyPr/>
                    <a:lstStyle/>
                    <a:p>
                      <a:pPr marL="144000" algn="l">
                        <a:spcBef>
                          <a:spcPts val="600"/>
                        </a:spcBef>
                        <a:spcAft>
                          <a:spcPts val="600"/>
                        </a:spcAft>
                      </a:pPr>
                      <a:r>
                        <a:rPr lang="en-ZA" sz="1400" b="1">
                          <a:effectLst/>
                        </a:rPr>
                        <a:t>Automated price validations - Missing, New, Deleted, Duplicate, Big change, Blank/null, No change </a:t>
                      </a:r>
                      <a:endParaRPr lang="en-ZA" sz="1400" b="1">
                        <a:effectLst/>
                        <a:latin typeface="Calibri"/>
                        <a:ea typeface="Times New Roman"/>
                        <a:cs typeface="Times New Roman"/>
                      </a:endParaRPr>
                    </a:p>
                  </a:txBody>
                  <a:tcPr marL="36195" marR="36195" marT="36195" marB="0" anchor="ctr">
                    <a:lnB>
                      <a:noFill/>
                    </a:lnB>
                  </a:tcPr>
                </a:tc>
                <a:tc>
                  <a:txBody>
                    <a:bodyPr/>
                    <a:lstStyle/>
                    <a:p>
                      <a:pPr marL="144000" algn="l">
                        <a:spcBef>
                          <a:spcPts val="600"/>
                        </a:spcBef>
                        <a:spcAft>
                          <a:spcPts val="600"/>
                        </a:spcAft>
                      </a:pPr>
                      <a:r>
                        <a:rPr lang="en-ZA" sz="1400" dirty="0">
                          <a:effectLst/>
                        </a:rPr>
                        <a:t>Incorrect MTM</a:t>
                      </a:r>
                      <a:endParaRPr lang="en-ZA" sz="1400" b="0" dirty="0">
                        <a:effectLst/>
                        <a:latin typeface="Calibri"/>
                        <a:ea typeface="Times New Roman"/>
                        <a:cs typeface="Times New Roman"/>
                      </a:endParaRPr>
                    </a:p>
                  </a:txBody>
                  <a:tcPr marL="0" marR="0" marT="0" marB="0" anchor="ctr">
                    <a:lnB>
                      <a:noFill/>
                    </a:lnB>
                  </a:tcPr>
                </a:tc>
                <a:tc>
                  <a:txBody>
                    <a:bodyPr/>
                    <a:lstStyle/>
                    <a:p>
                      <a:pPr marL="144000" algn="l">
                        <a:spcBef>
                          <a:spcPts val="600"/>
                        </a:spcBef>
                        <a:spcAft>
                          <a:spcPts val="600"/>
                        </a:spcAft>
                      </a:pPr>
                      <a:r>
                        <a:rPr lang="en-ZA" sz="1400" dirty="0">
                          <a:effectLst/>
                        </a:rPr>
                        <a:t>Automated validations will generate alerts and where configured to do so will stop processes allowing the issue to be resolved before proceeding with the Clearing </a:t>
                      </a:r>
                      <a:r>
                        <a:rPr lang="en-ZA" sz="1400" dirty="0" smtClean="0">
                          <a:effectLst/>
                        </a:rPr>
                        <a:t>EOD </a:t>
                      </a:r>
                      <a:r>
                        <a:rPr lang="en-ZA" sz="1400" dirty="0">
                          <a:effectLst/>
                        </a:rPr>
                        <a:t>process</a:t>
                      </a:r>
                      <a:endParaRPr lang="en-ZA" sz="1400" b="0" dirty="0">
                        <a:effectLst/>
                        <a:latin typeface="Calibri"/>
                        <a:ea typeface="Times New Roman"/>
                        <a:cs typeface="Times New Roman"/>
                      </a:endParaRPr>
                    </a:p>
                  </a:txBody>
                  <a:tcPr marL="36195" marR="36195" marT="36195" marB="0" anchor="ctr">
                    <a:lnB>
                      <a:noFill/>
                    </a:lnB>
                  </a:tcPr>
                </a:tc>
              </a:tr>
              <a:tr h="1174248">
                <a:tc>
                  <a:txBody>
                    <a:bodyPr/>
                    <a:lstStyle/>
                    <a:p>
                      <a:pPr marL="144000" algn="l">
                        <a:spcBef>
                          <a:spcPts val="600"/>
                        </a:spcBef>
                        <a:spcAft>
                          <a:spcPts val="600"/>
                        </a:spcAft>
                      </a:pPr>
                      <a:r>
                        <a:rPr lang="en-ZA" sz="1400" dirty="0">
                          <a:effectLst/>
                        </a:rPr>
                        <a:t>3</a:t>
                      </a:r>
                      <a:endParaRPr lang="en-ZA" sz="1400" b="0" dirty="0">
                        <a:effectLst/>
                        <a:latin typeface="Calibri"/>
                        <a:ea typeface="Times New Roman"/>
                        <a:cs typeface="Times New Roman"/>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44000" algn="l">
                        <a:spcBef>
                          <a:spcPts val="600"/>
                        </a:spcBef>
                        <a:spcAft>
                          <a:spcPts val="600"/>
                        </a:spcAft>
                      </a:pPr>
                      <a:r>
                        <a:rPr lang="en-ZA" sz="1400" b="1" dirty="0">
                          <a:effectLst/>
                        </a:rPr>
                        <a:t>Settlement prices will be published to the market at ~5:35pm on both the Trading System market data gateway and on the Post-trade system</a:t>
                      </a:r>
                      <a:endParaRPr lang="en-ZA" sz="1400" b="1" dirty="0">
                        <a:effectLst/>
                        <a:latin typeface="Calibri"/>
                        <a:ea typeface="Times New Roman"/>
                        <a:cs typeface="Times New Roman"/>
                      </a:endParaRPr>
                    </a:p>
                  </a:txBody>
                  <a:tcPr marL="36195" marR="36195" marT="3619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44000" algn="l">
                        <a:spcBef>
                          <a:spcPts val="600"/>
                        </a:spcBef>
                        <a:spcAft>
                          <a:spcPts val="600"/>
                        </a:spcAft>
                      </a:pPr>
                      <a:r>
                        <a:rPr lang="en-ZA" sz="1400">
                          <a:effectLst/>
                        </a:rPr>
                        <a:t>Incorrect MTM</a:t>
                      </a:r>
                      <a:endParaRPr lang="en-ZA" sz="1400" b="0">
                        <a:effectLst/>
                        <a:latin typeface="Calibri"/>
                        <a:ea typeface="Times New Roman"/>
                        <a:cs typeface="Times New Roman"/>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44000" algn="l">
                        <a:spcBef>
                          <a:spcPts val="600"/>
                        </a:spcBef>
                        <a:spcAft>
                          <a:spcPts val="600"/>
                        </a:spcAft>
                      </a:pPr>
                      <a:r>
                        <a:rPr lang="en-ZA" sz="1400" dirty="0">
                          <a:solidFill>
                            <a:schemeClr val="tx1"/>
                          </a:solidFill>
                          <a:effectLst/>
                        </a:rPr>
                        <a:t>Publication of settlement prices to a broad audience </a:t>
                      </a:r>
                      <a:r>
                        <a:rPr lang="en-ZA" sz="1400" dirty="0" smtClean="0">
                          <a:solidFill>
                            <a:schemeClr val="tx1"/>
                          </a:solidFill>
                          <a:effectLst/>
                        </a:rPr>
                        <a:t>prior to EOD being run will </a:t>
                      </a:r>
                      <a:r>
                        <a:rPr lang="en-ZA" sz="1400" dirty="0">
                          <a:solidFill>
                            <a:schemeClr val="tx1"/>
                          </a:solidFill>
                          <a:effectLst/>
                        </a:rPr>
                        <a:t>provide </a:t>
                      </a:r>
                      <a:r>
                        <a:rPr lang="en-ZA" sz="1400" dirty="0">
                          <a:effectLst/>
                        </a:rPr>
                        <a:t>market participants with improved  opportunity to identify potentially erroneous prices</a:t>
                      </a:r>
                      <a:endParaRPr lang="en-ZA" sz="1400" b="0" dirty="0">
                        <a:effectLst/>
                        <a:latin typeface="Calibri"/>
                        <a:ea typeface="Times New Roman"/>
                        <a:cs typeface="Times New Roman"/>
                      </a:endParaRPr>
                    </a:p>
                  </a:txBody>
                  <a:tcPr marL="36195" marR="36195" marT="3619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3630667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1800" y="6172200"/>
            <a:ext cx="2362200" cy="674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itle 1"/>
          <p:cNvSpPr>
            <a:spLocks noGrp="1"/>
          </p:cNvSpPr>
          <p:nvPr>
            <p:ph type="ctrTitle"/>
          </p:nvPr>
        </p:nvSpPr>
        <p:spPr>
          <a:xfrm>
            <a:off x="426422" y="76200"/>
            <a:ext cx="6600912" cy="746937"/>
          </a:xfrm>
        </p:spPr>
        <p:txBody>
          <a:bodyPr>
            <a:normAutofit fontScale="90000"/>
          </a:bodyPr>
          <a:lstStyle/>
          <a:p>
            <a:r>
              <a:rPr lang="en-ZA" sz="2800" dirty="0"/>
              <a:t>Clearing EOD Processes</a:t>
            </a:r>
            <a:r>
              <a:rPr lang="en-ZA" dirty="0" smtClean="0"/>
              <a:t/>
            </a:r>
            <a:br>
              <a:rPr lang="en-ZA" dirty="0" smtClean="0"/>
            </a:br>
            <a:r>
              <a:rPr lang="en-ZA" sz="2600" b="0" dirty="0" smtClean="0"/>
              <a:t>Preventative measures (cont.)</a:t>
            </a:r>
            <a:endParaRPr lang="en-ZA" sz="2600" b="0" dirty="0"/>
          </a:p>
        </p:txBody>
      </p:sp>
      <p:graphicFrame>
        <p:nvGraphicFramePr>
          <p:cNvPr id="13" name="Table 12"/>
          <p:cNvGraphicFramePr>
            <a:graphicFrameLocks noGrp="1"/>
          </p:cNvGraphicFramePr>
          <p:nvPr>
            <p:extLst>
              <p:ext uri="{D42A27DB-BD31-4B8C-83A1-F6EECF244321}">
                <p14:modId xmlns:p14="http://schemas.microsoft.com/office/powerpoint/2010/main" val="1479865750"/>
              </p:ext>
            </p:extLst>
          </p:nvPr>
        </p:nvGraphicFramePr>
        <p:xfrm>
          <a:off x="304800" y="1371600"/>
          <a:ext cx="8534400" cy="4800600"/>
        </p:xfrm>
        <a:graphic>
          <a:graphicData uri="http://schemas.openxmlformats.org/drawingml/2006/table">
            <a:tbl>
              <a:tblPr firstRow="1" bandRow="1">
                <a:tableStyleId>{6E25E649-3F16-4E02-A733-19D2CDBF48F0}</a:tableStyleId>
              </a:tblPr>
              <a:tblGrid>
                <a:gridCol w="406400"/>
                <a:gridCol w="2844800"/>
                <a:gridCol w="1625600"/>
                <a:gridCol w="3657600"/>
              </a:tblGrid>
              <a:tr h="483371">
                <a:tc>
                  <a:txBody>
                    <a:bodyPr/>
                    <a:lstStyle/>
                    <a:p>
                      <a:pPr marL="144000" algn="l">
                        <a:spcBef>
                          <a:spcPts val="600"/>
                        </a:spcBef>
                        <a:spcAft>
                          <a:spcPts val="600"/>
                        </a:spcAft>
                      </a:pPr>
                      <a:r>
                        <a:rPr lang="en-ZA" sz="1400" dirty="0" smtClean="0">
                          <a:solidFill>
                            <a:schemeClr val="tx1"/>
                          </a:solidFill>
                          <a:effectLst/>
                        </a:rPr>
                        <a:t>#</a:t>
                      </a:r>
                      <a:endParaRPr lang="en-ZA" sz="1400" b="1" dirty="0">
                        <a:solidFill>
                          <a:schemeClr val="tx1"/>
                        </a:solidFill>
                        <a:effectLst/>
                        <a:latin typeface="Calibri"/>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144000" algn="l">
                        <a:spcBef>
                          <a:spcPts val="600"/>
                        </a:spcBef>
                        <a:spcAft>
                          <a:spcPts val="600"/>
                        </a:spcAft>
                      </a:pPr>
                      <a:r>
                        <a:rPr lang="en-ZA" sz="1400" dirty="0" smtClean="0">
                          <a:solidFill>
                            <a:schemeClr val="tx1"/>
                          </a:solidFill>
                          <a:effectLst/>
                        </a:rPr>
                        <a:t>Measure</a:t>
                      </a:r>
                      <a:endParaRPr lang="en-ZA" sz="1400" b="1" dirty="0">
                        <a:solidFill>
                          <a:schemeClr val="tx1"/>
                        </a:solidFill>
                        <a:effectLst/>
                        <a:latin typeface="Calibri"/>
                        <a:ea typeface="Times New Roman"/>
                        <a:cs typeface="Times New Roman"/>
                      </a:endParaRPr>
                    </a:p>
                  </a:txBody>
                  <a:tcPr marL="36195" marR="36195" marT="3619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144000" algn="l">
                        <a:spcBef>
                          <a:spcPts val="600"/>
                        </a:spcBef>
                        <a:spcAft>
                          <a:spcPts val="600"/>
                        </a:spcAft>
                      </a:pPr>
                      <a:r>
                        <a:rPr lang="en-ZA" sz="1400" dirty="0" smtClean="0">
                          <a:solidFill>
                            <a:schemeClr val="tx1"/>
                          </a:solidFill>
                          <a:effectLst/>
                        </a:rPr>
                        <a:t>Issue mitigated</a:t>
                      </a:r>
                      <a:endParaRPr lang="en-ZA" sz="1400" b="1" dirty="0">
                        <a:solidFill>
                          <a:schemeClr val="tx1"/>
                        </a:solidFill>
                        <a:effectLst/>
                        <a:latin typeface="Calibri"/>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144000" algn="l">
                        <a:spcBef>
                          <a:spcPts val="600"/>
                        </a:spcBef>
                        <a:spcAft>
                          <a:spcPts val="600"/>
                        </a:spcAft>
                      </a:pPr>
                      <a:r>
                        <a:rPr lang="en-ZA" sz="1400" dirty="0" smtClean="0">
                          <a:solidFill>
                            <a:schemeClr val="tx1"/>
                          </a:solidFill>
                          <a:effectLst/>
                        </a:rPr>
                        <a:t>Benefit</a:t>
                      </a:r>
                      <a:endParaRPr lang="en-ZA" sz="1400" b="1" dirty="0">
                        <a:solidFill>
                          <a:schemeClr val="tx1"/>
                        </a:solidFill>
                        <a:effectLst/>
                        <a:latin typeface="Calibri"/>
                        <a:ea typeface="Times New Roman"/>
                        <a:cs typeface="Times New Roman"/>
                      </a:endParaRPr>
                    </a:p>
                  </a:txBody>
                  <a:tcPr marL="36195" marR="36195" marT="3619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446430">
                <a:tc>
                  <a:txBody>
                    <a:bodyPr/>
                    <a:lstStyle/>
                    <a:p>
                      <a:pPr marL="144000" algn="l">
                        <a:spcAft>
                          <a:spcPts val="600"/>
                        </a:spcAft>
                      </a:pPr>
                      <a:r>
                        <a:rPr lang="en-ZA" sz="1400" dirty="0">
                          <a:effectLst/>
                        </a:rPr>
                        <a:t>4</a:t>
                      </a:r>
                      <a:endParaRPr lang="en-ZA" sz="1400" dirty="0">
                        <a:effectLst/>
                        <a:latin typeface="Calibri"/>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144000" algn="l">
                        <a:spcAft>
                          <a:spcPts val="600"/>
                        </a:spcAft>
                      </a:pPr>
                      <a:r>
                        <a:rPr lang="en-ZA" sz="1400" b="1" dirty="0">
                          <a:effectLst/>
                        </a:rPr>
                        <a:t>Indicative VMs, IMs and margin calls published throughout the day on RTC</a:t>
                      </a:r>
                      <a:endParaRPr lang="en-ZA" sz="1400" b="1" dirty="0">
                        <a:effectLst/>
                        <a:latin typeface="Calibri"/>
                        <a:ea typeface="Times New Roman"/>
                        <a:cs typeface="Times New Roman"/>
                      </a:endParaRPr>
                    </a:p>
                  </a:txBody>
                  <a:tcPr marL="36195" marR="36195" marT="36195" marB="0" anchor="ctr">
                    <a:lnT w="12700" cap="flat" cmpd="sng" algn="ctr">
                      <a:solidFill>
                        <a:schemeClr val="tx1"/>
                      </a:solidFill>
                      <a:prstDash val="solid"/>
                      <a:round/>
                      <a:headEnd type="none" w="med" len="med"/>
                      <a:tailEnd type="none" w="med" len="med"/>
                    </a:lnT>
                  </a:tcPr>
                </a:tc>
                <a:tc>
                  <a:txBody>
                    <a:bodyPr/>
                    <a:lstStyle/>
                    <a:p>
                      <a:pPr marL="144000" algn="l">
                        <a:spcAft>
                          <a:spcPts val="600"/>
                        </a:spcAft>
                      </a:pPr>
                      <a:r>
                        <a:rPr lang="en-ZA" sz="1400" dirty="0">
                          <a:effectLst/>
                        </a:rPr>
                        <a:t>Incorrect MTM</a:t>
                      </a:r>
                    </a:p>
                    <a:p>
                      <a:pPr marL="144000" algn="l">
                        <a:spcAft>
                          <a:spcPts val="600"/>
                        </a:spcAft>
                      </a:pPr>
                      <a:r>
                        <a:rPr lang="en-ZA" sz="1400" dirty="0">
                          <a:effectLst/>
                        </a:rPr>
                        <a:t>Incorrect IM parameter</a:t>
                      </a:r>
                    </a:p>
                    <a:p>
                      <a:pPr marL="144000" algn="l">
                        <a:spcAft>
                          <a:spcPts val="600"/>
                        </a:spcAft>
                      </a:pPr>
                      <a:r>
                        <a:rPr lang="en-ZA" sz="1400" dirty="0">
                          <a:effectLst/>
                        </a:rPr>
                        <a:t>Contract loaded with incorrect </a:t>
                      </a:r>
                      <a:r>
                        <a:rPr lang="en-ZA" sz="1400" dirty="0" smtClean="0">
                          <a:effectLst/>
                        </a:rPr>
                        <a:t>size</a:t>
                      </a:r>
                      <a:endParaRPr lang="en-ZA" sz="1400" dirty="0">
                        <a:effectLst/>
                        <a:latin typeface="Calibri"/>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144000" algn="l">
                        <a:spcAft>
                          <a:spcPts val="600"/>
                        </a:spcAft>
                      </a:pPr>
                      <a:r>
                        <a:rPr lang="en-ZA" sz="1400" dirty="0">
                          <a:effectLst/>
                        </a:rPr>
                        <a:t>Allow market participants the opportunity to identify unexpected VMs and IMs</a:t>
                      </a:r>
                      <a:endParaRPr lang="en-ZA" sz="1400" dirty="0">
                        <a:effectLst/>
                        <a:latin typeface="Calibri"/>
                        <a:ea typeface="Times New Roman"/>
                        <a:cs typeface="Times New Roman"/>
                      </a:endParaRPr>
                    </a:p>
                  </a:txBody>
                  <a:tcPr marL="36195" marR="36195" marT="36195" marB="0" anchor="ctr">
                    <a:lnT w="12700" cap="flat" cmpd="sng" algn="ctr">
                      <a:solidFill>
                        <a:schemeClr val="tx1"/>
                      </a:solidFill>
                      <a:prstDash val="solid"/>
                      <a:round/>
                      <a:headEnd type="none" w="med" len="med"/>
                      <a:tailEnd type="none" w="med" len="med"/>
                    </a:lnT>
                  </a:tcPr>
                </a:tc>
              </a:tr>
              <a:tr h="1437694">
                <a:tc>
                  <a:txBody>
                    <a:bodyPr/>
                    <a:lstStyle/>
                    <a:p>
                      <a:pPr marL="144000" algn="l">
                        <a:spcAft>
                          <a:spcPts val="600"/>
                        </a:spcAft>
                      </a:pPr>
                      <a:r>
                        <a:rPr lang="en-ZA" sz="1400">
                          <a:effectLst/>
                        </a:rPr>
                        <a:t>5</a:t>
                      </a:r>
                      <a:endParaRPr lang="en-ZA" sz="1400">
                        <a:effectLst/>
                        <a:latin typeface="Calibri"/>
                        <a:ea typeface="Times New Roman"/>
                        <a:cs typeface="Times New Roman"/>
                      </a:endParaRPr>
                    </a:p>
                  </a:txBody>
                  <a:tcPr marL="0" marR="0" marT="0" marB="0" anchor="ctr">
                    <a:lnB>
                      <a:noFill/>
                    </a:lnB>
                  </a:tcPr>
                </a:tc>
                <a:tc>
                  <a:txBody>
                    <a:bodyPr/>
                    <a:lstStyle/>
                    <a:p>
                      <a:pPr marL="144000" algn="l">
                        <a:spcAft>
                          <a:spcPts val="600"/>
                        </a:spcAft>
                      </a:pPr>
                      <a:r>
                        <a:rPr lang="en-ZA" sz="1400" b="1" dirty="0">
                          <a:effectLst/>
                        </a:rPr>
                        <a:t>VMs published at ~5:35pm will be based on official settlement prices, therefore these VMs will be the actual VM call at </a:t>
                      </a:r>
                      <a:r>
                        <a:rPr lang="en-ZA" sz="1400" b="1" dirty="0" smtClean="0">
                          <a:effectLst/>
                        </a:rPr>
                        <a:t>EOD</a:t>
                      </a:r>
                      <a:r>
                        <a:rPr lang="en-US" sz="1400" b="1" dirty="0">
                          <a:effectLst/>
                        </a:rPr>
                        <a:t> </a:t>
                      </a:r>
                      <a:endParaRPr lang="en-ZA" sz="1400" b="1" dirty="0">
                        <a:effectLst/>
                        <a:latin typeface="Calibri"/>
                        <a:ea typeface="Times New Roman"/>
                        <a:cs typeface="Times New Roman"/>
                      </a:endParaRPr>
                    </a:p>
                  </a:txBody>
                  <a:tcPr marL="36195" marR="36195" marT="36195" marB="0" anchor="ctr">
                    <a:lnB>
                      <a:noFill/>
                    </a:lnB>
                  </a:tcPr>
                </a:tc>
                <a:tc>
                  <a:txBody>
                    <a:bodyPr/>
                    <a:lstStyle/>
                    <a:p>
                      <a:pPr marL="144000" algn="l">
                        <a:spcAft>
                          <a:spcPts val="600"/>
                        </a:spcAft>
                      </a:pPr>
                      <a:r>
                        <a:rPr lang="en-ZA" sz="1400" dirty="0">
                          <a:effectLst/>
                        </a:rPr>
                        <a:t>Incorrect MTM</a:t>
                      </a:r>
                    </a:p>
                    <a:p>
                      <a:pPr marL="144000" algn="l">
                        <a:spcAft>
                          <a:spcPts val="600"/>
                        </a:spcAft>
                      </a:pPr>
                      <a:r>
                        <a:rPr lang="en-ZA" sz="1400" dirty="0">
                          <a:effectLst/>
                        </a:rPr>
                        <a:t>Contract loaded with incorrect </a:t>
                      </a:r>
                      <a:r>
                        <a:rPr lang="en-ZA" sz="1400" dirty="0" smtClean="0">
                          <a:effectLst/>
                        </a:rPr>
                        <a:t>size</a:t>
                      </a:r>
                      <a:endParaRPr lang="en-ZA" sz="1400" dirty="0">
                        <a:effectLst/>
                        <a:latin typeface="Calibri"/>
                        <a:ea typeface="Times New Roman"/>
                        <a:cs typeface="Times New Roman"/>
                      </a:endParaRPr>
                    </a:p>
                  </a:txBody>
                  <a:tcPr marL="0" marR="0" marT="0" marB="0" anchor="ctr">
                    <a:lnB>
                      <a:noFill/>
                    </a:lnB>
                  </a:tcPr>
                </a:tc>
                <a:tc>
                  <a:txBody>
                    <a:bodyPr/>
                    <a:lstStyle/>
                    <a:p>
                      <a:pPr marL="144000" algn="l">
                        <a:spcAft>
                          <a:spcPts val="600"/>
                        </a:spcAft>
                      </a:pPr>
                      <a:r>
                        <a:rPr lang="en-ZA" sz="1400" dirty="0" smtClean="0">
                          <a:effectLst/>
                        </a:rPr>
                        <a:t>Provide market </a:t>
                      </a:r>
                      <a:r>
                        <a:rPr lang="en-ZA" sz="1400" dirty="0">
                          <a:effectLst/>
                        </a:rPr>
                        <a:t>participants early view of actual </a:t>
                      </a:r>
                      <a:r>
                        <a:rPr lang="en-ZA" sz="1400" dirty="0" smtClean="0">
                          <a:effectLst/>
                        </a:rPr>
                        <a:t>EOD </a:t>
                      </a:r>
                      <a:r>
                        <a:rPr lang="en-ZA" sz="1400" dirty="0">
                          <a:effectLst/>
                        </a:rPr>
                        <a:t>VM calls with the opportunity to identify unexpected VMs.</a:t>
                      </a:r>
                    </a:p>
                    <a:p>
                      <a:pPr marL="144000" algn="l">
                        <a:spcAft>
                          <a:spcPts val="600"/>
                        </a:spcAft>
                      </a:pPr>
                      <a:r>
                        <a:rPr lang="en-ZA" sz="1400" dirty="0">
                          <a:effectLst/>
                        </a:rPr>
                        <a:t/>
                      </a:r>
                      <a:br>
                        <a:rPr lang="en-ZA" sz="1400" dirty="0">
                          <a:effectLst/>
                        </a:rPr>
                      </a:br>
                      <a:r>
                        <a:rPr lang="en-ZA" sz="1400" dirty="0">
                          <a:effectLst/>
                        </a:rPr>
                        <a:t>Historically many erroneous prices have been detected by market participants viewing unexpected VM calls in client reports only on the morning of the next day</a:t>
                      </a:r>
                      <a:endParaRPr lang="en-ZA" sz="1400" dirty="0">
                        <a:effectLst/>
                        <a:latin typeface="Calibri"/>
                        <a:ea typeface="Times New Roman"/>
                        <a:cs typeface="Times New Roman"/>
                      </a:endParaRPr>
                    </a:p>
                  </a:txBody>
                  <a:tcPr marL="36195" marR="36195" marT="36195" marB="0" anchor="ctr">
                    <a:lnB>
                      <a:noFill/>
                    </a:lnB>
                  </a:tcPr>
                </a:tc>
              </a:tr>
              <a:tr h="1051524">
                <a:tc>
                  <a:txBody>
                    <a:bodyPr/>
                    <a:lstStyle/>
                    <a:p>
                      <a:pPr marL="144000" algn="l">
                        <a:spcAft>
                          <a:spcPts val="600"/>
                        </a:spcAft>
                      </a:pPr>
                      <a:r>
                        <a:rPr lang="en-ZA" sz="1400">
                          <a:effectLst/>
                        </a:rPr>
                        <a:t>6</a:t>
                      </a:r>
                      <a:endParaRPr lang="en-ZA" sz="1400">
                        <a:effectLst/>
                        <a:latin typeface="Calibri"/>
                        <a:ea typeface="Times New Roman"/>
                        <a:cs typeface="Times New Roman"/>
                      </a:endParaRPr>
                    </a:p>
                  </a:txBody>
                  <a:tcPr marL="0" marR="0" marT="0" marB="0" anchor="ctr">
                    <a:lnL>
                      <a:noFill/>
                    </a:lnL>
                    <a:lnR>
                      <a:noFill/>
                    </a:lnR>
                    <a:lnT>
                      <a:noFill/>
                    </a:lnT>
                    <a:lnB w="25400" cmpd="sng">
                      <a:noFill/>
                    </a:lnB>
                    <a:lnTlToBr w="12700" cmpd="sng">
                      <a:noFill/>
                      <a:prstDash val="solid"/>
                    </a:lnTlToBr>
                    <a:lnBlToTr w="12700" cmpd="sng">
                      <a:noFill/>
                      <a:prstDash val="solid"/>
                    </a:lnBlToTr>
                  </a:tcPr>
                </a:tc>
                <a:tc>
                  <a:txBody>
                    <a:bodyPr/>
                    <a:lstStyle/>
                    <a:p>
                      <a:pPr marL="144000" algn="l">
                        <a:spcAft>
                          <a:spcPts val="600"/>
                        </a:spcAft>
                      </a:pPr>
                      <a:r>
                        <a:rPr lang="en-ZA" sz="1400" b="0" dirty="0" smtClean="0">
                          <a:effectLst/>
                        </a:rPr>
                        <a:t>JSE VM exception </a:t>
                      </a:r>
                      <a:r>
                        <a:rPr lang="en-ZA" sz="1400" b="0" dirty="0">
                          <a:effectLst/>
                        </a:rPr>
                        <a:t>report at client level </a:t>
                      </a:r>
                      <a:r>
                        <a:rPr lang="en-ZA" sz="1400" b="0" dirty="0" smtClean="0">
                          <a:effectLst/>
                        </a:rPr>
                        <a:t>will be assessed</a:t>
                      </a:r>
                      <a:r>
                        <a:rPr lang="en-ZA" sz="1400" b="0" baseline="0" dirty="0" smtClean="0">
                          <a:effectLst/>
                        </a:rPr>
                        <a:t> by JSE </a:t>
                      </a:r>
                      <a:r>
                        <a:rPr lang="en-ZA" sz="1400" b="0" dirty="0" smtClean="0">
                          <a:effectLst/>
                        </a:rPr>
                        <a:t>during  the EOD </a:t>
                      </a:r>
                      <a:r>
                        <a:rPr lang="en-ZA" sz="1400" b="0" dirty="0">
                          <a:effectLst/>
                        </a:rPr>
                        <a:t>balancing </a:t>
                      </a:r>
                      <a:r>
                        <a:rPr lang="en-ZA" sz="1400" b="0" dirty="0" smtClean="0">
                          <a:effectLst/>
                        </a:rPr>
                        <a:t>process</a:t>
                      </a:r>
                      <a:endParaRPr lang="en-ZA" sz="1400" b="0" dirty="0">
                        <a:effectLst/>
                        <a:latin typeface="Calibri"/>
                        <a:ea typeface="Times New Roman"/>
                        <a:cs typeface="Times New Roman"/>
                      </a:endParaRPr>
                    </a:p>
                  </a:txBody>
                  <a:tcPr marL="36195" marR="36195" marT="36195" marB="0" anchor="ctr">
                    <a:lnL>
                      <a:noFill/>
                    </a:lnL>
                    <a:lnR>
                      <a:noFill/>
                    </a:lnR>
                    <a:lnT>
                      <a:noFill/>
                    </a:lnT>
                    <a:lnB w="25400" cmpd="sng">
                      <a:noFill/>
                    </a:lnB>
                    <a:lnTlToBr w="12700" cmpd="sng">
                      <a:noFill/>
                      <a:prstDash val="solid"/>
                    </a:lnTlToBr>
                    <a:lnBlToTr w="12700" cmpd="sng">
                      <a:noFill/>
                      <a:prstDash val="solid"/>
                    </a:lnBlToTr>
                  </a:tcPr>
                </a:tc>
                <a:tc>
                  <a:txBody>
                    <a:bodyPr/>
                    <a:lstStyle/>
                    <a:p>
                      <a:pPr marL="144000" algn="l">
                        <a:spcAft>
                          <a:spcPts val="600"/>
                        </a:spcAft>
                      </a:pPr>
                      <a:r>
                        <a:rPr lang="en-ZA" sz="1400" dirty="0">
                          <a:effectLst/>
                        </a:rPr>
                        <a:t>Incorrect MTM</a:t>
                      </a:r>
                    </a:p>
                    <a:p>
                      <a:pPr marL="144000" algn="l">
                        <a:spcAft>
                          <a:spcPts val="600"/>
                        </a:spcAft>
                      </a:pPr>
                      <a:r>
                        <a:rPr lang="en-ZA" sz="1400" dirty="0">
                          <a:effectLst/>
                        </a:rPr>
                        <a:t>Contract loaded with incorrect </a:t>
                      </a:r>
                      <a:r>
                        <a:rPr lang="en-ZA" sz="1400" dirty="0" smtClean="0">
                          <a:effectLst/>
                        </a:rPr>
                        <a:t>size</a:t>
                      </a:r>
                      <a:endParaRPr lang="en-ZA" sz="1400" dirty="0">
                        <a:effectLst/>
                        <a:latin typeface="Calibri"/>
                        <a:ea typeface="Times New Roman"/>
                        <a:cs typeface="Times New Roman"/>
                      </a:endParaRPr>
                    </a:p>
                  </a:txBody>
                  <a:tcPr marL="0" marR="0" marT="0" marB="0" anchor="ctr">
                    <a:lnL>
                      <a:noFill/>
                    </a:lnL>
                    <a:lnR>
                      <a:noFill/>
                    </a:lnR>
                    <a:lnT>
                      <a:noFill/>
                    </a:lnT>
                    <a:lnB w="25400" cmpd="sng">
                      <a:noFill/>
                    </a:lnB>
                    <a:lnTlToBr w="12700" cmpd="sng">
                      <a:noFill/>
                      <a:prstDash val="solid"/>
                    </a:lnTlToBr>
                    <a:lnBlToTr w="12700" cmpd="sng">
                      <a:noFill/>
                      <a:prstDash val="solid"/>
                    </a:lnBlToTr>
                  </a:tcPr>
                </a:tc>
                <a:tc>
                  <a:txBody>
                    <a:bodyPr/>
                    <a:lstStyle/>
                    <a:p>
                      <a:pPr marL="144000" algn="l">
                        <a:spcAft>
                          <a:spcPts val="600"/>
                        </a:spcAft>
                      </a:pPr>
                      <a:r>
                        <a:rPr lang="en-ZA" sz="1400" dirty="0">
                          <a:solidFill>
                            <a:schemeClr val="tx1"/>
                          </a:solidFill>
                          <a:effectLst/>
                        </a:rPr>
                        <a:t>Highlight </a:t>
                      </a:r>
                      <a:r>
                        <a:rPr lang="en-ZA" sz="1400" dirty="0" smtClean="0">
                          <a:solidFill>
                            <a:schemeClr val="tx1"/>
                          </a:solidFill>
                          <a:effectLst/>
                        </a:rPr>
                        <a:t>large and potentially irregular VM </a:t>
                      </a:r>
                      <a:r>
                        <a:rPr lang="en-ZA" sz="1400" dirty="0">
                          <a:solidFill>
                            <a:schemeClr val="tx1"/>
                          </a:solidFill>
                          <a:effectLst/>
                        </a:rPr>
                        <a:t>moves </a:t>
                      </a:r>
                      <a:r>
                        <a:rPr lang="en-ZA" sz="1400" dirty="0" smtClean="0">
                          <a:solidFill>
                            <a:schemeClr val="tx1"/>
                          </a:solidFill>
                          <a:effectLst/>
                        </a:rPr>
                        <a:t>resulting from</a:t>
                      </a:r>
                      <a:r>
                        <a:rPr lang="en-ZA" sz="1400" baseline="0" dirty="0" smtClean="0">
                          <a:solidFill>
                            <a:schemeClr val="tx1"/>
                          </a:solidFill>
                          <a:effectLst/>
                        </a:rPr>
                        <a:t> potentially </a:t>
                      </a:r>
                      <a:r>
                        <a:rPr lang="en-ZA" sz="1400" dirty="0" smtClean="0">
                          <a:solidFill>
                            <a:schemeClr val="tx1"/>
                          </a:solidFill>
                          <a:effectLst/>
                        </a:rPr>
                        <a:t>erroneous prices</a:t>
                      </a:r>
                      <a:endParaRPr lang="en-ZA" sz="1400" dirty="0">
                        <a:solidFill>
                          <a:schemeClr val="tx1"/>
                        </a:solidFill>
                        <a:effectLst/>
                        <a:latin typeface="Calibri"/>
                        <a:ea typeface="Times New Roman"/>
                        <a:cs typeface="Times New Roman"/>
                      </a:endParaRPr>
                    </a:p>
                  </a:txBody>
                  <a:tcPr marL="36195" marR="36195" marT="36195" marB="0" anchor="ctr">
                    <a:lnL>
                      <a:noFill/>
                    </a:lnL>
                    <a:lnR>
                      <a:noFill/>
                    </a:lnR>
                    <a:lnT>
                      <a:noFill/>
                    </a:lnT>
                    <a:lnB w="254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1482213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1800" y="6172200"/>
            <a:ext cx="2362200" cy="674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itle 1"/>
          <p:cNvSpPr>
            <a:spLocks noGrp="1"/>
          </p:cNvSpPr>
          <p:nvPr>
            <p:ph type="ctrTitle"/>
          </p:nvPr>
        </p:nvSpPr>
        <p:spPr>
          <a:xfrm>
            <a:off x="409488" y="76200"/>
            <a:ext cx="6981912" cy="746937"/>
          </a:xfrm>
        </p:spPr>
        <p:txBody>
          <a:bodyPr>
            <a:normAutofit fontScale="90000"/>
          </a:bodyPr>
          <a:lstStyle/>
          <a:p>
            <a:r>
              <a:rPr lang="en-ZA" sz="2800" dirty="0"/>
              <a:t>Clearing EOD Processes</a:t>
            </a:r>
            <a:r>
              <a:rPr lang="en-ZA" dirty="0" smtClean="0"/>
              <a:t/>
            </a:r>
            <a:br>
              <a:rPr lang="en-ZA" dirty="0" smtClean="0"/>
            </a:br>
            <a:r>
              <a:rPr lang="en-ZA" sz="2600" b="0" dirty="0" smtClean="0"/>
              <a:t>Preventative measures (cont.)</a:t>
            </a:r>
            <a:endParaRPr lang="en-ZA" sz="2600" b="0" dirty="0"/>
          </a:p>
        </p:txBody>
      </p:sp>
      <p:graphicFrame>
        <p:nvGraphicFramePr>
          <p:cNvPr id="13" name="Table 12"/>
          <p:cNvGraphicFramePr>
            <a:graphicFrameLocks noGrp="1"/>
          </p:cNvGraphicFramePr>
          <p:nvPr>
            <p:extLst>
              <p:ext uri="{D42A27DB-BD31-4B8C-83A1-F6EECF244321}">
                <p14:modId xmlns:p14="http://schemas.microsoft.com/office/powerpoint/2010/main" val="122796585"/>
              </p:ext>
            </p:extLst>
          </p:nvPr>
        </p:nvGraphicFramePr>
        <p:xfrm>
          <a:off x="304800" y="1371600"/>
          <a:ext cx="8534400" cy="5217831"/>
        </p:xfrm>
        <a:graphic>
          <a:graphicData uri="http://schemas.openxmlformats.org/drawingml/2006/table">
            <a:tbl>
              <a:tblPr firstRow="1" bandRow="1">
                <a:tableStyleId>{6E25E649-3F16-4E02-A733-19D2CDBF48F0}</a:tableStyleId>
              </a:tblPr>
              <a:tblGrid>
                <a:gridCol w="406400"/>
                <a:gridCol w="4089400"/>
                <a:gridCol w="1752600"/>
                <a:gridCol w="2286000"/>
              </a:tblGrid>
              <a:tr h="483371">
                <a:tc>
                  <a:txBody>
                    <a:bodyPr/>
                    <a:lstStyle/>
                    <a:p>
                      <a:pPr marL="144000" algn="l">
                        <a:spcBef>
                          <a:spcPts val="600"/>
                        </a:spcBef>
                        <a:spcAft>
                          <a:spcPts val="600"/>
                        </a:spcAft>
                      </a:pPr>
                      <a:r>
                        <a:rPr lang="en-ZA" sz="1400" dirty="0" smtClean="0">
                          <a:solidFill>
                            <a:schemeClr val="tx1"/>
                          </a:solidFill>
                          <a:effectLst/>
                        </a:rPr>
                        <a:t>#</a:t>
                      </a:r>
                      <a:endParaRPr lang="en-ZA" sz="1400" b="1" dirty="0">
                        <a:solidFill>
                          <a:schemeClr val="tx1"/>
                        </a:solidFill>
                        <a:effectLst/>
                        <a:latin typeface="Calibri"/>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144000" algn="l">
                        <a:spcBef>
                          <a:spcPts val="600"/>
                        </a:spcBef>
                        <a:spcAft>
                          <a:spcPts val="600"/>
                        </a:spcAft>
                      </a:pPr>
                      <a:r>
                        <a:rPr lang="en-ZA" sz="1400" dirty="0" smtClean="0">
                          <a:solidFill>
                            <a:schemeClr val="tx1"/>
                          </a:solidFill>
                          <a:effectLst/>
                        </a:rPr>
                        <a:t>Measure</a:t>
                      </a:r>
                      <a:endParaRPr lang="en-ZA" sz="1400" b="1" dirty="0">
                        <a:solidFill>
                          <a:schemeClr val="tx1"/>
                        </a:solidFill>
                        <a:effectLst/>
                        <a:latin typeface="Calibri"/>
                        <a:ea typeface="Times New Roman"/>
                        <a:cs typeface="Times New Roman"/>
                      </a:endParaRPr>
                    </a:p>
                  </a:txBody>
                  <a:tcPr marL="36195" marR="36195" marT="3619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144000" algn="l">
                        <a:spcBef>
                          <a:spcPts val="600"/>
                        </a:spcBef>
                        <a:spcAft>
                          <a:spcPts val="600"/>
                        </a:spcAft>
                      </a:pPr>
                      <a:r>
                        <a:rPr lang="en-ZA" sz="1400" dirty="0" smtClean="0">
                          <a:solidFill>
                            <a:schemeClr val="tx1"/>
                          </a:solidFill>
                          <a:effectLst/>
                        </a:rPr>
                        <a:t>Issue mitigated</a:t>
                      </a:r>
                      <a:endParaRPr lang="en-ZA" sz="1400" b="1" dirty="0">
                        <a:solidFill>
                          <a:schemeClr val="tx1"/>
                        </a:solidFill>
                        <a:effectLst/>
                        <a:latin typeface="Calibri"/>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144000" algn="l">
                        <a:spcBef>
                          <a:spcPts val="600"/>
                        </a:spcBef>
                        <a:spcAft>
                          <a:spcPts val="600"/>
                        </a:spcAft>
                      </a:pPr>
                      <a:r>
                        <a:rPr lang="en-ZA" sz="1400" dirty="0" smtClean="0">
                          <a:solidFill>
                            <a:schemeClr val="tx1"/>
                          </a:solidFill>
                          <a:effectLst/>
                        </a:rPr>
                        <a:t>Benefit</a:t>
                      </a:r>
                      <a:endParaRPr lang="en-ZA" sz="1400" b="1" dirty="0">
                        <a:solidFill>
                          <a:schemeClr val="tx1"/>
                        </a:solidFill>
                        <a:effectLst/>
                        <a:latin typeface="Calibri"/>
                        <a:ea typeface="Times New Roman"/>
                        <a:cs typeface="Times New Roman"/>
                      </a:endParaRPr>
                    </a:p>
                  </a:txBody>
                  <a:tcPr marL="36195" marR="36195" marT="3619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88229">
                <a:tc>
                  <a:txBody>
                    <a:bodyPr/>
                    <a:lstStyle/>
                    <a:p>
                      <a:pPr marL="144000" algn="ctr">
                        <a:spcAft>
                          <a:spcPts val="600"/>
                        </a:spcAft>
                      </a:pPr>
                      <a:r>
                        <a:rPr lang="en-ZA" sz="1400">
                          <a:effectLst/>
                        </a:rPr>
                        <a:t>7</a:t>
                      </a:r>
                      <a:endParaRPr lang="en-ZA" sz="1400">
                        <a:effectLst/>
                        <a:latin typeface="Calibri"/>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144000" algn="l">
                        <a:spcAft>
                          <a:spcPts val="600"/>
                        </a:spcAft>
                      </a:pPr>
                      <a:r>
                        <a:rPr lang="en-ZA" sz="1400" b="0" dirty="0" smtClean="0">
                          <a:effectLst/>
                        </a:rPr>
                        <a:t>JSE IM </a:t>
                      </a:r>
                      <a:r>
                        <a:rPr lang="en-ZA" sz="1400" b="0" dirty="0">
                          <a:effectLst/>
                        </a:rPr>
                        <a:t>movement exception report </a:t>
                      </a:r>
                      <a:r>
                        <a:rPr lang="en-ZA" sz="1400" b="0" dirty="0" smtClean="0">
                          <a:effectLst/>
                        </a:rPr>
                        <a:t>will be assessed by JSE during the EOD </a:t>
                      </a:r>
                      <a:r>
                        <a:rPr lang="en-ZA" sz="1400" b="0" dirty="0">
                          <a:effectLst/>
                        </a:rPr>
                        <a:t>balancing </a:t>
                      </a:r>
                      <a:r>
                        <a:rPr lang="en-ZA" sz="1400" b="0" dirty="0" smtClean="0">
                          <a:effectLst/>
                        </a:rPr>
                        <a:t>process</a:t>
                      </a:r>
                      <a:endParaRPr lang="en-ZA" sz="1400" b="0" dirty="0">
                        <a:effectLst/>
                        <a:latin typeface="Calibri"/>
                        <a:ea typeface="Times New Roman"/>
                        <a:cs typeface="Times New Roman"/>
                      </a:endParaRPr>
                    </a:p>
                  </a:txBody>
                  <a:tcPr marL="36195" marR="36195" marT="36195" marB="0" anchor="ctr">
                    <a:lnT w="12700" cap="flat" cmpd="sng" algn="ctr">
                      <a:solidFill>
                        <a:schemeClr val="tx1"/>
                      </a:solidFill>
                      <a:prstDash val="solid"/>
                      <a:round/>
                      <a:headEnd type="none" w="med" len="med"/>
                      <a:tailEnd type="none" w="med" len="med"/>
                    </a:lnT>
                  </a:tcPr>
                </a:tc>
                <a:tc>
                  <a:txBody>
                    <a:bodyPr/>
                    <a:lstStyle/>
                    <a:p>
                      <a:pPr marL="144000" algn="l">
                        <a:spcAft>
                          <a:spcPts val="600"/>
                        </a:spcAft>
                      </a:pPr>
                      <a:r>
                        <a:rPr lang="en-ZA" sz="1400" dirty="0">
                          <a:effectLst/>
                        </a:rPr>
                        <a:t>Incorrect IM parameter</a:t>
                      </a:r>
                    </a:p>
                    <a:p>
                      <a:pPr marL="144000" algn="l">
                        <a:spcAft>
                          <a:spcPts val="600"/>
                        </a:spcAft>
                      </a:pPr>
                      <a:r>
                        <a:rPr lang="en-ZA" sz="1400" dirty="0">
                          <a:effectLst/>
                        </a:rPr>
                        <a:t>Contract loaded with incorrect </a:t>
                      </a:r>
                      <a:r>
                        <a:rPr lang="en-ZA" sz="1400" dirty="0" smtClean="0">
                          <a:effectLst/>
                        </a:rPr>
                        <a:t>size</a:t>
                      </a:r>
                      <a:endParaRPr lang="en-ZA" sz="1400" dirty="0">
                        <a:effectLst/>
                        <a:latin typeface="Calibri"/>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144000" algn="l">
                        <a:spcAft>
                          <a:spcPts val="600"/>
                        </a:spcAft>
                      </a:pPr>
                      <a:r>
                        <a:rPr lang="en-ZA" sz="1400" dirty="0" smtClean="0">
                          <a:solidFill>
                            <a:schemeClr val="tx1"/>
                          </a:solidFill>
                          <a:effectLst/>
                        </a:rPr>
                        <a:t>Highlight large and potentially irregular IM moves aiding JSE in </a:t>
                      </a:r>
                      <a:r>
                        <a:rPr lang="en-ZA" sz="1400" dirty="0">
                          <a:solidFill>
                            <a:schemeClr val="tx1"/>
                          </a:solidFill>
                          <a:effectLst/>
                        </a:rPr>
                        <a:t>detecting erroneous </a:t>
                      </a:r>
                      <a:r>
                        <a:rPr lang="en-ZA" sz="1400" dirty="0" smtClean="0">
                          <a:solidFill>
                            <a:schemeClr val="tx1"/>
                          </a:solidFill>
                          <a:effectLst/>
                        </a:rPr>
                        <a:t>IMs</a:t>
                      </a:r>
                      <a:endParaRPr lang="en-ZA" sz="1400" dirty="0">
                        <a:solidFill>
                          <a:schemeClr val="tx1"/>
                        </a:solidFill>
                        <a:effectLst/>
                        <a:latin typeface="Calibri"/>
                        <a:ea typeface="Times New Roman"/>
                        <a:cs typeface="Times New Roman"/>
                      </a:endParaRPr>
                    </a:p>
                  </a:txBody>
                  <a:tcPr marL="36195" marR="36195" marT="36195" marB="0" anchor="ctr">
                    <a:lnT w="12700" cap="flat" cmpd="sng" algn="ctr">
                      <a:solidFill>
                        <a:schemeClr val="tx1"/>
                      </a:solidFill>
                      <a:prstDash val="solid"/>
                      <a:round/>
                      <a:headEnd type="none" w="med" len="med"/>
                      <a:tailEnd type="none" w="med" len="med"/>
                    </a:lnT>
                  </a:tcPr>
                </a:tc>
              </a:tr>
              <a:tr h="1437694">
                <a:tc>
                  <a:txBody>
                    <a:bodyPr/>
                    <a:lstStyle/>
                    <a:p>
                      <a:pPr marL="144000" algn="ctr">
                        <a:spcAft>
                          <a:spcPts val="600"/>
                        </a:spcAft>
                      </a:pPr>
                      <a:r>
                        <a:rPr lang="en-ZA" sz="1400">
                          <a:effectLst/>
                        </a:rPr>
                        <a:t>8</a:t>
                      </a:r>
                      <a:endParaRPr lang="en-ZA" sz="1400">
                        <a:effectLst/>
                        <a:latin typeface="Calibri"/>
                        <a:ea typeface="Times New Roman"/>
                        <a:cs typeface="Times New Roman"/>
                      </a:endParaRPr>
                    </a:p>
                  </a:txBody>
                  <a:tcPr marL="0" marR="0" marT="0" marB="0" anchor="ctr">
                    <a:lnB>
                      <a:noFill/>
                    </a:lnB>
                  </a:tcPr>
                </a:tc>
                <a:tc>
                  <a:txBody>
                    <a:bodyPr/>
                    <a:lstStyle/>
                    <a:p>
                      <a:pPr marL="144000" algn="l">
                        <a:spcAft>
                          <a:spcPts val="600"/>
                        </a:spcAft>
                      </a:pPr>
                      <a:r>
                        <a:rPr lang="en-ZA" sz="1400" b="1" dirty="0">
                          <a:effectLst/>
                        </a:rPr>
                        <a:t>Irregular price </a:t>
                      </a:r>
                      <a:r>
                        <a:rPr lang="en-ZA" sz="1400" b="1" dirty="0" smtClean="0">
                          <a:effectLst/>
                        </a:rPr>
                        <a:t>checks:</a:t>
                      </a:r>
                      <a:endParaRPr lang="en-ZA" sz="1400" b="1" dirty="0">
                        <a:effectLst/>
                      </a:endParaRPr>
                    </a:p>
                    <a:p>
                      <a:pPr marL="144000" algn="l">
                        <a:spcAft>
                          <a:spcPts val="600"/>
                        </a:spcAft>
                      </a:pPr>
                      <a:r>
                        <a:rPr lang="en-ZA" sz="1400" b="1" dirty="0" smtClean="0">
                          <a:effectLst/>
                        </a:rPr>
                        <a:t>On</a:t>
                      </a:r>
                      <a:r>
                        <a:rPr lang="en-ZA" sz="1400" b="1" baseline="0" dirty="0" smtClean="0">
                          <a:effectLst/>
                        </a:rPr>
                        <a:t> B</a:t>
                      </a:r>
                      <a:r>
                        <a:rPr lang="en-ZA" sz="1400" b="1" dirty="0" smtClean="0">
                          <a:effectLst/>
                        </a:rPr>
                        <a:t>ook trades - </a:t>
                      </a:r>
                      <a:r>
                        <a:rPr lang="en-ZA" sz="1400" b="1" dirty="0">
                          <a:effectLst/>
                        </a:rPr>
                        <a:t>Circuit breakers trigger volatility auctions if orders are received </a:t>
                      </a:r>
                      <a:r>
                        <a:rPr lang="en-ZA" sz="1400" b="1" dirty="0" smtClean="0">
                          <a:effectLst/>
                        </a:rPr>
                        <a:t>at prices </a:t>
                      </a:r>
                      <a:r>
                        <a:rPr lang="en-ZA" sz="1400" b="1" dirty="0">
                          <a:effectLst/>
                        </a:rPr>
                        <a:t>more than a specified percentage away from </a:t>
                      </a:r>
                      <a:r>
                        <a:rPr lang="en-ZA" sz="1400" b="1" dirty="0" smtClean="0">
                          <a:effectLst/>
                        </a:rPr>
                        <a:t>static and dynamic</a:t>
                      </a:r>
                      <a:r>
                        <a:rPr lang="en-ZA" sz="1400" b="1" baseline="0" dirty="0" smtClean="0">
                          <a:effectLst/>
                        </a:rPr>
                        <a:t> reference prices</a:t>
                      </a:r>
                      <a:endParaRPr lang="en-ZA" sz="1400" b="1" dirty="0">
                        <a:effectLst/>
                      </a:endParaRPr>
                    </a:p>
                    <a:p>
                      <a:pPr marL="144000" algn="l">
                        <a:spcAft>
                          <a:spcPts val="600"/>
                        </a:spcAft>
                      </a:pPr>
                      <a:r>
                        <a:rPr lang="en-ZA" sz="1400" dirty="0" smtClean="0">
                          <a:effectLst/>
                        </a:rPr>
                        <a:t>Off Book trades - Flag </a:t>
                      </a:r>
                      <a:r>
                        <a:rPr lang="en-ZA" sz="1400" dirty="0">
                          <a:effectLst/>
                        </a:rPr>
                        <a:t>on trade reports indicate that trade was reported </a:t>
                      </a:r>
                      <a:r>
                        <a:rPr lang="en-ZA" sz="1400" dirty="0" smtClean="0">
                          <a:effectLst/>
                        </a:rPr>
                        <a:t>outside of</a:t>
                      </a:r>
                      <a:r>
                        <a:rPr lang="en-ZA" sz="1400" baseline="0" dirty="0" smtClean="0">
                          <a:effectLst/>
                        </a:rPr>
                        <a:t> price bands</a:t>
                      </a:r>
                      <a:endParaRPr lang="en-ZA" sz="1400" dirty="0">
                        <a:effectLst/>
                        <a:latin typeface="Calibri"/>
                        <a:ea typeface="Times New Roman"/>
                        <a:cs typeface="Times New Roman"/>
                      </a:endParaRPr>
                    </a:p>
                  </a:txBody>
                  <a:tcPr marL="36195" marR="36195" marT="36195" marB="0" anchor="ctr">
                    <a:lnB>
                      <a:noFill/>
                    </a:lnB>
                  </a:tcPr>
                </a:tc>
                <a:tc>
                  <a:txBody>
                    <a:bodyPr/>
                    <a:lstStyle/>
                    <a:p>
                      <a:pPr marL="144000" algn="l">
                        <a:spcAft>
                          <a:spcPts val="600"/>
                        </a:spcAft>
                      </a:pPr>
                      <a:r>
                        <a:rPr lang="en-ZA" sz="1400" kern="1200" dirty="0">
                          <a:effectLst/>
                        </a:rPr>
                        <a:t>Trades </a:t>
                      </a:r>
                      <a:r>
                        <a:rPr lang="en-ZA" sz="1400" kern="1200" dirty="0" smtClean="0">
                          <a:effectLst/>
                        </a:rPr>
                        <a:t>at </a:t>
                      </a:r>
                      <a:r>
                        <a:rPr lang="en-ZA" sz="1400" kern="1200" dirty="0">
                          <a:effectLst/>
                        </a:rPr>
                        <a:t>incorrect price</a:t>
                      </a:r>
                      <a:endParaRPr lang="en-ZA" sz="1400" dirty="0">
                        <a:effectLst/>
                        <a:latin typeface="Calibri"/>
                        <a:ea typeface="Times New Roman"/>
                        <a:cs typeface="Times New Roman"/>
                      </a:endParaRPr>
                    </a:p>
                  </a:txBody>
                  <a:tcPr marL="0" marR="0" marT="0" marB="0" anchor="ctr">
                    <a:lnB>
                      <a:noFill/>
                    </a:lnB>
                  </a:tcPr>
                </a:tc>
                <a:tc>
                  <a:txBody>
                    <a:bodyPr/>
                    <a:lstStyle/>
                    <a:p>
                      <a:pPr marL="144000" algn="l">
                        <a:spcAft>
                          <a:spcPts val="600"/>
                        </a:spcAft>
                      </a:pPr>
                      <a:r>
                        <a:rPr lang="en-ZA" sz="1400" dirty="0">
                          <a:effectLst/>
                        </a:rPr>
                        <a:t>Aid prevention of trades captured at incorrect prices</a:t>
                      </a:r>
                      <a:endParaRPr lang="en-ZA" sz="1400" dirty="0">
                        <a:effectLst/>
                        <a:latin typeface="Calibri"/>
                        <a:ea typeface="Times New Roman"/>
                        <a:cs typeface="Times New Roman"/>
                      </a:endParaRPr>
                    </a:p>
                  </a:txBody>
                  <a:tcPr marL="36195" marR="36195" marT="36195" marB="0" anchor="ctr">
                    <a:lnB>
                      <a:noFill/>
                    </a:lnB>
                  </a:tcPr>
                </a:tc>
              </a:tr>
              <a:tr h="1446430">
                <a:tc>
                  <a:txBody>
                    <a:bodyPr/>
                    <a:lstStyle/>
                    <a:p>
                      <a:pPr marL="144000" algn="ctr">
                        <a:spcAft>
                          <a:spcPts val="600"/>
                        </a:spcAft>
                      </a:pPr>
                      <a:r>
                        <a:rPr lang="en-ZA" sz="1400">
                          <a:effectLst/>
                        </a:rPr>
                        <a:t>9</a:t>
                      </a:r>
                      <a:endParaRPr lang="en-ZA" sz="1400">
                        <a:effectLst/>
                        <a:latin typeface="Calibri"/>
                        <a:ea typeface="Times New Roman"/>
                        <a:cs typeface="Times New Roman"/>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44000" algn="l">
                        <a:spcAft>
                          <a:spcPts val="600"/>
                        </a:spcAft>
                      </a:pPr>
                      <a:r>
                        <a:rPr lang="en-ZA" sz="1400" b="1" dirty="0">
                          <a:effectLst/>
                        </a:rPr>
                        <a:t>Incorrect </a:t>
                      </a:r>
                      <a:r>
                        <a:rPr lang="en-ZA" sz="1400" b="1" dirty="0" smtClean="0">
                          <a:effectLst/>
                        </a:rPr>
                        <a:t>size </a:t>
                      </a:r>
                      <a:r>
                        <a:rPr lang="en-ZA" sz="1400" b="1" dirty="0">
                          <a:effectLst/>
                        </a:rPr>
                        <a:t>on </a:t>
                      </a:r>
                      <a:r>
                        <a:rPr lang="en-ZA" sz="1400" b="1" dirty="0" smtClean="0">
                          <a:effectLst/>
                        </a:rPr>
                        <a:t>contract:</a:t>
                      </a:r>
                      <a:endParaRPr lang="en-ZA" sz="1400" b="1" dirty="0">
                        <a:effectLst/>
                      </a:endParaRPr>
                    </a:p>
                    <a:p>
                      <a:pPr marL="144000" algn="l">
                        <a:spcAft>
                          <a:spcPts val="600"/>
                        </a:spcAft>
                      </a:pPr>
                      <a:r>
                        <a:rPr lang="en-ZA" sz="1400" b="1" dirty="0">
                          <a:effectLst/>
                        </a:rPr>
                        <a:t>The reference data system will default the </a:t>
                      </a:r>
                      <a:r>
                        <a:rPr lang="en-ZA" sz="1400" b="1" dirty="0" smtClean="0">
                          <a:effectLst/>
                        </a:rPr>
                        <a:t>size </a:t>
                      </a:r>
                      <a:r>
                        <a:rPr lang="en-ZA" sz="1400" b="1" dirty="0">
                          <a:effectLst/>
                        </a:rPr>
                        <a:t>of instrument types to the standard </a:t>
                      </a:r>
                      <a:r>
                        <a:rPr lang="en-ZA" sz="1400" b="1" dirty="0" smtClean="0">
                          <a:effectLst/>
                        </a:rPr>
                        <a:t>size </a:t>
                      </a:r>
                      <a:r>
                        <a:rPr lang="en-ZA" sz="1400" b="1" dirty="0">
                          <a:effectLst/>
                        </a:rPr>
                        <a:t>for all instrument types except structured products. Also, rigorous internal process before newly created instrument is </a:t>
                      </a:r>
                      <a:r>
                        <a:rPr lang="en-ZA" sz="1400" b="1" dirty="0" smtClean="0">
                          <a:effectLst/>
                        </a:rPr>
                        <a:t>listed</a:t>
                      </a:r>
                      <a:endParaRPr lang="en-ZA" sz="1400" b="1" dirty="0">
                        <a:effectLst/>
                        <a:latin typeface="Calibri"/>
                        <a:ea typeface="Times New Roman"/>
                        <a:cs typeface="Times New Roman"/>
                      </a:endParaRPr>
                    </a:p>
                  </a:txBody>
                  <a:tcPr marL="36195" marR="36195" marT="3619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44000" algn="l">
                        <a:spcAft>
                          <a:spcPts val="600"/>
                        </a:spcAft>
                      </a:pPr>
                      <a:r>
                        <a:rPr lang="en-ZA" sz="1400" kern="1200" dirty="0" smtClean="0">
                          <a:effectLst/>
                        </a:rPr>
                        <a:t>Contract loaded with incorrect size</a:t>
                      </a:r>
                      <a:r>
                        <a:rPr lang="en-ZA" sz="1400" kern="1200" baseline="0" dirty="0" smtClean="0">
                          <a:effectLst/>
                        </a:rPr>
                        <a:t> </a:t>
                      </a:r>
                    </a:p>
                    <a:p>
                      <a:pPr marL="144000" algn="l">
                        <a:spcAft>
                          <a:spcPts val="600"/>
                        </a:spcAft>
                      </a:pPr>
                      <a:r>
                        <a:rPr lang="en-ZA" sz="1400" kern="1200" baseline="0" dirty="0" smtClean="0">
                          <a:effectLst/>
                        </a:rPr>
                        <a:t>(</a:t>
                      </a:r>
                      <a:r>
                        <a:rPr lang="en-ZA" sz="1400" kern="1200" dirty="0" smtClean="0">
                          <a:effectLst/>
                        </a:rPr>
                        <a:t>IM and VM impact)</a:t>
                      </a:r>
                      <a:endParaRPr lang="en-ZA" sz="1400" dirty="0">
                        <a:effectLst/>
                        <a:latin typeface="Calibri"/>
                        <a:ea typeface="Times New Roman"/>
                        <a:cs typeface="Times New Roman"/>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44000" algn="l">
                        <a:spcAft>
                          <a:spcPts val="600"/>
                        </a:spcAft>
                      </a:pPr>
                      <a:r>
                        <a:rPr lang="en-ZA" sz="1400" dirty="0">
                          <a:effectLst/>
                        </a:rPr>
                        <a:t>Aid prevention of instruments created with the incorrect </a:t>
                      </a:r>
                      <a:r>
                        <a:rPr lang="en-ZA" sz="1400" dirty="0" smtClean="0">
                          <a:effectLst/>
                        </a:rPr>
                        <a:t>size</a:t>
                      </a:r>
                      <a:endParaRPr lang="en-ZA" sz="1400" dirty="0">
                        <a:effectLst/>
                        <a:latin typeface="Calibri"/>
                        <a:ea typeface="Times New Roman"/>
                        <a:cs typeface="Times New Roman"/>
                      </a:endParaRPr>
                    </a:p>
                  </a:txBody>
                  <a:tcPr marL="36195" marR="36195" marT="3619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2855">
                <a:tc>
                  <a:txBody>
                    <a:bodyPr/>
                    <a:lstStyle/>
                    <a:p>
                      <a:pPr marL="144000" algn="ctr">
                        <a:spcAft>
                          <a:spcPts val="600"/>
                        </a:spcAft>
                      </a:pPr>
                      <a:r>
                        <a:rPr lang="en-ZA" sz="1400" dirty="0" smtClean="0">
                          <a:effectLst/>
                          <a:latin typeface="Calibri"/>
                          <a:ea typeface="Times New Roman"/>
                          <a:cs typeface="Times New Roman"/>
                        </a:rPr>
                        <a:t>10</a:t>
                      </a:r>
                      <a:endParaRPr lang="en-ZA" sz="1400" dirty="0">
                        <a:effectLst/>
                        <a:latin typeface="Calibri"/>
                        <a:ea typeface="Times New Roman"/>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44000" algn="l">
                        <a:spcAft>
                          <a:spcPts val="600"/>
                        </a:spcAft>
                      </a:pPr>
                      <a:r>
                        <a:rPr lang="en-ZA" sz="1400" b="1" dirty="0" smtClean="0">
                          <a:effectLst/>
                          <a:latin typeface="Calibri"/>
                          <a:ea typeface="Times New Roman"/>
                          <a:cs typeface="Times New Roman"/>
                        </a:rPr>
                        <a:t>Automation</a:t>
                      </a:r>
                      <a:r>
                        <a:rPr lang="en-ZA" sz="1400" b="1" baseline="0" dirty="0" smtClean="0">
                          <a:effectLst/>
                          <a:latin typeface="Calibri"/>
                          <a:ea typeface="Times New Roman"/>
                          <a:cs typeface="Times New Roman"/>
                        </a:rPr>
                        <a:t> of corporate actions </a:t>
                      </a:r>
                      <a:endParaRPr lang="en-ZA" sz="1400" b="1" dirty="0">
                        <a:effectLst/>
                        <a:latin typeface="Calibri"/>
                        <a:ea typeface="Times New Roman"/>
                        <a:cs typeface="Times New Roman"/>
                      </a:endParaRPr>
                    </a:p>
                  </a:txBody>
                  <a:tcPr marL="36195" marR="36195" marT="3619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44000" algn="l">
                        <a:spcAft>
                          <a:spcPts val="600"/>
                        </a:spcAft>
                      </a:pPr>
                      <a:r>
                        <a:rPr lang="en-ZA" sz="1400" dirty="0" smtClean="0">
                          <a:effectLst/>
                          <a:latin typeface="Calibri"/>
                          <a:ea typeface="Times New Roman"/>
                          <a:cs typeface="Times New Roman"/>
                        </a:rPr>
                        <a:t>Incorrect</a:t>
                      </a:r>
                      <a:r>
                        <a:rPr lang="en-ZA" sz="1400" baseline="0" dirty="0" smtClean="0">
                          <a:effectLst/>
                          <a:latin typeface="Calibri"/>
                          <a:ea typeface="Times New Roman"/>
                          <a:cs typeface="Times New Roman"/>
                        </a:rPr>
                        <a:t> position updates</a:t>
                      </a:r>
                      <a:endParaRPr lang="en-ZA" sz="1400" dirty="0">
                        <a:effectLst/>
                        <a:latin typeface="Calibri"/>
                        <a:ea typeface="Times New Roman"/>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44000" algn="l">
                        <a:spcAft>
                          <a:spcPts val="600"/>
                        </a:spcAft>
                      </a:pPr>
                      <a:r>
                        <a:rPr lang="en-ZA" sz="1400" dirty="0" smtClean="0">
                          <a:effectLst/>
                          <a:latin typeface="Calibri"/>
                          <a:ea typeface="Times New Roman"/>
                          <a:cs typeface="Times New Roman"/>
                        </a:rPr>
                        <a:t>Reduces</a:t>
                      </a:r>
                      <a:r>
                        <a:rPr lang="en-ZA" sz="1400" baseline="0" dirty="0" smtClean="0">
                          <a:effectLst/>
                          <a:latin typeface="Calibri"/>
                          <a:ea typeface="Times New Roman"/>
                          <a:cs typeface="Times New Roman"/>
                        </a:rPr>
                        <a:t> risk of delays and impacts associated with incorrect corporate actions </a:t>
                      </a:r>
                      <a:endParaRPr lang="en-ZA" sz="1400" dirty="0">
                        <a:effectLst/>
                        <a:latin typeface="Calibri"/>
                        <a:ea typeface="Times New Roman"/>
                        <a:cs typeface="Times New Roman"/>
                      </a:endParaRPr>
                    </a:p>
                  </a:txBody>
                  <a:tcPr marL="36195" marR="36195" marT="36195"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45255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7010400" y="6100724"/>
            <a:ext cx="2133600" cy="7572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triped Right Arrow 10"/>
          <p:cNvSpPr/>
          <p:nvPr/>
        </p:nvSpPr>
        <p:spPr>
          <a:xfrm>
            <a:off x="127018" y="1998744"/>
            <a:ext cx="8875126" cy="2664296"/>
          </a:xfrm>
          <a:prstGeom prst="stripedRightArrow">
            <a:avLst>
              <a:gd name="adj1" fmla="val 50000"/>
              <a:gd name="adj2" fmla="val 3584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0432" y="228600"/>
            <a:ext cx="7255768" cy="735728"/>
          </a:xfrm>
        </p:spPr>
        <p:txBody>
          <a:bodyPr>
            <a:normAutofit fontScale="90000"/>
          </a:bodyPr>
          <a:lstStyle/>
          <a:p>
            <a:r>
              <a:rPr lang="en-ZA" dirty="0"/>
              <a:t/>
            </a:r>
            <a:br>
              <a:rPr lang="en-ZA" dirty="0"/>
            </a:br>
            <a:r>
              <a:rPr lang="en-ZA" sz="2800" dirty="0"/>
              <a:t>ITaC programme overview </a:t>
            </a:r>
            <a:r>
              <a:rPr lang="en-ZA" sz="2800" dirty="0" smtClean="0"/>
              <a:t>– Transformation </a:t>
            </a:r>
            <a:r>
              <a:rPr lang="en-ZA" sz="2800" dirty="0"/>
              <a:t>drivers</a:t>
            </a:r>
            <a:r>
              <a:rPr lang="en-ZA" sz="2700" dirty="0" smtClean="0"/>
              <a:t/>
            </a:r>
            <a:br>
              <a:rPr lang="en-ZA" sz="2700" dirty="0" smtClean="0"/>
            </a:br>
            <a:r>
              <a:rPr lang="en-ZA" sz="2600" b="0" dirty="0"/>
              <a:t>Client Capital Efficiency</a:t>
            </a:r>
            <a:r>
              <a:rPr lang="en-ZA" b="0" dirty="0" smtClean="0"/>
              <a:t/>
            </a:r>
            <a:br>
              <a:rPr lang="en-ZA" b="0" dirty="0" smtClean="0"/>
            </a:br>
            <a:endParaRPr lang="en-ZA" b="0" dirty="0"/>
          </a:p>
        </p:txBody>
      </p:sp>
      <p:sp>
        <p:nvSpPr>
          <p:cNvPr id="4" name="Slide Number Placeholder 3"/>
          <p:cNvSpPr>
            <a:spLocks noGrp="1"/>
          </p:cNvSpPr>
          <p:nvPr>
            <p:ph type="sldNum" sz="quarter" idx="4294967295"/>
          </p:nvPr>
        </p:nvSpPr>
        <p:spPr>
          <a:xfrm>
            <a:off x="5966398" y="6356350"/>
            <a:ext cx="2133600" cy="365125"/>
          </a:xfrm>
          <a:prstGeom prst="rect">
            <a:avLst/>
          </a:prstGeom>
        </p:spPr>
        <p:txBody>
          <a:bodyPr/>
          <a:lstStyle/>
          <a:p>
            <a:fld id="{6DC6813C-4765-4D45-B641-D79DA4934178}" type="slidenum">
              <a:rPr lang="en-US" smtClean="0"/>
              <a:pPr/>
              <a:t>9</a:t>
            </a:fld>
            <a:endParaRPr lang="en-US"/>
          </a:p>
        </p:txBody>
      </p:sp>
      <p:sp>
        <p:nvSpPr>
          <p:cNvPr id="9" name="Rounded Rectangle 8"/>
          <p:cNvSpPr/>
          <p:nvPr/>
        </p:nvSpPr>
        <p:spPr>
          <a:xfrm>
            <a:off x="827584" y="1484784"/>
            <a:ext cx="3312368" cy="3600400"/>
          </a:xfrm>
          <a:prstGeom prst="roundRect">
            <a:avLst>
              <a:gd name="adj" fmla="val 5318"/>
            </a:avLst>
          </a:prstGeom>
          <a:solidFill>
            <a:schemeClr val="bg1">
              <a:lumMod val="95000"/>
            </a:schemeClr>
          </a:solidFill>
          <a:ln w="3175">
            <a:noFill/>
          </a:ln>
        </p:spPr>
        <p:style>
          <a:lnRef idx="2">
            <a:schemeClr val="accent1"/>
          </a:lnRef>
          <a:fillRef idx="1">
            <a:schemeClr val="lt1"/>
          </a:fillRef>
          <a:effectRef idx="0">
            <a:schemeClr val="accent1"/>
          </a:effectRef>
          <a:fontRef idx="minor">
            <a:schemeClr val="dk1"/>
          </a:fontRef>
        </p:style>
        <p:txBody>
          <a:bodyPr rtlCol="0" anchor="t"/>
          <a:lstStyle/>
          <a:p>
            <a:pPr algn="ctr"/>
            <a:r>
              <a:rPr lang="en-ZA" b="1" dirty="0">
                <a:solidFill>
                  <a:schemeClr val="tx1"/>
                </a:solidFill>
              </a:rPr>
              <a:t>CURRENT</a:t>
            </a:r>
            <a:endParaRPr lang="en-US" b="1" dirty="0">
              <a:solidFill>
                <a:schemeClr val="tx1"/>
              </a:solidFill>
            </a:endParaRPr>
          </a:p>
        </p:txBody>
      </p:sp>
      <p:sp>
        <p:nvSpPr>
          <p:cNvPr id="10" name="Rounded Rectangle 9"/>
          <p:cNvSpPr/>
          <p:nvPr/>
        </p:nvSpPr>
        <p:spPr>
          <a:xfrm>
            <a:off x="4486924" y="1484784"/>
            <a:ext cx="3312368" cy="3600400"/>
          </a:xfrm>
          <a:prstGeom prst="roundRect">
            <a:avLst>
              <a:gd name="adj" fmla="val 5318"/>
            </a:avLst>
          </a:prstGeom>
          <a:solidFill>
            <a:schemeClr val="tx2">
              <a:lumMod val="20000"/>
              <a:lumOff val="80000"/>
            </a:schemeClr>
          </a:solidFill>
          <a:ln w="3175">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ZA" b="1" dirty="0">
                <a:solidFill>
                  <a:schemeClr val="tx1"/>
                </a:solidFill>
              </a:rPr>
              <a:t>FUTURE</a:t>
            </a:r>
            <a:endParaRPr lang="en-US" b="1" dirty="0">
              <a:solidFill>
                <a:schemeClr val="tx1"/>
              </a:solidFill>
            </a:endParaRPr>
          </a:p>
        </p:txBody>
      </p:sp>
      <p:sp>
        <p:nvSpPr>
          <p:cNvPr id="12" name="Rounded Rectangle 11"/>
          <p:cNvSpPr/>
          <p:nvPr/>
        </p:nvSpPr>
        <p:spPr>
          <a:xfrm>
            <a:off x="706785" y="5219675"/>
            <a:ext cx="7730431" cy="1104925"/>
          </a:xfrm>
          <a:prstGeom prst="roundRect">
            <a:avLst>
              <a:gd name="adj" fmla="val 11682"/>
            </a:avLst>
          </a:prstGeom>
          <a:solidFill>
            <a:srgbClr val="92D050"/>
          </a:solidFill>
          <a:ln w="28575">
            <a:solidFill>
              <a:schemeClr val="tx2"/>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ZA" b="1" dirty="0" smtClean="0">
                <a:solidFill>
                  <a:schemeClr val="tx1"/>
                </a:solidFill>
              </a:rPr>
              <a:t>Key benefits:</a:t>
            </a:r>
          </a:p>
          <a:p>
            <a:endParaRPr lang="en-ZA" sz="500" b="1" dirty="0" smtClean="0">
              <a:solidFill>
                <a:schemeClr val="tx1"/>
              </a:solidFill>
            </a:endParaRPr>
          </a:p>
          <a:p>
            <a:pPr marL="285750" indent="-285750">
              <a:buFont typeface="Wingdings" panose="05000000000000000000" pitchFamily="2" charset="2"/>
              <a:buChar char="Ø"/>
            </a:pPr>
            <a:r>
              <a:rPr lang="en-ZA" sz="1400" dirty="0" smtClean="0">
                <a:solidFill>
                  <a:schemeClr val="tx1"/>
                </a:solidFill>
              </a:rPr>
              <a:t>Acceptance </a:t>
            </a:r>
            <a:r>
              <a:rPr lang="en-ZA" sz="1400" dirty="0">
                <a:solidFill>
                  <a:schemeClr val="tx1"/>
                </a:solidFill>
              </a:rPr>
              <a:t>of non-cash </a:t>
            </a:r>
            <a:r>
              <a:rPr lang="en-ZA" sz="1400" dirty="0" smtClean="0">
                <a:solidFill>
                  <a:schemeClr val="tx1"/>
                </a:solidFill>
              </a:rPr>
              <a:t>collateral will allow </a:t>
            </a:r>
            <a:r>
              <a:rPr lang="en-ZA" sz="1400" b="1" dirty="0" smtClean="0">
                <a:solidFill>
                  <a:schemeClr val="tx1"/>
                </a:solidFill>
              </a:rPr>
              <a:t>freeing </a:t>
            </a:r>
            <a:r>
              <a:rPr lang="en-ZA" sz="1400" b="1" dirty="0">
                <a:solidFill>
                  <a:schemeClr val="tx1"/>
                </a:solidFill>
              </a:rPr>
              <a:t>up </a:t>
            </a:r>
            <a:r>
              <a:rPr lang="en-ZA" sz="1400" b="1" dirty="0" smtClean="0">
                <a:solidFill>
                  <a:schemeClr val="tx1"/>
                </a:solidFill>
              </a:rPr>
              <a:t>of cash</a:t>
            </a:r>
            <a:r>
              <a:rPr lang="en-ZA" sz="1400" dirty="0" smtClean="0">
                <a:solidFill>
                  <a:schemeClr val="tx1"/>
                </a:solidFill>
              </a:rPr>
              <a:t> and providing </a:t>
            </a:r>
            <a:r>
              <a:rPr lang="en-ZA" sz="1400" dirty="0">
                <a:solidFill>
                  <a:schemeClr val="tx1"/>
                </a:solidFill>
              </a:rPr>
              <a:t>relief for clients in the face of rising capital requirements </a:t>
            </a:r>
          </a:p>
        </p:txBody>
      </p:sp>
      <p:pic>
        <p:nvPicPr>
          <p:cNvPr id="37" name="Picture 3" descr="C:\Users\hemashk\AppData\Local\Microsoft\Windows\Temporary Internet Files\Content.IE5\Q2FDDY95\Server-DB[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2956" y="3938838"/>
            <a:ext cx="682940" cy="68294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hemashk\AppData\Local\Microsoft\Windows\Temporary Internet Files\Content.IE5\Q2FDDY95\Server-D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1590" y="3923776"/>
            <a:ext cx="698002" cy="69800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2816831" y="4553857"/>
            <a:ext cx="1008112" cy="400110"/>
          </a:xfrm>
          <a:prstGeom prst="rect">
            <a:avLst/>
          </a:prstGeom>
          <a:noFill/>
        </p:spPr>
        <p:txBody>
          <a:bodyPr wrap="square" rtlCol="0">
            <a:spAutoFit/>
          </a:bodyPr>
          <a:lstStyle/>
          <a:p>
            <a:pPr algn="ctr"/>
            <a:r>
              <a:rPr lang="en-ZA" sz="1000" b="1" dirty="0" smtClean="0"/>
              <a:t>IRC</a:t>
            </a:r>
          </a:p>
          <a:p>
            <a:pPr algn="ctr"/>
            <a:r>
              <a:rPr lang="en-ZA" sz="1000" b="1" dirty="0" smtClean="0"/>
              <a:t>(IRD &amp; FXD)</a:t>
            </a:r>
          </a:p>
        </p:txBody>
      </p:sp>
      <p:sp>
        <p:nvSpPr>
          <p:cNvPr id="44" name="TextBox 43"/>
          <p:cNvSpPr txBox="1"/>
          <p:nvPr/>
        </p:nvSpPr>
        <p:spPr>
          <a:xfrm>
            <a:off x="1253095" y="4556156"/>
            <a:ext cx="1152128" cy="400110"/>
          </a:xfrm>
          <a:prstGeom prst="rect">
            <a:avLst/>
          </a:prstGeom>
          <a:noFill/>
        </p:spPr>
        <p:txBody>
          <a:bodyPr wrap="square" rtlCol="0">
            <a:spAutoFit/>
          </a:bodyPr>
          <a:lstStyle/>
          <a:p>
            <a:pPr algn="ctr"/>
            <a:r>
              <a:rPr lang="en-ZA" sz="1000" b="1" dirty="0" smtClean="0"/>
              <a:t>SAFEX</a:t>
            </a:r>
            <a:endParaRPr lang="en-ZA" sz="1000" b="1" dirty="0"/>
          </a:p>
          <a:p>
            <a:pPr algn="ctr"/>
            <a:r>
              <a:rPr lang="en-ZA" sz="1000" b="1" dirty="0" smtClean="0"/>
              <a:t>(EQD &amp; CMD)</a:t>
            </a:r>
          </a:p>
        </p:txBody>
      </p:sp>
      <p:cxnSp>
        <p:nvCxnSpPr>
          <p:cNvPr id="7" name="Straight Arrow Connector 6"/>
          <p:cNvCxnSpPr/>
          <p:nvPr/>
        </p:nvCxnSpPr>
        <p:spPr>
          <a:xfrm flipH="1">
            <a:off x="1960104" y="3368372"/>
            <a:ext cx="209488" cy="2917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6"/>
          <p:cNvCxnSpPr/>
          <p:nvPr/>
        </p:nvCxnSpPr>
        <p:spPr>
          <a:xfrm>
            <a:off x="2755900" y="3349155"/>
            <a:ext cx="197056" cy="3109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5" name="Group 54"/>
          <p:cNvGrpSpPr/>
          <p:nvPr/>
        </p:nvGrpSpPr>
        <p:grpSpPr>
          <a:xfrm>
            <a:off x="1829159" y="2060848"/>
            <a:ext cx="1309216" cy="627884"/>
            <a:chOff x="468277" y="3573016"/>
            <a:chExt cx="1114808" cy="546463"/>
          </a:xfrm>
        </p:grpSpPr>
        <p:pic>
          <p:nvPicPr>
            <p:cNvPr id="56" name="Picture 5" descr="C:\Users\hemashk\AppData\Local\Microsoft\Windows\Temporary Internet Files\Content.IE5\JF2H8M96\icon_tea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18" y="3573016"/>
              <a:ext cx="383567" cy="383567"/>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468277" y="3905187"/>
              <a:ext cx="1114808" cy="214292"/>
            </a:xfrm>
            <a:prstGeom prst="rect">
              <a:avLst/>
            </a:prstGeom>
            <a:noFill/>
          </p:spPr>
          <p:txBody>
            <a:bodyPr wrap="square" rtlCol="0">
              <a:spAutoFit/>
            </a:bodyPr>
            <a:lstStyle/>
            <a:p>
              <a:pPr algn="ctr"/>
              <a:r>
                <a:rPr lang="en-ZA" sz="1000" b="1" dirty="0" smtClean="0"/>
                <a:t>Derivative Clients</a:t>
              </a:r>
              <a:endParaRPr lang="en-US" sz="1000" b="1" dirty="0"/>
            </a:p>
          </p:txBody>
        </p:sp>
      </p:grpSp>
      <p:grpSp>
        <p:nvGrpSpPr>
          <p:cNvPr id="30" name="Group 29"/>
          <p:cNvGrpSpPr/>
          <p:nvPr/>
        </p:nvGrpSpPr>
        <p:grpSpPr>
          <a:xfrm>
            <a:off x="2117188" y="2805541"/>
            <a:ext cx="733153" cy="562831"/>
            <a:chOff x="2121953" y="2780928"/>
            <a:chExt cx="733153" cy="562831"/>
          </a:xfrm>
        </p:grpSpPr>
        <p:pic>
          <p:nvPicPr>
            <p:cNvPr id="1026" name="Picture 2" descr="C:\Users\hemashk\AppData\Local\Microsoft\Windows\Temporary Internet Files\Content.IE5\BMO3P63R\wad-of-cash21[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6396" y="2780928"/>
              <a:ext cx="544269" cy="393083"/>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2121953" y="3097538"/>
              <a:ext cx="733153" cy="246221"/>
            </a:xfrm>
            <a:prstGeom prst="rect">
              <a:avLst/>
            </a:prstGeom>
            <a:noFill/>
          </p:spPr>
          <p:txBody>
            <a:bodyPr wrap="square" rtlCol="0">
              <a:spAutoFit/>
            </a:bodyPr>
            <a:lstStyle/>
            <a:p>
              <a:pPr algn="ctr"/>
              <a:r>
                <a:rPr lang="en-ZA" sz="1000" b="1" dirty="0" smtClean="0"/>
                <a:t>ZAR Cash</a:t>
              </a:r>
              <a:endParaRPr lang="en-US" sz="1000" b="1" dirty="0"/>
            </a:p>
          </p:txBody>
        </p:sp>
      </p:grpSp>
      <p:pic>
        <p:nvPicPr>
          <p:cNvPr id="71" name="Picture 3" descr="C:\Users\hemashk\AppData\Local\Microsoft\Windows\Temporary Internet Files\Content.IE5\Q2FDDY95\Server-DB[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1638" y="3938838"/>
            <a:ext cx="682940" cy="682940"/>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5351020" y="4548471"/>
            <a:ext cx="1584176" cy="400110"/>
          </a:xfrm>
          <a:prstGeom prst="rect">
            <a:avLst/>
          </a:prstGeom>
          <a:noFill/>
        </p:spPr>
        <p:txBody>
          <a:bodyPr wrap="square" rtlCol="0">
            <a:spAutoFit/>
          </a:bodyPr>
          <a:lstStyle/>
          <a:p>
            <a:pPr algn="ctr"/>
            <a:r>
              <a:rPr lang="en-ZA" sz="1000" b="1" dirty="0" smtClean="0"/>
              <a:t>RTC</a:t>
            </a:r>
          </a:p>
          <a:p>
            <a:pPr algn="ctr"/>
            <a:r>
              <a:rPr lang="en-ZA" sz="1000" b="1" dirty="0" smtClean="0"/>
              <a:t>(All Derivative Markets)</a:t>
            </a:r>
          </a:p>
        </p:txBody>
      </p:sp>
      <p:cxnSp>
        <p:nvCxnSpPr>
          <p:cNvPr id="78" name="Straight Arrow Connector 6"/>
          <p:cNvCxnSpPr>
            <a:stCxn id="101" idx="2"/>
            <a:endCxn id="75" idx="0"/>
          </p:cNvCxnSpPr>
          <p:nvPr/>
        </p:nvCxnSpPr>
        <p:spPr>
          <a:xfrm>
            <a:off x="6149640" y="3356992"/>
            <a:ext cx="6536"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9" name="Group 78"/>
          <p:cNvGrpSpPr/>
          <p:nvPr/>
        </p:nvGrpSpPr>
        <p:grpSpPr>
          <a:xfrm>
            <a:off x="5004048" y="2788212"/>
            <a:ext cx="733153" cy="562831"/>
            <a:chOff x="2121953" y="2780928"/>
            <a:chExt cx="733153" cy="562831"/>
          </a:xfrm>
        </p:grpSpPr>
        <p:pic>
          <p:nvPicPr>
            <p:cNvPr id="80" name="Picture 2" descr="C:\Users\hemashk\AppData\Local\Microsoft\Windows\Temporary Internet Files\Content.IE5\BMO3P63R\wad-of-cash21[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6396" y="2780928"/>
              <a:ext cx="544269" cy="393083"/>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2121953" y="3097538"/>
              <a:ext cx="733153" cy="246221"/>
            </a:xfrm>
            <a:prstGeom prst="rect">
              <a:avLst/>
            </a:prstGeom>
            <a:noFill/>
          </p:spPr>
          <p:txBody>
            <a:bodyPr wrap="square" rtlCol="0">
              <a:spAutoFit/>
            </a:bodyPr>
            <a:lstStyle/>
            <a:p>
              <a:pPr algn="ctr"/>
              <a:r>
                <a:rPr lang="en-ZA" sz="1000" b="1" dirty="0" smtClean="0"/>
                <a:t>ZAR Cash</a:t>
              </a:r>
              <a:endParaRPr lang="en-US" sz="1000" b="1" dirty="0"/>
            </a:p>
          </p:txBody>
        </p:sp>
      </p:grpSp>
      <p:grpSp>
        <p:nvGrpSpPr>
          <p:cNvPr id="83" name="Group 82"/>
          <p:cNvGrpSpPr/>
          <p:nvPr/>
        </p:nvGrpSpPr>
        <p:grpSpPr>
          <a:xfrm>
            <a:off x="6588224" y="2750732"/>
            <a:ext cx="897554" cy="601067"/>
            <a:chOff x="2039753" y="2780928"/>
            <a:chExt cx="897554" cy="601067"/>
          </a:xfrm>
        </p:grpSpPr>
        <p:pic>
          <p:nvPicPr>
            <p:cNvPr id="84" name="Picture 2" descr="C:\Users\hemashk\AppData\Local\Microsoft\Windows\Temporary Internet Files\Content.IE5\BMO3P63R\wad-of-cash21[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6396" y="2780928"/>
              <a:ext cx="544269" cy="393083"/>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2039753" y="3135774"/>
              <a:ext cx="897554" cy="246221"/>
            </a:xfrm>
            <a:prstGeom prst="rect">
              <a:avLst/>
            </a:prstGeom>
            <a:noFill/>
          </p:spPr>
          <p:txBody>
            <a:bodyPr wrap="square" rtlCol="0">
              <a:spAutoFit/>
            </a:bodyPr>
            <a:lstStyle/>
            <a:p>
              <a:pPr algn="ctr"/>
              <a:r>
                <a:rPr lang="en-ZA" sz="1000" b="1" dirty="0" smtClean="0"/>
                <a:t>Foreign Cash</a:t>
              </a:r>
              <a:endParaRPr lang="en-US" sz="1000" b="1" dirty="0"/>
            </a:p>
          </p:txBody>
        </p:sp>
      </p:grpSp>
      <p:cxnSp>
        <p:nvCxnSpPr>
          <p:cNvPr id="97" name="Straight Arrow Connector 6"/>
          <p:cNvCxnSpPr>
            <a:stCxn id="81" idx="2"/>
          </p:cNvCxnSpPr>
          <p:nvPr/>
        </p:nvCxnSpPr>
        <p:spPr>
          <a:xfrm>
            <a:off x="5370625" y="3351043"/>
            <a:ext cx="0" cy="293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069" name="Group 2068"/>
          <p:cNvGrpSpPr/>
          <p:nvPr/>
        </p:nvGrpSpPr>
        <p:grpSpPr>
          <a:xfrm>
            <a:off x="5783063" y="2750731"/>
            <a:ext cx="733153" cy="606261"/>
            <a:chOff x="5766719" y="2924944"/>
            <a:chExt cx="733153" cy="678269"/>
          </a:xfrm>
        </p:grpSpPr>
        <p:sp>
          <p:nvSpPr>
            <p:cNvPr id="2057" name="Documents"/>
            <p:cNvSpPr>
              <a:spLocks noEditPoints="1" noChangeArrowheads="1"/>
            </p:cNvSpPr>
            <p:nvPr/>
          </p:nvSpPr>
          <p:spPr bwMode="auto">
            <a:xfrm>
              <a:off x="5966399" y="2924944"/>
              <a:ext cx="333794" cy="463171"/>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no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1" name="TextBox 100"/>
            <p:cNvSpPr txBox="1"/>
            <p:nvPr/>
          </p:nvSpPr>
          <p:spPr>
            <a:xfrm>
              <a:off x="5766719" y="3356992"/>
              <a:ext cx="733153" cy="246221"/>
            </a:xfrm>
            <a:prstGeom prst="rect">
              <a:avLst/>
            </a:prstGeom>
            <a:noFill/>
          </p:spPr>
          <p:txBody>
            <a:bodyPr wrap="square" rtlCol="0">
              <a:spAutoFit/>
            </a:bodyPr>
            <a:lstStyle/>
            <a:p>
              <a:pPr algn="ctr"/>
              <a:r>
                <a:rPr lang="en-ZA" sz="1000" b="1" dirty="0" smtClean="0"/>
                <a:t>Securities</a:t>
              </a:r>
              <a:endParaRPr lang="en-US" sz="1000" b="1" dirty="0"/>
            </a:p>
          </p:txBody>
        </p:sp>
      </p:grpSp>
      <p:cxnSp>
        <p:nvCxnSpPr>
          <p:cNvPr id="104" name="Straight Arrow Connector 6"/>
          <p:cNvCxnSpPr>
            <a:stCxn id="85" idx="2"/>
          </p:cNvCxnSpPr>
          <p:nvPr/>
        </p:nvCxnSpPr>
        <p:spPr>
          <a:xfrm>
            <a:off x="7037001" y="3351799"/>
            <a:ext cx="0" cy="293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07" name="Group 106"/>
          <p:cNvGrpSpPr/>
          <p:nvPr/>
        </p:nvGrpSpPr>
        <p:grpSpPr>
          <a:xfrm>
            <a:off x="5545824" y="2060848"/>
            <a:ext cx="1309216" cy="627884"/>
            <a:chOff x="468277" y="3573016"/>
            <a:chExt cx="1114808" cy="546463"/>
          </a:xfrm>
        </p:grpSpPr>
        <p:pic>
          <p:nvPicPr>
            <p:cNvPr id="108" name="Picture 5" descr="C:\Users\hemashk\AppData\Local\Microsoft\Windows\Temporary Internet Files\Content.IE5\JF2H8M96\icon_tea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18" y="3573016"/>
              <a:ext cx="383567" cy="383567"/>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p:cNvSpPr txBox="1"/>
            <p:nvPr/>
          </p:nvSpPr>
          <p:spPr>
            <a:xfrm>
              <a:off x="468277" y="3905187"/>
              <a:ext cx="1114808" cy="214292"/>
            </a:xfrm>
            <a:prstGeom prst="rect">
              <a:avLst/>
            </a:prstGeom>
            <a:noFill/>
          </p:spPr>
          <p:txBody>
            <a:bodyPr wrap="square" rtlCol="0">
              <a:spAutoFit/>
            </a:bodyPr>
            <a:lstStyle/>
            <a:p>
              <a:pPr algn="ctr"/>
              <a:r>
                <a:rPr lang="en-ZA" sz="1000" b="1" dirty="0" smtClean="0"/>
                <a:t>Derivative Clients</a:t>
              </a:r>
              <a:endParaRPr lang="en-US" sz="1000" b="1" dirty="0"/>
            </a:p>
          </p:txBody>
        </p:sp>
      </p:grpSp>
      <p:sp>
        <p:nvSpPr>
          <p:cNvPr id="41" name="Rounded Rectangle 40"/>
          <p:cNvSpPr/>
          <p:nvPr/>
        </p:nvSpPr>
        <p:spPr>
          <a:xfrm>
            <a:off x="2653928" y="3645024"/>
            <a:ext cx="1125984" cy="27875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smtClean="0">
                <a:solidFill>
                  <a:schemeClr val="tx1"/>
                </a:solidFill>
              </a:rPr>
              <a:t>Margin Requirements</a:t>
            </a:r>
            <a:endParaRPr lang="en-US" sz="900" b="1" dirty="0">
              <a:solidFill>
                <a:schemeClr val="tx1"/>
              </a:solidFill>
            </a:endParaRPr>
          </a:p>
        </p:txBody>
      </p:sp>
      <p:sp>
        <p:nvSpPr>
          <p:cNvPr id="3" name="Rounded Rectangle 2"/>
          <p:cNvSpPr/>
          <p:nvPr/>
        </p:nvSpPr>
        <p:spPr>
          <a:xfrm>
            <a:off x="1187624" y="3660086"/>
            <a:ext cx="1125984" cy="27875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smtClean="0">
                <a:solidFill>
                  <a:schemeClr val="tx1"/>
                </a:solidFill>
              </a:rPr>
              <a:t>Margin Requirements</a:t>
            </a:r>
          </a:p>
        </p:txBody>
      </p:sp>
      <p:sp>
        <p:nvSpPr>
          <p:cNvPr id="75" name="Rounded Rectangle 74"/>
          <p:cNvSpPr/>
          <p:nvPr/>
        </p:nvSpPr>
        <p:spPr>
          <a:xfrm>
            <a:off x="5004048" y="3645024"/>
            <a:ext cx="2304256" cy="27875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900" b="1" dirty="0" smtClean="0">
                <a:solidFill>
                  <a:schemeClr val="tx1"/>
                </a:solidFill>
              </a:rPr>
              <a:t>Margin Requirements</a:t>
            </a:r>
            <a:endParaRPr lang="en-US" sz="900" b="1" dirty="0">
              <a:solidFill>
                <a:schemeClr val="tx1"/>
              </a:solidFill>
            </a:endParaRPr>
          </a:p>
        </p:txBody>
      </p:sp>
    </p:spTree>
    <p:extLst>
      <p:ext uri="{BB962C8B-B14F-4D97-AF65-F5344CB8AC3E}">
        <p14:creationId xmlns:p14="http://schemas.microsoft.com/office/powerpoint/2010/main" val="29105783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409488" y="76200"/>
            <a:ext cx="6524712" cy="746937"/>
          </a:xfrm>
        </p:spPr>
        <p:txBody>
          <a:bodyPr>
            <a:normAutofit fontScale="90000"/>
          </a:bodyPr>
          <a:lstStyle/>
          <a:p>
            <a:r>
              <a:rPr lang="en-ZA" sz="2800" dirty="0"/>
              <a:t>Clearing EOD Processes</a:t>
            </a:r>
            <a:r>
              <a:rPr lang="en-ZA" dirty="0" smtClean="0"/>
              <a:t/>
            </a:r>
            <a:br>
              <a:rPr lang="en-ZA" dirty="0" smtClean="0"/>
            </a:br>
            <a:r>
              <a:rPr lang="en-ZA" sz="2200" b="0" dirty="0" smtClean="0"/>
              <a:t>Processes </a:t>
            </a:r>
            <a:r>
              <a:rPr lang="en-ZA" sz="2200" b="0" dirty="0"/>
              <a:t>in the event of </a:t>
            </a:r>
            <a:r>
              <a:rPr lang="en-ZA" sz="2200" b="0" dirty="0" smtClean="0"/>
              <a:t>exception scenarios</a:t>
            </a:r>
            <a:endParaRPr lang="en-ZA" b="0" dirty="0"/>
          </a:p>
        </p:txBody>
      </p:sp>
      <p:sp>
        <p:nvSpPr>
          <p:cNvPr id="4" name="Rectangle 3"/>
          <p:cNvSpPr/>
          <p:nvPr/>
        </p:nvSpPr>
        <p:spPr>
          <a:xfrm>
            <a:off x="457200" y="1371603"/>
            <a:ext cx="8305800" cy="1815882"/>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prstClr val="black"/>
                </a:solidFill>
              </a:rPr>
              <a:t>While </a:t>
            </a:r>
            <a:r>
              <a:rPr lang="en-US" sz="1600" dirty="0">
                <a:solidFill>
                  <a:prstClr val="black"/>
                </a:solidFill>
              </a:rPr>
              <a:t>the </a:t>
            </a:r>
            <a:r>
              <a:rPr lang="en-US" sz="1600" dirty="0" smtClean="0">
                <a:solidFill>
                  <a:prstClr val="black"/>
                </a:solidFill>
              </a:rPr>
              <a:t>enhanced preventative measures </a:t>
            </a:r>
            <a:r>
              <a:rPr lang="en-US" sz="1600" dirty="0">
                <a:solidFill>
                  <a:prstClr val="black"/>
                </a:solidFill>
              </a:rPr>
              <a:t>are expected to significantly reduce the occurrence of exceptions, processes </a:t>
            </a:r>
            <a:r>
              <a:rPr lang="en-US" sz="1600" dirty="0" smtClean="0">
                <a:solidFill>
                  <a:prstClr val="black"/>
                </a:solidFill>
              </a:rPr>
              <a:t>need </a:t>
            </a:r>
            <a:r>
              <a:rPr lang="en-US" sz="1600" dirty="0">
                <a:solidFill>
                  <a:prstClr val="black"/>
                </a:solidFill>
              </a:rPr>
              <a:t>to be in place to handle any exceptions that do </a:t>
            </a:r>
            <a:r>
              <a:rPr lang="en-US" sz="1600" dirty="0" smtClean="0">
                <a:solidFill>
                  <a:prstClr val="black"/>
                </a:solidFill>
              </a:rPr>
              <a:t>occur</a:t>
            </a:r>
          </a:p>
          <a:p>
            <a:pPr marL="285750" indent="-285750">
              <a:buFont typeface="Arial" panose="020B0604020202020204" pitchFamily="34" charset="0"/>
              <a:buChar char="•"/>
            </a:pPr>
            <a:endParaRPr lang="en-US" sz="1600" dirty="0" smtClean="0">
              <a:solidFill>
                <a:prstClr val="black"/>
              </a:solidFill>
            </a:endParaRPr>
          </a:p>
          <a:p>
            <a:pPr marL="285750" indent="-285750">
              <a:buFont typeface="Arial" panose="020B0604020202020204" pitchFamily="34" charset="0"/>
              <a:buChar char="•"/>
            </a:pPr>
            <a:r>
              <a:rPr lang="en-US" sz="1600" dirty="0" smtClean="0">
                <a:solidFill>
                  <a:prstClr val="black"/>
                </a:solidFill>
              </a:rPr>
              <a:t>The </a:t>
            </a:r>
            <a:r>
              <a:rPr lang="en-US" sz="1600" dirty="0">
                <a:solidFill>
                  <a:prstClr val="black"/>
                </a:solidFill>
              </a:rPr>
              <a:t>following sections describe </a:t>
            </a:r>
            <a:r>
              <a:rPr lang="en-US" sz="1600" dirty="0" smtClean="0">
                <a:solidFill>
                  <a:prstClr val="black"/>
                </a:solidFill>
              </a:rPr>
              <a:t>the resolution approach and processes in the following exception </a:t>
            </a:r>
            <a:r>
              <a:rPr lang="en-US" sz="1600" dirty="0">
                <a:solidFill>
                  <a:prstClr val="black"/>
                </a:solidFill>
              </a:rPr>
              <a:t>scenarios, </a:t>
            </a:r>
            <a:r>
              <a:rPr lang="en-ZA" sz="1600" dirty="0">
                <a:solidFill>
                  <a:prstClr val="black"/>
                </a:solidFill>
              </a:rPr>
              <a:t>relating to the following </a:t>
            </a:r>
            <a:r>
              <a:rPr lang="en-ZA" sz="1600" dirty="0" smtClean="0">
                <a:solidFill>
                  <a:prstClr val="black"/>
                </a:solidFill>
              </a:rPr>
              <a:t>issues: Incorrect </a:t>
            </a:r>
            <a:r>
              <a:rPr lang="en-ZA" sz="1600" dirty="0">
                <a:solidFill>
                  <a:prstClr val="black"/>
                </a:solidFill>
              </a:rPr>
              <a:t>MTM price, </a:t>
            </a:r>
            <a:r>
              <a:rPr lang="en-ZA" sz="1600" dirty="0" smtClean="0">
                <a:solidFill>
                  <a:prstClr val="black"/>
                </a:solidFill>
              </a:rPr>
              <a:t>IM input or contract </a:t>
            </a:r>
            <a:r>
              <a:rPr lang="en-ZA" sz="1600" dirty="0">
                <a:solidFill>
                  <a:prstClr val="black"/>
                </a:solidFill>
              </a:rPr>
              <a:t>size</a:t>
            </a:r>
          </a:p>
          <a:p>
            <a:pPr marL="285750" indent="-285750">
              <a:buFont typeface="Arial" panose="020B0604020202020204" pitchFamily="34" charset="0"/>
              <a:buChar char="•"/>
            </a:pPr>
            <a:endParaRPr lang="en-ZA" sz="16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914735837"/>
              </p:ext>
            </p:extLst>
          </p:nvPr>
        </p:nvGraphicFramePr>
        <p:xfrm>
          <a:off x="1600200" y="3276600"/>
          <a:ext cx="5867400" cy="1854200"/>
        </p:xfrm>
        <a:graphic>
          <a:graphicData uri="http://schemas.openxmlformats.org/drawingml/2006/table">
            <a:tbl>
              <a:tblPr firstRow="1" bandRow="1">
                <a:tableStyleId>{5C22544A-7EE6-4342-B048-85BDC9FD1C3A}</a:tableStyleId>
              </a:tblPr>
              <a:tblGrid>
                <a:gridCol w="1219200"/>
                <a:gridCol w="4648200"/>
              </a:tblGrid>
              <a:tr h="370840">
                <a:tc>
                  <a:txBody>
                    <a:bodyPr/>
                    <a:lstStyle/>
                    <a:p>
                      <a:pPr algn="ctr"/>
                      <a:r>
                        <a:rPr lang="en-ZA" dirty="0" smtClean="0">
                          <a:solidFill>
                            <a:schemeClr val="tx1"/>
                          </a:solidFill>
                        </a:rPr>
                        <a:t>Scenario</a:t>
                      </a:r>
                      <a:endParaRPr lang="en-ZA" dirty="0">
                        <a:solidFill>
                          <a:schemeClr val="tx1"/>
                        </a:solidFill>
                      </a:endParaRPr>
                    </a:p>
                  </a:txBody>
                  <a:tcPr>
                    <a:solidFill>
                      <a:schemeClr val="bg1">
                        <a:lumMod val="85000"/>
                      </a:schemeClr>
                    </a:solidFill>
                  </a:tcPr>
                </a:tc>
                <a:tc>
                  <a:txBody>
                    <a:bodyPr/>
                    <a:lstStyle/>
                    <a:p>
                      <a:pPr algn="l"/>
                      <a:r>
                        <a:rPr lang="en-ZA" dirty="0" smtClean="0">
                          <a:solidFill>
                            <a:schemeClr val="tx1"/>
                          </a:solidFill>
                        </a:rPr>
                        <a:t>Description</a:t>
                      </a:r>
                      <a:endParaRPr lang="en-ZA" dirty="0">
                        <a:solidFill>
                          <a:schemeClr val="tx1"/>
                        </a:solidFill>
                      </a:endParaRPr>
                    </a:p>
                  </a:txBody>
                  <a:tcPr>
                    <a:solidFill>
                      <a:schemeClr val="bg1">
                        <a:lumMod val="85000"/>
                      </a:schemeClr>
                    </a:solidFill>
                  </a:tcPr>
                </a:tc>
              </a:tr>
              <a:tr h="370840">
                <a:tc>
                  <a:txBody>
                    <a:bodyPr/>
                    <a:lstStyle/>
                    <a:p>
                      <a:pPr algn="ctr"/>
                      <a:r>
                        <a:rPr lang="en-ZA" dirty="0" smtClean="0"/>
                        <a:t>A</a:t>
                      </a:r>
                      <a:endParaRPr lang="en-ZA" dirty="0"/>
                    </a:p>
                  </a:txBody>
                  <a:tcPr/>
                </a:tc>
                <a:tc>
                  <a:txBody>
                    <a:bodyPr/>
                    <a:lstStyle/>
                    <a:p>
                      <a:r>
                        <a:rPr lang="en-ZA" sz="1600" dirty="0" smtClean="0"/>
                        <a:t>Delays in EOD on T</a:t>
                      </a:r>
                      <a:endParaRPr lang="en-ZA" sz="1600" dirty="0"/>
                    </a:p>
                  </a:txBody>
                  <a:tcPr/>
                </a:tc>
              </a:tr>
              <a:tr h="370840">
                <a:tc>
                  <a:txBody>
                    <a:bodyPr/>
                    <a:lstStyle/>
                    <a:p>
                      <a:pPr algn="ctr"/>
                      <a:r>
                        <a:rPr lang="en-ZA" dirty="0" smtClean="0"/>
                        <a:t>B</a:t>
                      </a:r>
                      <a:endParaRPr lang="en-ZA" dirty="0"/>
                    </a:p>
                  </a:txBody>
                  <a:tcPr/>
                </a:tc>
                <a:tc>
                  <a:txBody>
                    <a:bodyPr/>
                    <a:lstStyle/>
                    <a:p>
                      <a:r>
                        <a:rPr lang="en-ZA" sz="1600" dirty="0" smtClean="0"/>
                        <a:t>Issue identified post balancing</a:t>
                      </a:r>
                      <a:r>
                        <a:rPr lang="en-ZA" sz="1600" baseline="0" dirty="0" smtClean="0"/>
                        <a:t> on T</a:t>
                      </a:r>
                      <a:endParaRPr lang="en-ZA" sz="1600" dirty="0"/>
                    </a:p>
                  </a:txBody>
                  <a:tcPr/>
                </a:tc>
              </a:tr>
              <a:tr h="370840">
                <a:tc>
                  <a:txBody>
                    <a:bodyPr/>
                    <a:lstStyle/>
                    <a:p>
                      <a:pPr algn="ctr"/>
                      <a:r>
                        <a:rPr lang="en-ZA" dirty="0" smtClean="0"/>
                        <a:t>C</a:t>
                      </a:r>
                      <a:endParaRPr lang="en-ZA"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Issue identified post balancing</a:t>
                      </a:r>
                      <a:r>
                        <a:rPr lang="en-ZA" sz="1600" baseline="0" dirty="0" smtClean="0"/>
                        <a:t> on T+1</a:t>
                      </a:r>
                      <a:endParaRPr lang="en-ZA" sz="1600" dirty="0" smtClean="0"/>
                    </a:p>
                  </a:txBody>
                  <a:tcPr/>
                </a:tc>
              </a:tr>
              <a:tr h="370840">
                <a:tc>
                  <a:txBody>
                    <a:bodyPr/>
                    <a:lstStyle/>
                    <a:p>
                      <a:pPr algn="ctr"/>
                      <a:r>
                        <a:rPr lang="en-ZA" dirty="0" smtClean="0"/>
                        <a:t>D</a:t>
                      </a:r>
                      <a:endParaRPr lang="en-ZA" dirty="0"/>
                    </a:p>
                  </a:txBody>
                  <a:tcPr/>
                </a:tc>
                <a:tc>
                  <a:txBody>
                    <a:bodyPr/>
                    <a:lstStyle/>
                    <a:p>
                      <a:r>
                        <a:rPr lang="en-ZA" sz="1600" dirty="0" smtClean="0"/>
                        <a:t>JSE and Clearing Member/s unable</a:t>
                      </a:r>
                      <a:r>
                        <a:rPr lang="en-ZA" sz="1600" baseline="0" dirty="0" smtClean="0"/>
                        <a:t> to balance on T</a:t>
                      </a:r>
                      <a:endParaRPr lang="en-ZA" sz="1600" dirty="0"/>
                    </a:p>
                  </a:txBody>
                  <a:tcPr/>
                </a:tc>
              </a:tr>
            </a:tbl>
          </a:graphicData>
        </a:graphic>
      </p:graphicFrame>
    </p:spTree>
    <p:extLst>
      <p:ext uri="{BB962C8B-B14F-4D97-AF65-F5344CB8AC3E}">
        <p14:creationId xmlns:p14="http://schemas.microsoft.com/office/powerpoint/2010/main" val="36071565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409488" y="76200"/>
            <a:ext cx="6524712" cy="746937"/>
          </a:xfrm>
        </p:spPr>
        <p:txBody>
          <a:bodyPr>
            <a:normAutofit fontScale="90000"/>
          </a:bodyPr>
          <a:lstStyle/>
          <a:p>
            <a:r>
              <a:rPr lang="en-ZA" sz="2800" dirty="0"/>
              <a:t>Clearing EOD Processes</a:t>
            </a:r>
            <a:r>
              <a:rPr lang="en-ZA" dirty="0" smtClean="0"/>
              <a:t/>
            </a:r>
            <a:br>
              <a:rPr lang="en-ZA" dirty="0" smtClean="0"/>
            </a:br>
            <a:r>
              <a:rPr lang="en-ZA" sz="2200" b="0" dirty="0"/>
              <a:t>Processes in the event of exception scenarios</a:t>
            </a:r>
            <a:endParaRPr lang="en-ZA" b="0" dirty="0"/>
          </a:p>
        </p:txBody>
      </p:sp>
      <p:sp>
        <p:nvSpPr>
          <p:cNvPr id="4" name="Rectangle 3"/>
          <p:cNvSpPr/>
          <p:nvPr/>
        </p:nvSpPr>
        <p:spPr>
          <a:xfrm>
            <a:off x="457200" y="1371603"/>
            <a:ext cx="8305800" cy="584775"/>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prstClr val="black"/>
                </a:solidFill>
              </a:rPr>
              <a:t>The approach to correct </a:t>
            </a:r>
            <a:r>
              <a:rPr lang="en-US" sz="1600" dirty="0">
                <a:solidFill>
                  <a:prstClr val="black"/>
                </a:solidFill>
              </a:rPr>
              <a:t>margins and settlements </a:t>
            </a:r>
            <a:r>
              <a:rPr lang="en-US" sz="1600" dirty="0" smtClean="0">
                <a:solidFill>
                  <a:prstClr val="black"/>
                </a:solidFill>
              </a:rPr>
              <a:t>depends on the specific exception scenario being addressed; one of three approaches will be followed</a:t>
            </a:r>
            <a:endParaRPr lang="en-ZA" sz="16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8568126"/>
              </p:ext>
            </p:extLst>
          </p:nvPr>
        </p:nvGraphicFramePr>
        <p:xfrm>
          <a:off x="838200" y="1981200"/>
          <a:ext cx="7696200" cy="2204720"/>
        </p:xfrm>
        <a:graphic>
          <a:graphicData uri="http://schemas.openxmlformats.org/drawingml/2006/table">
            <a:tbl>
              <a:tblPr firstRow="1" bandRow="1">
                <a:tableStyleId>{5C22544A-7EE6-4342-B048-85BDC9FD1C3A}</a:tableStyleId>
              </a:tblPr>
              <a:tblGrid>
                <a:gridCol w="533400"/>
                <a:gridCol w="4419600"/>
                <a:gridCol w="2743200"/>
              </a:tblGrid>
              <a:tr h="370840">
                <a:tc>
                  <a:txBody>
                    <a:bodyPr/>
                    <a:lstStyle/>
                    <a:p>
                      <a:pPr algn="ctr"/>
                      <a:r>
                        <a:rPr lang="en-ZA" sz="1400" dirty="0" smtClean="0">
                          <a:solidFill>
                            <a:schemeClr val="tx1"/>
                          </a:solidFill>
                        </a:rPr>
                        <a:t>No.</a:t>
                      </a:r>
                      <a:endParaRPr lang="en-ZA" sz="1400" dirty="0">
                        <a:solidFill>
                          <a:schemeClr val="tx1"/>
                        </a:solidFill>
                      </a:endParaRPr>
                    </a:p>
                  </a:txBody>
                  <a:tcPr>
                    <a:solidFill>
                      <a:schemeClr val="bg1">
                        <a:lumMod val="85000"/>
                      </a:schemeClr>
                    </a:solidFill>
                  </a:tcPr>
                </a:tc>
                <a:tc>
                  <a:txBody>
                    <a:bodyPr/>
                    <a:lstStyle/>
                    <a:p>
                      <a:r>
                        <a:rPr lang="en-ZA" sz="1400" dirty="0" smtClean="0">
                          <a:solidFill>
                            <a:schemeClr val="tx1"/>
                          </a:solidFill>
                        </a:rPr>
                        <a:t>Resolution Method</a:t>
                      </a:r>
                      <a:endParaRPr lang="en-ZA" sz="1400" dirty="0">
                        <a:solidFill>
                          <a:schemeClr val="tx1"/>
                        </a:solidFill>
                      </a:endParaRPr>
                    </a:p>
                  </a:txBody>
                  <a:tcPr>
                    <a:solidFill>
                      <a:schemeClr val="bg1">
                        <a:lumMod val="85000"/>
                      </a:schemeClr>
                    </a:solidFill>
                  </a:tcPr>
                </a:tc>
                <a:tc>
                  <a:txBody>
                    <a:bodyPr/>
                    <a:lstStyle/>
                    <a:p>
                      <a:r>
                        <a:rPr lang="en-ZA" sz="1400" dirty="0" smtClean="0">
                          <a:solidFill>
                            <a:schemeClr val="tx1"/>
                          </a:solidFill>
                        </a:rPr>
                        <a:t>Example scenario</a:t>
                      </a:r>
                      <a:endParaRPr lang="en-ZA" sz="1400" dirty="0">
                        <a:solidFill>
                          <a:schemeClr val="tx1"/>
                        </a:solidFill>
                      </a:endParaRPr>
                    </a:p>
                  </a:txBody>
                  <a:tcPr>
                    <a:solidFill>
                      <a:schemeClr val="bg1">
                        <a:lumMod val="85000"/>
                      </a:schemeClr>
                    </a:solidFill>
                  </a:tcPr>
                </a:tc>
              </a:tr>
              <a:tr h="370840">
                <a:tc>
                  <a:txBody>
                    <a:bodyPr/>
                    <a:lstStyle/>
                    <a:p>
                      <a:pPr marL="0" lvl="0" indent="0" algn="ctr">
                        <a:buFont typeface="Arial" panose="020B0604020202020204" pitchFamily="34" charset="0"/>
                        <a:buNone/>
                      </a:pPr>
                      <a:r>
                        <a:rPr lang="en-ZA" sz="1400" dirty="0" smtClean="0"/>
                        <a:t>1</a:t>
                      </a:r>
                      <a:endParaRPr lang="en-ZA" sz="1400" dirty="0"/>
                    </a:p>
                  </a:txBody>
                  <a:tcPr/>
                </a:tc>
                <a:tc>
                  <a:txBody>
                    <a:bodyPr/>
                    <a:lstStyle/>
                    <a:p>
                      <a:pPr marL="0" lvl="0" indent="0">
                        <a:buFont typeface="Arial" panose="020B0604020202020204" pitchFamily="34" charset="0"/>
                        <a:buNone/>
                      </a:pPr>
                      <a:r>
                        <a:rPr lang="en-US" sz="1400" dirty="0" smtClean="0"/>
                        <a:t>EOD rerun in RTC</a:t>
                      </a:r>
                      <a:endParaRPr lang="en-ZA"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Incorrect price identified on T</a:t>
                      </a:r>
                      <a:endParaRPr lang="en-ZA" sz="1400" dirty="0"/>
                    </a:p>
                  </a:txBody>
                  <a:tcPr/>
                </a:tc>
              </a:tr>
              <a:tr h="370840">
                <a:tc>
                  <a:txBody>
                    <a:bodyPr/>
                    <a:lstStyle/>
                    <a:p>
                      <a:pPr marL="0" lvl="0" indent="0" algn="ctr">
                        <a:buFont typeface="Arial" panose="020B0604020202020204" pitchFamily="34" charset="0"/>
                        <a:buNone/>
                      </a:pPr>
                      <a:r>
                        <a:rPr lang="en-US" sz="1400" dirty="0" smtClean="0"/>
                        <a:t>2</a:t>
                      </a:r>
                    </a:p>
                  </a:txBody>
                  <a:tcPr/>
                </a:tc>
                <a:tc>
                  <a:txBody>
                    <a:bodyPr/>
                    <a:lstStyle/>
                    <a:p>
                      <a:pPr marL="0" lvl="0" indent="0">
                        <a:buFont typeface="Arial" panose="020B0604020202020204" pitchFamily="34" charset="0"/>
                        <a:buNone/>
                      </a:pPr>
                      <a:r>
                        <a:rPr lang="en-US" sz="1400" dirty="0" smtClean="0"/>
                        <a:t>A 6-step process aimed at achieving essentially the same outcomes as an EOD rerun</a:t>
                      </a:r>
                    </a:p>
                    <a:p>
                      <a:pPr marL="285750" lvl="0" indent="-285750">
                        <a:buFont typeface="Arial" panose="020B0604020202020204" pitchFamily="34" charset="0"/>
                        <a:buChar char="•"/>
                      </a:pPr>
                      <a:r>
                        <a:rPr lang="en-US" sz="1400" dirty="0" smtClean="0"/>
                        <a:t>Correct settlement instructions</a:t>
                      </a:r>
                    </a:p>
                    <a:p>
                      <a:pPr marL="285750" lvl="0" indent="-285750">
                        <a:buFont typeface="Arial" panose="020B0604020202020204" pitchFamily="34" charset="0"/>
                        <a:buChar char="•"/>
                      </a:pPr>
                      <a:r>
                        <a:rPr lang="en-US" sz="1400" dirty="0" smtClean="0"/>
                        <a:t>Address incorrect client reports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Incorrect price identified on T+1</a:t>
                      </a:r>
                      <a:endParaRPr lang="en-ZA" sz="1400" dirty="0" smtClean="0"/>
                    </a:p>
                    <a:p>
                      <a:endParaRPr lang="en-ZA" sz="1400" dirty="0"/>
                    </a:p>
                  </a:txBody>
                  <a:tcPr/>
                </a:tc>
              </a:tr>
              <a:tr h="37084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400" dirty="0" smtClean="0"/>
                        <a:t>3</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400" dirty="0" smtClean="0"/>
                        <a:t>Correction of settlement instructions only</a:t>
                      </a:r>
                    </a:p>
                  </a:txBody>
                  <a:tcPr/>
                </a:tc>
                <a:tc>
                  <a:txBody>
                    <a:bodyPr/>
                    <a:lstStyle/>
                    <a:p>
                      <a:r>
                        <a:rPr lang="en-ZA" sz="1400" dirty="0" smtClean="0"/>
                        <a:t>Non-material booking</a:t>
                      </a:r>
                      <a:r>
                        <a:rPr lang="en-ZA" sz="1400" baseline="0" dirty="0" smtClean="0"/>
                        <a:t> fee discrepancy</a:t>
                      </a:r>
                      <a:endParaRPr lang="en-ZA" sz="1400" dirty="0"/>
                    </a:p>
                  </a:txBody>
                  <a:tcPr/>
                </a:tc>
              </a:tr>
            </a:tbl>
          </a:graphicData>
        </a:graphic>
      </p:graphicFrame>
      <p:sp>
        <p:nvSpPr>
          <p:cNvPr id="6" name="Rectangle 5"/>
          <p:cNvSpPr/>
          <p:nvPr/>
        </p:nvSpPr>
        <p:spPr>
          <a:xfrm>
            <a:off x="457200" y="4343400"/>
            <a:ext cx="8305800" cy="2062103"/>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prstClr val="black"/>
                </a:solidFill>
              </a:rPr>
              <a:t>The approach to managing securities collateral in the case of exceptions is as follows</a:t>
            </a:r>
          </a:p>
          <a:p>
            <a:pPr marL="742950" lvl="1" indent="-285750">
              <a:buFont typeface="Arial" panose="020B0604020202020204" pitchFamily="34" charset="0"/>
              <a:buChar char="•"/>
            </a:pPr>
            <a:r>
              <a:rPr lang="en-ZA" sz="1600" dirty="0">
                <a:solidFill>
                  <a:prstClr val="black"/>
                </a:solidFill>
              </a:rPr>
              <a:t>If issues are resolved before a </a:t>
            </a:r>
            <a:r>
              <a:rPr lang="en-ZA" sz="1600" dirty="0" smtClean="0">
                <a:solidFill>
                  <a:prstClr val="black"/>
                </a:solidFill>
              </a:rPr>
              <a:t>pre-determined cut-off time*, the </a:t>
            </a:r>
            <a:r>
              <a:rPr lang="en-ZA" sz="1600" dirty="0">
                <a:solidFill>
                  <a:prstClr val="black"/>
                </a:solidFill>
              </a:rPr>
              <a:t>collateral process will be run or rerun as applicable </a:t>
            </a:r>
          </a:p>
          <a:p>
            <a:pPr marL="742950" lvl="1" indent="-285750">
              <a:buFont typeface="Arial" panose="020B0604020202020204" pitchFamily="34" charset="0"/>
              <a:buChar char="•"/>
            </a:pPr>
            <a:r>
              <a:rPr lang="en-ZA" sz="1600" dirty="0">
                <a:solidFill>
                  <a:prstClr val="black"/>
                </a:solidFill>
              </a:rPr>
              <a:t>If issues are not resolved by specified cut-off </a:t>
            </a:r>
            <a:r>
              <a:rPr lang="en-ZA" sz="1600" dirty="0" smtClean="0">
                <a:solidFill>
                  <a:prstClr val="black"/>
                </a:solidFill>
              </a:rPr>
              <a:t>time, the latest </a:t>
            </a:r>
            <a:r>
              <a:rPr lang="en-ZA" sz="1600" dirty="0">
                <a:solidFill>
                  <a:prstClr val="black"/>
                </a:solidFill>
              </a:rPr>
              <a:t>available collateral statement will be </a:t>
            </a:r>
            <a:r>
              <a:rPr lang="en-ZA" sz="1600" dirty="0" smtClean="0">
                <a:solidFill>
                  <a:prstClr val="black"/>
                </a:solidFill>
              </a:rPr>
              <a:t>used</a:t>
            </a:r>
          </a:p>
          <a:p>
            <a:endParaRPr lang="en-ZA" sz="1600" i="1" dirty="0" smtClean="0">
              <a:solidFill>
                <a:prstClr val="black"/>
              </a:solidFill>
            </a:endParaRPr>
          </a:p>
          <a:p>
            <a:r>
              <a:rPr lang="en-ZA" sz="1400" i="1" dirty="0" smtClean="0">
                <a:solidFill>
                  <a:prstClr val="black"/>
                </a:solidFill>
              </a:rPr>
              <a:t>*</a:t>
            </a:r>
            <a:r>
              <a:rPr lang="en-ZA" sz="1400" i="1" dirty="0">
                <a:solidFill>
                  <a:prstClr val="black"/>
                </a:solidFill>
              </a:rPr>
              <a:t>The predetermined cut-off time (cut-off) is dependent on finalisation of SLAs of the various participants </a:t>
            </a:r>
            <a:r>
              <a:rPr lang="en-ZA" sz="1400" i="1" dirty="0" smtClean="0">
                <a:solidFill>
                  <a:prstClr val="black"/>
                </a:solidFill>
              </a:rPr>
              <a:t>involved in </a:t>
            </a:r>
            <a:r>
              <a:rPr lang="en-ZA" sz="1400" i="1" dirty="0">
                <a:solidFill>
                  <a:prstClr val="black"/>
                </a:solidFill>
              </a:rPr>
              <a:t>the EOD collateral process (JSE, Clearing Members, </a:t>
            </a:r>
            <a:r>
              <a:rPr lang="en-ZA" sz="1400" i="1" dirty="0" err="1">
                <a:solidFill>
                  <a:prstClr val="black"/>
                </a:solidFill>
              </a:rPr>
              <a:t>Strate</a:t>
            </a:r>
            <a:r>
              <a:rPr lang="en-ZA" sz="1400" i="1" dirty="0">
                <a:solidFill>
                  <a:prstClr val="black"/>
                </a:solidFill>
              </a:rPr>
              <a:t>, </a:t>
            </a:r>
            <a:r>
              <a:rPr lang="en-ZA" sz="1400" i="1" dirty="0" smtClean="0">
                <a:solidFill>
                  <a:prstClr val="black"/>
                </a:solidFill>
              </a:rPr>
              <a:t>CSDPs)</a:t>
            </a:r>
            <a:endParaRPr lang="en-ZA" sz="1400" i="1" dirty="0">
              <a:solidFill>
                <a:prstClr val="black"/>
              </a:solidFill>
            </a:endParaRPr>
          </a:p>
        </p:txBody>
      </p:sp>
    </p:spTree>
    <p:extLst>
      <p:ext uri="{BB962C8B-B14F-4D97-AF65-F5344CB8AC3E}">
        <p14:creationId xmlns:p14="http://schemas.microsoft.com/office/powerpoint/2010/main" val="31410770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81800" y="6172200"/>
            <a:ext cx="2362200" cy="674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itle 1"/>
          <p:cNvSpPr>
            <a:spLocks noGrp="1"/>
          </p:cNvSpPr>
          <p:nvPr>
            <p:ph type="ctrTitle"/>
          </p:nvPr>
        </p:nvSpPr>
        <p:spPr>
          <a:xfrm>
            <a:off x="417955" y="67733"/>
            <a:ext cx="6829512" cy="746937"/>
          </a:xfrm>
        </p:spPr>
        <p:txBody>
          <a:bodyPr>
            <a:normAutofit fontScale="90000"/>
          </a:bodyPr>
          <a:lstStyle/>
          <a:p>
            <a:r>
              <a:rPr lang="en-ZA" sz="2800" dirty="0"/>
              <a:t>Clearing EOD Processes</a:t>
            </a:r>
            <a:r>
              <a:rPr lang="en-ZA" dirty="0" smtClean="0"/>
              <a:t/>
            </a:r>
            <a:br>
              <a:rPr lang="en-ZA" dirty="0" smtClean="0"/>
            </a:br>
            <a:r>
              <a:rPr lang="en-ZA" sz="2200" b="0" dirty="0"/>
              <a:t>Processes in the event of exception scenarios</a:t>
            </a:r>
            <a:endParaRPr lang="en-ZA" b="0" dirty="0"/>
          </a:p>
        </p:txBody>
      </p:sp>
      <p:sp>
        <p:nvSpPr>
          <p:cNvPr id="4" name="Rectangle 3"/>
          <p:cNvSpPr/>
          <p:nvPr/>
        </p:nvSpPr>
        <p:spPr>
          <a:xfrm>
            <a:off x="457200" y="1295400"/>
            <a:ext cx="8153400" cy="338554"/>
          </a:xfrm>
          <a:prstGeom prst="rect">
            <a:avLst/>
          </a:prstGeom>
        </p:spPr>
        <p:txBody>
          <a:bodyPr wrap="square">
            <a:spAutoFit/>
          </a:bodyPr>
          <a:lstStyle/>
          <a:p>
            <a:pPr>
              <a:spcBef>
                <a:spcPts val="1200"/>
              </a:spcBef>
              <a:spcAft>
                <a:spcPts val="1200"/>
              </a:spcAft>
            </a:pPr>
            <a:r>
              <a:rPr lang="en-ZA" sz="1600" b="1" u="sng" dirty="0" smtClean="0">
                <a:solidFill>
                  <a:prstClr val="black"/>
                </a:solidFill>
              </a:rPr>
              <a:t>Scenario A</a:t>
            </a:r>
            <a:r>
              <a:rPr lang="en-ZA" sz="1600" b="1" dirty="0" smtClean="0">
                <a:solidFill>
                  <a:prstClr val="black"/>
                </a:solidFill>
              </a:rPr>
              <a:t>:  EOD </a:t>
            </a:r>
            <a:r>
              <a:rPr lang="en-ZA" sz="1600" b="1" dirty="0">
                <a:solidFill>
                  <a:prstClr val="black"/>
                </a:solidFill>
              </a:rPr>
              <a:t>delayed on </a:t>
            </a:r>
            <a:r>
              <a:rPr lang="en-ZA" sz="1600" b="1" dirty="0" smtClean="0">
                <a:solidFill>
                  <a:prstClr val="black"/>
                </a:solidFill>
              </a:rPr>
              <a:t>T</a:t>
            </a:r>
            <a:endParaRPr lang="en-ZA" sz="1600" b="1"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632621500"/>
              </p:ext>
            </p:extLst>
          </p:nvPr>
        </p:nvGraphicFramePr>
        <p:xfrm>
          <a:off x="342900" y="1752600"/>
          <a:ext cx="8458200" cy="990600"/>
        </p:xfrm>
        <a:graphic>
          <a:graphicData uri="http://schemas.openxmlformats.org/drawingml/2006/table">
            <a:tbl>
              <a:tblPr firstRow="1" bandRow="1">
                <a:tableStyleId>{69012ECD-51FC-41F1-AA8D-1B2483CD663E}</a:tableStyleId>
              </a:tblPr>
              <a:tblGrid>
                <a:gridCol w="8458200"/>
              </a:tblGrid>
              <a:tr h="329430">
                <a:tc>
                  <a:txBody>
                    <a:bodyPr/>
                    <a:lstStyle/>
                    <a:p>
                      <a:pPr algn="l"/>
                      <a:r>
                        <a:rPr lang="en-ZA" sz="1400" dirty="0" smtClean="0">
                          <a:solidFill>
                            <a:schemeClr val="tx1"/>
                          </a:solidFill>
                        </a:rPr>
                        <a:t>Determination of settlement amounts</a:t>
                      </a:r>
                      <a:endParaRPr lang="en-ZA"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661170">
                <a:tc>
                  <a:txBody>
                    <a:bodyPr/>
                    <a:lstStyle/>
                    <a:p>
                      <a:pPr algn="l"/>
                      <a:r>
                        <a:rPr lang="en-ZA" sz="1400" dirty="0" smtClean="0"/>
                        <a:t>Once the cause of the delay has been resolved the EOD process will be run to determine margins and other settlement amounts</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70196150"/>
              </p:ext>
            </p:extLst>
          </p:nvPr>
        </p:nvGraphicFramePr>
        <p:xfrm>
          <a:off x="342900" y="2895600"/>
          <a:ext cx="8458200" cy="2316480"/>
        </p:xfrm>
        <a:graphic>
          <a:graphicData uri="http://schemas.openxmlformats.org/drawingml/2006/table">
            <a:tbl>
              <a:tblPr firstRow="1" bandRow="1">
                <a:tableStyleId>{69012ECD-51FC-41F1-AA8D-1B2483CD663E}</a:tableStyleId>
              </a:tblPr>
              <a:tblGrid>
                <a:gridCol w="8458200"/>
              </a:tblGrid>
              <a:tr h="232067">
                <a:tc>
                  <a:txBody>
                    <a:bodyPr/>
                    <a:lstStyle/>
                    <a:p>
                      <a:pPr algn="l"/>
                      <a:r>
                        <a:rPr lang="en-ZA" sz="1400" dirty="0" smtClean="0">
                          <a:solidFill>
                            <a:schemeClr val="tx1"/>
                          </a:solidFill>
                        </a:rPr>
                        <a:t>Securities</a:t>
                      </a:r>
                      <a:r>
                        <a:rPr lang="en-ZA" sz="1400" baseline="0" dirty="0" smtClean="0">
                          <a:solidFill>
                            <a:schemeClr val="tx1"/>
                          </a:solidFill>
                        </a:rPr>
                        <a:t> c</a:t>
                      </a:r>
                      <a:r>
                        <a:rPr lang="en-ZA" sz="1400" dirty="0" smtClean="0">
                          <a:solidFill>
                            <a:schemeClr val="tx1"/>
                          </a:solidFill>
                        </a:rPr>
                        <a:t>ollateral processing</a:t>
                      </a:r>
                      <a:endParaRPr lang="en-ZA"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884821">
                <a:tc>
                  <a:txBody>
                    <a:bodyPr/>
                    <a:lstStyle/>
                    <a:p>
                      <a:pPr algn="l"/>
                      <a:r>
                        <a:rPr lang="en-ZA" sz="1400" dirty="0" smtClean="0"/>
                        <a:t>If CM Balancing 1 (balancing on margins) is completed by the predetermined cut-off time</a:t>
                      </a:r>
                    </a:p>
                    <a:p>
                      <a:pPr marL="285750" indent="-285750" algn="l">
                        <a:buFont typeface="Arial" panose="020B0604020202020204" pitchFamily="34" charset="0"/>
                        <a:buChar char="•"/>
                      </a:pPr>
                      <a:r>
                        <a:rPr lang="en-ZA" sz="1400" dirty="0" smtClean="0"/>
                        <a:t>The securities collateral process will be run as normal</a:t>
                      </a:r>
                    </a:p>
                    <a:p>
                      <a:pPr algn="l"/>
                      <a:endParaRPr lang="en-ZA" sz="1400" dirty="0" smtClean="0"/>
                    </a:p>
                    <a:p>
                      <a:pPr algn="l"/>
                      <a:r>
                        <a:rPr lang="en-ZA" sz="1400" dirty="0" smtClean="0"/>
                        <a:t>If CM Balancing 1 is not completed by cut-off</a:t>
                      </a:r>
                    </a:p>
                    <a:p>
                      <a:pPr marL="285750" indent="-285750" algn="l">
                        <a:buFont typeface="Arial" panose="020B0604020202020204" pitchFamily="34" charset="0"/>
                        <a:buChar char="•"/>
                      </a:pPr>
                      <a:r>
                        <a:rPr lang="en-ZA" sz="1400" dirty="0" smtClean="0"/>
                        <a:t>The securities collateral process will NOT be run</a:t>
                      </a:r>
                    </a:p>
                    <a:p>
                      <a:pPr marL="285750" indent="-285750" algn="l">
                        <a:buFont typeface="Arial" panose="020B0604020202020204" pitchFamily="34" charset="0"/>
                        <a:buChar char="•"/>
                      </a:pPr>
                      <a:r>
                        <a:rPr lang="en-ZA" sz="1400" dirty="0" smtClean="0"/>
                        <a:t>The last collateral statement received by JSE Clear will be used to determine ZAR cash IM amounts</a:t>
                      </a:r>
                    </a:p>
                    <a:p>
                      <a:pPr marL="285750" lvl="0" indent="-285750" algn="l">
                        <a:buFont typeface="Arial" panose="020B0604020202020204" pitchFamily="34" charset="0"/>
                        <a:buChar char="•"/>
                      </a:pPr>
                      <a:r>
                        <a:rPr lang="en-ZA" sz="1400" dirty="0" smtClean="0"/>
                        <a:t>This will be the last statement received prior to the start of the EOD process at 6pm</a:t>
                      </a:r>
                      <a:r>
                        <a:rPr lang="en-ZA" sz="1400" baseline="0" dirty="0" smtClean="0"/>
                        <a:t> based on </a:t>
                      </a:r>
                      <a:r>
                        <a:rPr lang="en-ZA" sz="1400" dirty="0" smtClean="0"/>
                        <a:t>T-1 exposures</a:t>
                      </a:r>
                    </a:p>
                    <a:p>
                      <a:pPr marL="285750" lvl="0" indent="-285750" algn="l">
                        <a:buFont typeface="Arial" panose="020B0604020202020204" pitchFamily="34" charset="0"/>
                        <a:buChar char="•"/>
                      </a:pPr>
                      <a:r>
                        <a:rPr lang="en-ZA" sz="1400" dirty="0" smtClean="0"/>
                        <a:t>Any changes in exposure</a:t>
                      </a:r>
                      <a:r>
                        <a:rPr lang="en-ZA" sz="1400" baseline="0" dirty="0" smtClean="0"/>
                        <a:t> on T </a:t>
                      </a:r>
                      <a:r>
                        <a:rPr lang="en-ZA" sz="1400" dirty="0" smtClean="0"/>
                        <a:t>will need to be settled in ZAR cash </a:t>
                      </a:r>
                    </a:p>
                    <a:p>
                      <a:pPr algn="l"/>
                      <a:endParaRPr lang="en-ZA"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65601140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81800" y="6172200"/>
            <a:ext cx="2362200" cy="674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itle 1"/>
          <p:cNvSpPr>
            <a:spLocks noGrp="1"/>
          </p:cNvSpPr>
          <p:nvPr>
            <p:ph type="ctrTitle"/>
          </p:nvPr>
        </p:nvSpPr>
        <p:spPr>
          <a:xfrm>
            <a:off x="409488" y="76200"/>
            <a:ext cx="6524712" cy="746937"/>
          </a:xfrm>
        </p:spPr>
        <p:txBody>
          <a:bodyPr>
            <a:normAutofit fontScale="90000"/>
          </a:bodyPr>
          <a:lstStyle/>
          <a:p>
            <a:r>
              <a:rPr lang="en-ZA" sz="2800" dirty="0"/>
              <a:t>Clearing EOD Processes</a:t>
            </a:r>
            <a:r>
              <a:rPr lang="en-ZA" dirty="0" smtClean="0"/>
              <a:t/>
            </a:r>
            <a:br>
              <a:rPr lang="en-ZA" dirty="0" smtClean="0"/>
            </a:br>
            <a:r>
              <a:rPr lang="en-ZA" sz="2200" b="0" dirty="0"/>
              <a:t>Processes in the event of exception scenarios</a:t>
            </a:r>
            <a:endParaRPr lang="en-ZA" b="0" dirty="0"/>
          </a:p>
        </p:txBody>
      </p:sp>
      <p:sp>
        <p:nvSpPr>
          <p:cNvPr id="4" name="Rectangle 3"/>
          <p:cNvSpPr/>
          <p:nvPr/>
        </p:nvSpPr>
        <p:spPr>
          <a:xfrm>
            <a:off x="457200" y="1295400"/>
            <a:ext cx="8153400" cy="338554"/>
          </a:xfrm>
          <a:prstGeom prst="rect">
            <a:avLst/>
          </a:prstGeom>
        </p:spPr>
        <p:txBody>
          <a:bodyPr wrap="square">
            <a:spAutoFit/>
          </a:bodyPr>
          <a:lstStyle/>
          <a:p>
            <a:pPr>
              <a:spcBef>
                <a:spcPts val="1200"/>
              </a:spcBef>
              <a:spcAft>
                <a:spcPts val="1200"/>
              </a:spcAft>
            </a:pPr>
            <a:r>
              <a:rPr lang="en-ZA" sz="1600" b="1" u="sng" dirty="0" smtClean="0">
                <a:solidFill>
                  <a:prstClr val="black"/>
                </a:solidFill>
              </a:rPr>
              <a:t>Scenario B</a:t>
            </a:r>
            <a:r>
              <a:rPr lang="en-ZA" sz="1600" b="1" dirty="0">
                <a:solidFill>
                  <a:prstClr val="black"/>
                </a:solidFill>
              </a:rPr>
              <a:t>:  Issue identified post </a:t>
            </a:r>
            <a:r>
              <a:rPr lang="en-ZA" sz="1600" b="1" dirty="0" smtClean="0">
                <a:solidFill>
                  <a:prstClr val="black"/>
                </a:solidFill>
              </a:rPr>
              <a:t>EOD </a:t>
            </a:r>
            <a:r>
              <a:rPr lang="en-ZA" sz="1600" b="1" dirty="0">
                <a:solidFill>
                  <a:prstClr val="black"/>
                </a:solidFill>
              </a:rPr>
              <a:t>on evening of </a:t>
            </a:r>
            <a:r>
              <a:rPr lang="en-ZA" sz="1600" b="1" dirty="0" smtClean="0">
                <a:solidFill>
                  <a:prstClr val="black"/>
                </a:solidFill>
              </a:rPr>
              <a:t>T</a:t>
            </a:r>
            <a:endParaRPr lang="en-ZA" sz="16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55911891"/>
              </p:ext>
            </p:extLst>
          </p:nvPr>
        </p:nvGraphicFramePr>
        <p:xfrm>
          <a:off x="342900" y="1828800"/>
          <a:ext cx="8458200" cy="4419528"/>
        </p:xfrm>
        <a:graphic>
          <a:graphicData uri="http://schemas.openxmlformats.org/drawingml/2006/table">
            <a:tbl>
              <a:tblPr firstRow="1" bandRow="1">
                <a:tableStyleId>{69012ECD-51FC-41F1-AA8D-1B2483CD663E}</a:tableStyleId>
              </a:tblPr>
              <a:tblGrid>
                <a:gridCol w="8458200"/>
              </a:tblGrid>
              <a:tr h="335208">
                <a:tc>
                  <a:txBody>
                    <a:bodyPr/>
                    <a:lstStyle/>
                    <a:p>
                      <a:pPr algn="l"/>
                      <a:r>
                        <a:rPr lang="en-ZA" sz="1400" dirty="0" smtClean="0">
                          <a:solidFill>
                            <a:schemeClr val="tx1"/>
                          </a:solidFill>
                        </a:rPr>
                        <a:t>Determination of settlement amounts</a:t>
                      </a:r>
                      <a:endParaRPr lang="en-ZA"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627192">
                <a:tc>
                  <a:txBody>
                    <a:bodyPr/>
                    <a:lstStyle/>
                    <a:p>
                      <a:pPr algn="l"/>
                      <a:r>
                        <a:rPr lang="en-ZA" sz="1400" dirty="0" smtClean="0">
                          <a:solidFill>
                            <a:prstClr val="black"/>
                          </a:solidFill>
                        </a:rPr>
                        <a:t>If an issue is identified in the evening on T, EOD can be rerun in RTC (multiple times as required) until the issue is resolved and JSE and CMs have balanced</a:t>
                      </a:r>
                      <a:r>
                        <a:rPr lang="en-ZA" sz="1400" b="0" u="none" dirty="0" smtClean="0"/>
                        <a:t>.</a:t>
                      </a:r>
                    </a:p>
                    <a:p>
                      <a:pPr algn="l"/>
                      <a:endParaRPr lang="en-ZA" sz="1400" b="0" u="none" dirty="0" smtClean="0"/>
                    </a:p>
                    <a:p>
                      <a:pPr algn="l"/>
                      <a:r>
                        <a:rPr lang="en-ZA" sz="1400" b="0" u="none" dirty="0" smtClean="0"/>
                        <a:t>Additional actions required for specific</a:t>
                      </a:r>
                      <a:r>
                        <a:rPr lang="en-ZA" sz="1400" b="0" u="none" baseline="0" dirty="0" smtClean="0"/>
                        <a:t> scenarios</a:t>
                      </a:r>
                      <a:r>
                        <a:rPr lang="en-ZA" sz="1400" b="0" u="none" dirty="0" smtClean="0"/>
                        <a:t>:</a:t>
                      </a:r>
                    </a:p>
                    <a:p>
                      <a:pPr algn="l"/>
                      <a:endParaRPr lang="en-ZA" sz="1400" b="1" u="sng" dirty="0" smtClean="0"/>
                    </a:p>
                    <a:p>
                      <a:pPr algn="l"/>
                      <a:r>
                        <a:rPr lang="en-US" sz="1400" b="1" u="sng" dirty="0" smtClean="0">
                          <a:effectLst/>
                          <a:latin typeface="+mn-lt"/>
                          <a:ea typeface="Times New Roman"/>
                          <a:cs typeface="Times New Roman"/>
                        </a:rPr>
                        <a:t>Scenario B1</a:t>
                      </a:r>
                      <a:r>
                        <a:rPr lang="en-ZA" sz="1400" b="1" u="none" dirty="0" smtClean="0"/>
                        <a:t>: Incorrect price affecting contracts</a:t>
                      </a:r>
                      <a:r>
                        <a:rPr lang="en-ZA" sz="1400" b="1" u="none" baseline="0" dirty="0" smtClean="0"/>
                        <a:t> expiring on T</a:t>
                      </a:r>
                    </a:p>
                    <a:p>
                      <a:pPr marL="285750" indent="-285750" algn="l">
                        <a:buFont typeface="Arial" panose="020B0604020202020204" pitchFamily="34" charset="0"/>
                        <a:buChar char="•"/>
                      </a:pPr>
                      <a:r>
                        <a:rPr lang="en-ZA" sz="1400" b="0" u="none" baseline="0" dirty="0" smtClean="0"/>
                        <a:t>RTC will create equal and opposite deals to reverse the closeout step of the EOD process</a:t>
                      </a:r>
                    </a:p>
                    <a:p>
                      <a:pPr algn="l"/>
                      <a:endParaRPr lang="en-ZA" sz="1400" b="0" u="none" baseline="0" dirty="0" smtClean="0"/>
                    </a:p>
                    <a:p>
                      <a:pPr lvl="1" algn="l"/>
                      <a:r>
                        <a:rPr lang="en-ZA" sz="1400" b="1" i="1" u="none" baseline="0" dirty="0" smtClean="0">
                          <a:solidFill>
                            <a:srgbClr val="00B0F0"/>
                          </a:solidFill>
                        </a:rPr>
                        <a:t>Important to highlight for client solutions: </a:t>
                      </a:r>
                      <a:r>
                        <a:rPr lang="en-ZA" sz="1400" b="0" i="1" u="none" baseline="0" dirty="0" smtClean="0"/>
                        <a:t>These deals will have a specific ‘Position Reason’ so that they can be identified by dependent systems as closeout correction deals allowing correct position keeping, fees calculations etc.  </a:t>
                      </a:r>
                    </a:p>
                    <a:p>
                      <a:pPr algn="l"/>
                      <a:endParaRPr lang="en-ZA" sz="1400" b="0" u="none" dirty="0" smtClean="0"/>
                    </a:p>
                    <a:p>
                      <a:pPr algn="l"/>
                      <a:r>
                        <a:rPr lang="en-US" sz="1400" b="1" u="sng" dirty="0" smtClean="0">
                          <a:effectLst/>
                          <a:latin typeface="+mn-lt"/>
                          <a:ea typeface="Times New Roman"/>
                          <a:cs typeface="Times New Roman"/>
                        </a:rPr>
                        <a:t>Scenario B1.1</a:t>
                      </a:r>
                      <a:r>
                        <a:rPr lang="en-US" sz="1400" b="1" dirty="0" smtClean="0">
                          <a:effectLst/>
                          <a:latin typeface="+mn-lt"/>
                          <a:ea typeface="Times New Roman"/>
                          <a:cs typeface="Times New Roman"/>
                        </a:rPr>
                        <a:t>: Incorrect price affecting </a:t>
                      </a:r>
                      <a:r>
                        <a:rPr lang="en-ZA" sz="1400" b="1" u="none" dirty="0" smtClean="0"/>
                        <a:t>physically-delivered contracts expiring on T</a:t>
                      </a:r>
                      <a:endParaRPr lang="en-ZA" sz="1400" b="0" u="none" dirty="0" smtClean="0"/>
                    </a:p>
                    <a:p>
                      <a:pPr marL="285750" indent="-285750" algn="l">
                        <a:buFont typeface="Arial" panose="020B0604020202020204" pitchFamily="34" charset="0"/>
                        <a:buChar char="•"/>
                      </a:pPr>
                      <a:r>
                        <a:rPr lang="en-ZA" sz="1400" dirty="0" smtClean="0"/>
                        <a:t>New physical delivery reports will</a:t>
                      </a:r>
                      <a:r>
                        <a:rPr lang="en-ZA" sz="1400" baseline="0" dirty="0" smtClean="0"/>
                        <a:t> be generated and </a:t>
                      </a:r>
                      <a:r>
                        <a:rPr lang="en-ZA" sz="1400" dirty="0" smtClean="0"/>
                        <a:t>emailed to recipients</a:t>
                      </a:r>
                    </a:p>
                    <a:p>
                      <a:pPr marL="285750" indent="-285750" algn="l">
                        <a:buFont typeface="Arial" panose="020B0604020202020204" pitchFamily="34" charset="0"/>
                        <a:buChar char="•"/>
                      </a:pPr>
                      <a:endParaRPr lang="en-ZA" sz="1400" dirty="0" smtClean="0"/>
                    </a:p>
                    <a:p>
                      <a:pPr marL="457200" lvl="1" indent="0" algn="l">
                        <a:buFont typeface="Arial" panose="020B0604020202020204" pitchFamily="34" charset="0"/>
                        <a:buNone/>
                      </a:pPr>
                      <a:r>
                        <a:rPr lang="en-ZA" sz="1200" b="1" i="1" u="sng" dirty="0" smtClean="0"/>
                        <a:t>Note:</a:t>
                      </a:r>
                      <a:r>
                        <a:rPr lang="en-ZA" sz="1200" i="1" dirty="0" smtClean="0"/>
                        <a:t> In the EOD process on a normal day the physical delivery reports are emailed out (physical delivery instructions are not published in the form of API messages).  So in an EOD rerun scenario the new reports will simply supersede the incorrect ones.</a:t>
                      </a:r>
                    </a:p>
                    <a:p>
                      <a:pPr marL="285750" indent="-285750" algn="l">
                        <a:buFont typeface="Arial" panose="020B0604020202020204" pitchFamily="34" charset="0"/>
                        <a:buChar char="•"/>
                      </a:pPr>
                      <a:endParaRPr lang="en-ZA" sz="1400" dirty="0" smtClean="0"/>
                    </a:p>
                    <a:p>
                      <a:pPr marL="285750" indent="-285750" algn="l">
                        <a:buFont typeface="Arial" panose="020B0604020202020204" pitchFamily="34" charset="0"/>
                        <a:buChar char="•"/>
                      </a:pPr>
                      <a:r>
                        <a:rPr lang="en-ZA" sz="1400" dirty="0" smtClean="0">
                          <a:solidFill>
                            <a:schemeClr val="tx1"/>
                          </a:solidFill>
                        </a:rPr>
                        <a:t>JSE will recalculate and republish</a:t>
                      </a:r>
                      <a:r>
                        <a:rPr lang="en-ZA" sz="1400" baseline="0" dirty="0" smtClean="0">
                          <a:solidFill>
                            <a:schemeClr val="tx1"/>
                          </a:solidFill>
                        </a:rPr>
                        <a:t> </a:t>
                      </a:r>
                      <a:r>
                        <a:rPr lang="en-ZA" sz="1400" dirty="0" smtClean="0">
                          <a:solidFill>
                            <a:schemeClr val="tx1"/>
                          </a:solidFill>
                        </a:rPr>
                        <a:t>settlement margins (JSE confirming how to best</a:t>
                      </a:r>
                      <a:r>
                        <a:rPr lang="en-ZA" sz="1400" baseline="0" dirty="0" smtClean="0">
                          <a:solidFill>
                            <a:schemeClr val="tx1"/>
                          </a:solidFill>
                        </a:rPr>
                        <a:t> provision this)</a:t>
                      </a:r>
                      <a:endParaRPr lang="en-ZA"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3412315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81800" y="6172200"/>
            <a:ext cx="2362200" cy="674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itle 1"/>
          <p:cNvSpPr>
            <a:spLocks noGrp="1"/>
          </p:cNvSpPr>
          <p:nvPr>
            <p:ph type="ctrTitle"/>
          </p:nvPr>
        </p:nvSpPr>
        <p:spPr>
          <a:xfrm>
            <a:off x="409488" y="76200"/>
            <a:ext cx="6524712" cy="746937"/>
          </a:xfrm>
        </p:spPr>
        <p:txBody>
          <a:bodyPr>
            <a:normAutofit fontScale="90000"/>
          </a:bodyPr>
          <a:lstStyle/>
          <a:p>
            <a:r>
              <a:rPr lang="en-ZA" sz="2800" dirty="0"/>
              <a:t>Clearing EOD Processes</a:t>
            </a:r>
            <a:r>
              <a:rPr lang="en-ZA" dirty="0" smtClean="0"/>
              <a:t/>
            </a:r>
            <a:br>
              <a:rPr lang="en-ZA" dirty="0" smtClean="0"/>
            </a:br>
            <a:r>
              <a:rPr lang="en-ZA" sz="2200" b="0" dirty="0"/>
              <a:t>Processes in the event of exception scenarios</a:t>
            </a:r>
            <a:endParaRPr lang="en-ZA" b="0" dirty="0"/>
          </a:p>
        </p:txBody>
      </p:sp>
      <p:sp>
        <p:nvSpPr>
          <p:cNvPr id="4" name="Rectangle 3"/>
          <p:cNvSpPr/>
          <p:nvPr/>
        </p:nvSpPr>
        <p:spPr>
          <a:xfrm>
            <a:off x="457200" y="1295400"/>
            <a:ext cx="8153400" cy="338554"/>
          </a:xfrm>
          <a:prstGeom prst="rect">
            <a:avLst/>
          </a:prstGeom>
        </p:spPr>
        <p:txBody>
          <a:bodyPr wrap="square">
            <a:spAutoFit/>
          </a:bodyPr>
          <a:lstStyle/>
          <a:p>
            <a:pPr>
              <a:spcBef>
                <a:spcPts val="1200"/>
              </a:spcBef>
              <a:spcAft>
                <a:spcPts val="1200"/>
              </a:spcAft>
            </a:pPr>
            <a:r>
              <a:rPr lang="en-ZA" sz="1600" b="1" u="sng" dirty="0" smtClean="0">
                <a:solidFill>
                  <a:prstClr val="black"/>
                </a:solidFill>
              </a:rPr>
              <a:t>Scenario B</a:t>
            </a:r>
            <a:r>
              <a:rPr lang="en-ZA" sz="1600" b="1" dirty="0">
                <a:solidFill>
                  <a:prstClr val="black"/>
                </a:solidFill>
              </a:rPr>
              <a:t>:  Issue identified post </a:t>
            </a:r>
            <a:r>
              <a:rPr lang="en-ZA" sz="1600" b="1" dirty="0" smtClean="0">
                <a:solidFill>
                  <a:prstClr val="black"/>
                </a:solidFill>
              </a:rPr>
              <a:t>EOD </a:t>
            </a:r>
            <a:r>
              <a:rPr lang="en-ZA" sz="1600" b="1" dirty="0">
                <a:solidFill>
                  <a:prstClr val="black"/>
                </a:solidFill>
              </a:rPr>
              <a:t>on evening of </a:t>
            </a:r>
            <a:r>
              <a:rPr lang="en-ZA" sz="1600" b="1" dirty="0" smtClean="0">
                <a:solidFill>
                  <a:prstClr val="black"/>
                </a:solidFill>
              </a:rPr>
              <a:t>T</a:t>
            </a:r>
            <a:endParaRPr lang="en-ZA" sz="16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2458417"/>
              </p:ext>
            </p:extLst>
          </p:nvPr>
        </p:nvGraphicFramePr>
        <p:xfrm>
          <a:off x="342900" y="1808620"/>
          <a:ext cx="8458200" cy="4287380"/>
        </p:xfrm>
        <a:graphic>
          <a:graphicData uri="http://schemas.openxmlformats.org/drawingml/2006/table">
            <a:tbl>
              <a:tblPr firstRow="1" bandRow="1">
                <a:tableStyleId>{69012ECD-51FC-41F1-AA8D-1B2483CD663E}</a:tableStyleId>
              </a:tblPr>
              <a:tblGrid>
                <a:gridCol w="8458200"/>
              </a:tblGrid>
              <a:tr h="355460">
                <a:tc>
                  <a:txBody>
                    <a:bodyPr/>
                    <a:lstStyle/>
                    <a:p>
                      <a:pPr algn="l"/>
                      <a:r>
                        <a:rPr lang="en-ZA" sz="1400" dirty="0" smtClean="0">
                          <a:solidFill>
                            <a:schemeClr val="tx1"/>
                          </a:solidFill>
                        </a:rPr>
                        <a:t>Determination of settlement amounts</a:t>
                      </a:r>
                      <a:endParaRPr lang="en-ZA"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846330">
                <a:tc>
                  <a:txBody>
                    <a:bodyPr/>
                    <a:lstStyle/>
                    <a:p>
                      <a:pPr algn="l"/>
                      <a:r>
                        <a:rPr lang="en-ZA" sz="1400" b="0" u="none" dirty="0" smtClean="0"/>
                        <a:t>Specific</a:t>
                      </a:r>
                      <a:r>
                        <a:rPr lang="en-ZA" sz="1400" b="0" u="none" baseline="0" dirty="0" smtClean="0"/>
                        <a:t> scenarios at EOD on T which will not be resolved through a rerun in RTC</a:t>
                      </a:r>
                      <a:r>
                        <a:rPr lang="en-ZA" sz="1400" b="0" u="none" dirty="0" smtClean="0"/>
                        <a:t>:</a:t>
                      </a:r>
                    </a:p>
                    <a:p>
                      <a:pPr algn="l"/>
                      <a:endParaRPr lang="en-ZA"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1" u="sng" dirty="0" smtClean="0">
                          <a:effectLst/>
                          <a:latin typeface="+mn-lt"/>
                          <a:ea typeface="Times New Roman"/>
                          <a:cs typeface="Times New Roman"/>
                        </a:rPr>
                        <a:t>Scenario B2</a:t>
                      </a:r>
                      <a:r>
                        <a:rPr lang="en-US" sz="1400" b="1" dirty="0" smtClean="0">
                          <a:effectLst/>
                          <a:latin typeface="+mn-lt"/>
                          <a:ea typeface="Times New Roman"/>
                          <a:cs typeface="Times New Roman"/>
                        </a:rPr>
                        <a:t>: </a:t>
                      </a:r>
                      <a:r>
                        <a:rPr lang="en-US" sz="1400" b="1" dirty="0" smtClean="0"/>
                        <a:t>Incorrect contract size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t>At EOD on T</a:t>
                      </a: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JSE will determine correct VMs</a:t>
                      </a:r>
                      <a:r>
                        <a:rPr lang="en-US" sz="1400" baseline="0" dirty="0" smtClean="0"/>
                        <a:t> and IMs outside of RTC</a:t>
                      </a: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JSE will issue the correct contract size to CMs to enter into their systems and recalculate margins</a:t>
                      </a: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A reconciliation will be performed between JSE results calculated outside of RTC and CM results</a:t>
                      </a: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JSE will correct settlement instructions</a:t>
                      </a: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CMs regenerate and re-distribute client reports</a:t>
                      </a: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baseline="0" dirty="0" smtClean="0">
                          <a:solidFill>
                            <a:schemeClr val="tx1"/>
                          </a:solidFill>
                          <a:latin typeface="+mn-lt"/>
                          <a:ea typeface="+mn-ea"/>
                          <a:cs typeface="+mn-cs"/>
                        </a:rPr>
                        <a:t>On T+1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smtClean="0">
                          <a:solidFill>
                            <a:schemeClr val="tx1"/>
                          </a:solidFill>
                          <a:latin typeface="+mn-lt"/>
                          <a:ea typeface="+mn-ea"/>
                          <a:cs typeface="+mn-cs"/>
                        </a:rPr>
                        <a:t>Members close positions on the incorrect contract and book trades on the correct contract on T+1</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smtClean="0">
                          <a:solidFill>
                            <a:schemeClr val="tx1"/>
                          </a:solidFill>
                          <a:latin typeface="+mn-lt"/>
                          <a:ea typeface="+mn-ea"/>
                          <a:cs typeface="+mn-cs"/>
                        </a:rPr>
                        <a:t>At EOD on T+1, </a:t>
                      </a:r>
                      <a:r>
                        <a:rPr lang="en-US" sz="1400" kern="1200" baseline="0" dirty="0" smtClean="0">
                          <a:solidFill>
                            <a:schemeClr val="tx1"/>
                          </a:solidFill>
                          <a:latin typeface="+mn-lt"/>
                          <a:ea typeface="+mn-ea"/>
                          <a:cs typeface="+mn-cs"/>
                        </a:rPr>
                        <a:t>CM and JSE results will be reconciled by taking into account the value of the discrepancy between incorrect and correct result as determined in Step 1</a:t>
                      </a:r>
                      <a:endParaRPr lang="en-ZA" sz="14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baseline="0"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baseline="0"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baseline="0" dirty="0" smtClean="0"/>
                        <a:t>Note</a:t>
                      </a:r>
                      <a:r>
                        <a:rPr lang="en-US" sz="1400" baseline="0" dirty="0" smtClean="0"/>
                        <a:t>: Above is essentially the 6-step process described in the next section for resolving issues on T+1</a:t>
                      </a:r>
                      <a:endParaRPr lang="en-ZA"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025987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81800" y="6172200"/>
            <a:ext cx="2362200" cy="674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itle 1"/>
          <p:cNvSpPr>
            <a:spLocks noGrp="1"/>
          </p:cNvSpPr>
          <p:nvPr>
            <p:ph type="ctrTitle"/>
          </p:nvPr>
        </p:nvSpPr>
        <p:spPr>
          <a:xfrm>
            <a:off x="409488" y="76200"/>
            <a:ext cx="6372312" cy="746937"/>
          </a:xfrm>
        </p:spPr>
        <p:txBody>
          <a:bodyPr>
            <a:normAutofit fontScale="90000"/>
          </a:bodyPr>
          <a:lstStyle/>
          <a:p>
            <a:r>
              <a:rPr lang="en-ZA" sz="2800" dirty="0"/>
              <a:t>Clearing EOD Processes</a:t>
            </a:r>
            <a:r>
              <a:rPr lang="en-ZA" dirty="0" smtClean="0"/>
              <a:t/>
            </a:r>
            <a:br>
              <a:rPr lang="en-ZA" dirty="0" smtClean="0"/>
            </a:br>
            <a:r>
              <a:rPr lang="en-ZA" sz="2200" b="0" dirty="0"/>
              <a:t>Processes in the event of exception scenarios</a:t>
            </a:r>
            <a:endParaRPr lang="en-ZA" b="0" dirty="0"/>
          </a:p>
        </p:txBody>
      </p:sp>
      <p:sp>
        <p:nvSpPr>
          <p:cNvPr id="4" name="Rectangle 3"/>
          <p:cNvSpPr/>
          <p:nvPr/>
        </p:nvSpPr>
        <p:spPr>
          <a:xfrm>
            <a:off x="457200" y="1295400"/>
            <a:ext cx="8153400" cy="338554"/>
          </a:xfrm>
          <a:prstGeom prst="rect">
            <a:avLst/>
          </a:prstGeom>
        </p:spPr>
        <p:txBody>
          <a:bodyPr wrap="square">
            <a:spAutoFit/>
          </a:bodyPr>
          <a:lstStyle/>
          <a:p>
            <a:pPr>
              <a:spcBef>
                <a:spcPts val="1200"/>
              </a:spcBef>
              <a:spcAft>
                <a:spcPts val="1200"/>
              </a:spcAft>
            </a:pPr>
            <a:r>
              <a:rPr lang="en-ZA" sz="1600" b="1" u="sng" dirty="0" smtClean="0">
                <a:solidFill>
                  <a:prstClr val="black"/>
                </a:solidFill>
              </a:rPr>
              <a:t>Scenario B</a:t>
            </a:r>
            <a:r>
              <a:rPr lang="en-ZA" sz="1600" b="1" dirty="0">
                <a:solidFill>
                  <a:prstClr val="black"/>
                </a:solidFill>
              </a:rPr>
              <a:t>:  Issue identified post </a:t>
            </a:r>
            <a:r>
              <a:rPr lang="en-ZA" sz="1600" b="1" dirty="0" smtClean="0">
                <a:solidFill>
                  <a:prstClr val="black"/>
                </a:solidFill>
              </a:rPr>
              <a:t>EOD </a:t>
            </a:r>
            <a:r>
              <a:rPr lang="en-ZA" sz="1600" b="1" dirty="0">
                <a:solidFill>
                  <a:prstClr val="black"/>
                </a:solidFill>
              </a:rPr>
              <a:t>on evening of </a:t>
            </a:r>
            <a:r>
              <a:rPr lang="en-ZA" sz="1600" b="1" dirty="0" smtClean="0">
                <a:solidFill>
                  <a:prstClr val="black"/>
                </a:solidFill>
              </a:rPr>
              <a:t>T (cont.)</a:t>
            </a:r>
            <a:endParaRPr lang="en-ZA" sz="16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51650084"/>
              </p:ext>
            </p:extLst>
          </p:nvPr>
        </p:nvGraphicFramePr>
        <p:xfrm>
          <a:off x="342900" y="1828800"/>
          <a:ext cx="8458200" cy="2103120"/>
        </p:xfrm>
        <a:graphic>
          <a:graphicData uri="http://schemas.openxmlformats.org/drawingml/2006/table">
            <a:tbl>
              <a:tblPr firstRow="1" bandRow="1">
                <a:tableStyleId>{69012ECD-51FC-41F1-AA8D-1B2483CD663E}</a:tableStyleId>
              </a:tblPr>
              <a:tblGrid>
                <a:gridCol w="8458200"/>
              </a:tblGrid>
              <a:tr h="2770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Determination of settlement amounts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6764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u="none" dirty="0" smtClean="0"/>
                        <a:t>Specific</a:t>
                      </a:r>
                      <a:r>
                        <a:rPr lang="en-ZA" sz="1400" b="0" u="none" baseline="0" dirty="0" smtClean="0"/>
                        <a:t> scenarios at EOD on T which will not be resolved through a rerun in RTC (cont.)</a:t>
                      </a:r>
                      <a:r>
                        <a:rPr lang="en-ZA" sz="1400" b="0" u="none"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b="1" u="sng"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ZA" sz="1400" b="1" u="sng" dirty="0" smtClean="0"/>
                        <a:t>Scenario B3: Issues identified post 11pm after processing of Corporate Actions, New Instruments and Transfers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u="none" dirty="0" smtClean="0"/>
                        <a:t>In</a:t>
                      </a:r>
                      <a:r>
                        <a:rPr lang="en-ZA" sz="1400" b="0" u="none" baseline="0" dirty="0" smtClean="0"/>
                        <a:t> the event there are corporate actions (CA), new instruments and/or transfers on the same day that an issue is identified post CM balancing on T, an RTC rerun will not be done after the processing of the CA, new instruments or transfer</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u="none" dirty="0" smtClean="0"/>
                        <a:t>These</a:t>
                      </a:r>
                      <a:r>
                        <a:rPr lang="en-ZA" sz="1400" b="0" u="none" baseline="0" dirty="0" smtClean="0"/>
                        <a:t> processes </a:t>
                      </a:r>
                      <a:r>
                        <a:rPr lang="en-ZA" sz="1400" b="0" u="none" dirty="0" smtClean="0"/>
                        <a:t>will be scheduled to run at 11pm</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u="none" dirty="0" smtClean="0"/>
                        <a:t>Therefore </a:t>
                      </a:r>
                      <a:r>
                        <a:rPr lang="en-ZA" sz="1400" b="0" u="none" baseline="0" dirty="0" smtClean="0"/>
                        <a:t>if an issue is identified after 11pm on T, it </a:t>
                      </a:r>
                      <a:r>
                        <a:rPr lang="en-ZA" sz="1400" b="0" u="none" dirty="0" smtClean="0"/>
                        <a:t>will be treated as a correction on T+1 (see Scenario</a:t>
                      </a:r>
                      <a:r>
                        <a:rPr lang="en-ZA" sz="1400" b="0" u="none" baseline="0" dirty="0" smtClean="0"/>
                        <a:t> C)</a:t>
                      </a:r>
                      <a:endParaRPr lang="en-ZA" sz="14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3099687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81800" y="6172200"/>
            <a:ext cx="2362200" cy="674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itle 1"/>
          <p:cNvSpPr>
            <a:spLocks noGrp="1"/>
          </p:cNvSpPr>
          <p:nvPr>
            <p:ph type="ctrTitle"/>
          </p:nvPr>
        </p:nvSpPr>
        <p:spPr>
          <a:xfrm>
            <a:off x="409488" y="76200"/>
            <a:ext cx="6372312" cy="746937"/>
          </a:xfrm>
        </p:spPr>
        <p:txBody>
          <a:bodyPr>
            <a:normAutofit fontScale="90000"/>
          </a:bodyPr>
          <a:lstStyle/>
          <a:p>
            <a:r>
              <a:rPr lang="en-ZA" sz="2800" dirty="0"/>
              <a:t>Clearing EOD Processes</a:t>
            </a:r>
            <a:r>
              <a:rPr lang="en-ZA" dirty="0" smtClean="0"/>
              <a:t/>
            </a:r>
            <a:br>
              <a:rPr lang="en-ZA" dirty="0" smtClean="0"/>
            </a:br>
            <a:r>
              <a:rPr lang="en-ZA" sz="2200" b="0" dirty="0"/>
              <a:t>Processes in the event of exception scenarios</a:t>
            </a:r>
            <a:endParaRPr lang="en-ZA" b="0" dirty="0"/>
          </a:p>
        </p:txBody>
      </p:sp>
      <p:sp>
        <p:nvSpPr>
          <p:cNvPr id="4" name="Rectangle 3"/>
          <p:cNvSpPr/>
          <p:nvPr/>
        </p:nvSpPr>
        <p:spPr>
          <a:xfrm>
            <a:off x="457200" y="1295400"/>
            <a:ext cx="8153400" cy="338554"/>
          </a:xfrm>
          <a:prstGeom prst="rect">
            <a:avLst/>
          </a:prstGeom>
        </p:spPr>
        <p:txBody>
          <a:bodyPr wrap="square">
            <a:spAutoFit/>
          </a:bodyPr>
          <a:lstStyle/>
          <a:p>
            <a:pPr>
              <a:spcBef>
                <a:spcPts val="1200"/>
              </a:spcBef>
              <a:spcAft>
                <a:spcPts val="1200"/>
              </a:spcAft>
            </a:pPr>
            <a:r>
              <a:rPr lang="en-ZA" sz="1600" b="1" u="sng" dirty="0" smtClean="0">
                <a:solidFill>
                  <a:prstClr val="black"/>
                </a:solidFill>
              </a:rPr>
              <a:t>Scenario B</a:t>
            </a:r>
            <a:r>
              <a:rPr lang="en-ZA" sz="1600" b="1" dirty="0">
                <a:solidFill>
                  <a:prstClr val="black"/>
                </a:solidFill>
              </a:rPr>
              <a:t>:  Issue identified post </a:t>
            </a:r>
            <a:r>
              <a:rPr lang="en-ZA" sz="1600" b="1" dirty="0" smtClean="0">
                <a:solidFill>
                  <a:prstClr val="black"/>
                </a:solidFill>
              </a:rPr>
              <a:t>EOD </a:t>
            </a:r>
            <a:r>
              <a:rPr lang="en-ZA" sz="1600" b="1" dirty="0">
                <a:solidFill>
                  <a:prstClr val="black"/>
                </a:solidFill>
              </a:rPr>
              <a:t>on evening of </a:t>
            </a:r>
            <a:r>
              <a:rPr lang="en-ZA" sz="1600" b="1" dirty="0" smtClean="0">
                <a:solidFill>
                  <a:prstClr val="black"/>
                </a:solidFill>
              </a:rPr>
              <a:t>T (cont.)</a:t>
            </a:r>
            <a:endParaRPr lang="en-ZA" sz="16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75793472"/>
              </p:ext>
            </p:extLst>
          </p:nvPr>
        </p:nvGraphicFramePr>
        <p:xfrm>
          <a:off x="342900" y="1749621"/>
          <a:ext cx="8458200" cy="3596640"/>
        </p:xfrm>
        <a:graphic>
          <a:graphicData uri="http://schemas.openxmlformats.org/drawingml/2006/table">
            <a:tbl>
              <a:tblPr firstRow="1" bandRow="1">
                <a:tableStyleId>{69012ECD-51FC-41F1-AA8D-1B2483CD663E}</a:tableStyleId>
              </a:tblPr>
              <a:tblGrid>
                <a:gridCol w="8458200"/>
              </a:tblGrid>
              <a:tr h="287885">
                <a:tc>
                  <a:txBody>
                    <a:bodyPr/>
                    <a:lstStyle/>
                    <a:p>
                      <a:pPr algn="l"/>
                      <a:r>
                        <a:rPr lang="en-ZA" sz="1400" dirty="0" smtClean="0">
                          <a:solidFill>
                            <a:schemeClr val="tx1"/>
                          </a:solidFill>
                        </a:rPr>
                        <a:t>Securities</a:t>
                      </a:r>
                      <a:r>
                        <a:rPr lang="en-ZA" sz="1400" baseline="0" dirty="0" smtClean="0">
                          <a:solidFill>
                            <a:schemeClr val="tx1"/>
                          </a:solidFill>
                        </a:rPr>
                        <a:t> c</a:t>
                      </a:r>
                      <a:r>
                        <a:rPr lang="en-ZA" sz="1400" dirty="0" smtClean="0">
                          <a:solidFill>
                            <a:schemeClr val="tx1"/>
                          </a:solidFill>
                        </a:rPr>
                        <a:t>ollateral processing</a:t>
                      </a:r>
                      <a:endParaRPr lang="en-ZA"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305894">
                <a:tc>
                  <a:txBody>
                    <a:bodyPr/>
                    <a:lstStyle/>
                    <a:p>
                      <a:pPr algn="l"/>
                      <a:r>
                        <a:rPr lang="en-ZA" sz="1400" dirty="0" smtClean="0"/>
                        <a:t>A rerun of the securities collateral process will and only needs to be considered if IM is affected by the EOD rerun (VM always settled in ZAR cash)</a:t>
                      </a:r>
                    </a:p>
                    <a:p>
                      <a:pPr algn="l"/>
                      <a:endParaRPr lang="en-ZA" sz="1400" dirty="0" smtClean="0"/>
                    </a:p>
                    <a:p>
                      <a:pPr algn="l"/>
                      <a:r>
                        <a:rPr lang="en-ZA" sz="1400" dirty="0" smtClean="0"/>
                        <a:t>If CM Balancing 1 is completed by cut-off</a:t>
                      </a:r>
                    </a:p>
                    <a:p>
                      <a:pPr marL="285750" indent="-285750" algn="l">
                        <a:buFont typeface="Arial" panose="020B0604020202020204" pitchFamily="34" charset="0"/>
                        <a:buChar char="•"/>
                      </a:pPr>
                      <a:r>
                        <a:rPr lang="en-ZA" sz="1400" dirty="0" smtClean="0"/>
                        <a:t>The securities collateral process will be rerun</a:t>
                      </a:r>
                    </a:p>
                    <a:p>
                      <a:pPr marL="285750" indent="-285750" algn="l">
                        <a:buFont typeface="Arial" panose="020B0604020202020204" pitchFamily="34" charset="0"/>
                        <a:buChar char="•"/>
                      </a:pPr>
                      <a:endParaRPr lang="en-ZA" sz="1400" dirty="0" smtClean="0"/>
                    </a:p>
                    <a:p>
                      <a:pPr algn="l"/>
                      <a:r>
                        <a:rPr lang="en-ZA" sz="1400" dirty="0" smtClean="0"/>
                        <a:t>If CM Balancing 1 is not completed by cut-off</a:t>
                      </a:r>
                    </a:p>
                    <a:p>
                      <a:pPr marL="285750" indent="-285750" algn="l">
                        <a:buFont typeface="Arial" panose="020B0604020202020204" pitchFamily="34" charset="0"/>
                        <a:buChar char="•"/>
                      </a:pPr>
                      <a:r>
                        <a:rPr lang="en-ZA" sz="1400" dirty="0" smtClean="0"/>
                        <a:t>The securities collateral process will NOT be rerun </a:t>
                      </a:r>
                    </a:p>
                    <a:p>
                      <a:pPr marL="285750" indent="-285750" algn="l">
                        <a:buFont typeface="Arial" panose="020B0604020202020204" pitchFamily="34" charset="0"/>
                        <a:buChar char="•"/>
                      </a:pPr>
                      <a:r>
                        <a:rPr lang="en-ZA" sz="1400" dirty="0" smtClean="0"/>
                        <a:t>The collateral statement received by JSE Clear in the initial EOD run will be used to determine ZAR</a:t>
                      </a:r>
                      <a:r>
                        <a:rPr lang="en-ZA" sz="1400" baseline="0" dirty="0" smtClean="0"/>
                        <a:t> cash </a:t>
                      </a:r>
                      <a:r>
                        <a:rPr lang="en-ZA" sz="1400" dirty="0" smtClean="0"/>
                        <a:t>IM amounts</a:t>
                      </a:r>
                    </a:p>
                    <a:p>
                      <a:pPr marL="285750" indent="-285750" algn="l">
                        <a:buFont typeface="Arial" panose="020B0604020202020204" pitchFamily="34" charset="0"/>
                        <a:buChar char="•"/>
                      </a:pPr>
                      <a:r>
                        <a:rPr lang="en-ZA" sz="1400" dirty="0" smtClean="0"/>
                        <a:t>Discrepancies</a:t>
                      </a:r>
                      <a:r>
                        <a:rPr lang="en-ZA" sz="1400" baseline="0" dirty="0" smtClean="0"/>
                        <a:t> in IMs from the initial EOD run and EOD rerun will need to be settled in cash</a:t>
                      </a:r>
                    </a:p>
                    <a:p>
                      <a:pPr marL="285750" indent="-285750" algn="l">
                        <a:buFont typeface="Arial" panose="020B0604020202020204" pitchFamily="34" charset="0"/>
                        <a:buChar char="•"/>
                      </a:pPr>
                      <a:endParaRPr lang="en-ZA" sz="1400" baseline="0" dirty="0" smtClean="0"/>
                    </a:p>
                    <a:p>
                      <a:pPr marL="0" indent="0" algn="l">
                        <a:buFont typeface="Arial" panose="020B0604020202020204" pitchFamily="34" charset="0"/>
                        <a:buNone/>
                      </a:pPr>
                      <a:endParaRPr lang="en-ZA" sz="1400" baseline="0" dirty="0" smtClean="0"/>
                    </a:p>
                    <a:p>
                      <a:pPr marL="0" indent="0" algn="l">
                        <a:buFont typeface="Arial" panose="020B0604020202020204" pitchFamily="34" charset="0"/>
                        <a:buNone/>
                      </a:pPr>
                      <a:r>
                        <a:rPr lang="en-ZA" sz="1400" baseline="0" dirty="0" smtClean="0"/>
                        <a:t>In the case of scenario B2 (incorrect contract size), any IM discrepancies will need to be settled in cash whether the issue is resolved before the cut-off or not</a:t>
                      </a:r>
                      <a:endParaRPr lang="en-ZA"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48016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81800" y="6172200"/>
            <a:ext cx="2362200" cy="6743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itle 1"/>
          <p:cNvSpPr>
            <a:spLocks noGrp="1"/>
          </p:cNvSpPr>
          <p:nvPr>
            <p:ph type="ctrTitle"/>
          </p:nvPr>
        </p:nvSpPr>
        <p:spPr>
          <a:xfrm>
            <a:off x="409488" y="76200"/>
            <a:ext cx="6372312" cy="746937"/>
          </a:xfrm>
        </p:spPr>
        <p:txBody>
          <a:bodyPr>
            <a:normAutofit fontScale="90000"/>
          </a:bodyPr>
          <a:lstStyle/>
          <a:p>
            <a:r>
              <a:rPr lang="en-ZA" sz="2800" dirty="0"/>
              <a:t>Clearing EOD Processes</a:t>
            </a:r>
            <a:r>
              <a:rPr lang="en-ZA" dirty="0" smtClean="0"/>
              <a:t/>
            </a:r>
            <a:br>
              <a:rPr lang="en-ZA" dirty="0" smtClean="0"/>
            </a:br>
            <a:r>
              <a:rPr lang="en-ZA" sz="2200" b="0" dirty="0"/>
              <a:t>Processes in the event of exception scenarios</a:t>
            </a:r>
            <a:endParaRPr lang="en-ZA" b="0" dirty="0"/>
          </a:p>
        </p:txBody>
      </p:sp>
      <p:sp>
        <p:nvSpPr>
          <p:cNvPr id="4" name="Rectangle 3"/>
          <p:cNvSpPr/>
          <p:nvPr/>
        </p:nvSpPr>
        <p:spPr>
          <a:xfrm>
            <a:off x="457200" y="1133899"/>
            <a:ext cx="8153400" cy="1785104"/>
          </a:xfrm>
          <a:prstGeom prst="rect">
            <a:avLst/>
          </a:prstGeom>
        </p:spPr>
        <p:txBody>
          <a:bodyPr wrap="square">
            <a:spAutoFit/>
          </a:bodyPr>
          <a:lstStyle/>
          <a:p>
            <a:r>
              <a:rPr lang="en-ZA" sz="1600" b="1" u="sng" dirty="0" smtClean="0">
                <a:solidFill>
                  <a:prstClr val="black"/>
                </a:solidFill>
              </a:rPr>
              <a:t>Scenario C</a:t>
            </a:r>
            <a:r>
              <a:rPr lang="en-ZA" sz="1600" b="1" dirty="0">
                <a:solidFill>
                  <a:prstClr val="black"/>
                </a:solidFill>
              </a:rPr>
              <a:t>:  Issues identified </a:t>
            </a:r>
            <a:r>
              <a:rPr lang="en-ZA" sz="1600" b="1" dirty="0" smtClean="0">
                <a:solidFill>
                  <a:prstClr val="black"/>
                </a:solidFill>
              </a:rPr>
              <a:t>on </a:t>
            </a:r>
            <a:r>
              <a:rPr lang="en-ZA" sz="1600" b="1" dirty="0">
                <a:solidFill>
                  <a:prstClr val="black"/>
                </a:solidFill>
              </a:rPr>
              <a:t>the following day (T+1</a:t>
            </a:r>
            <a:r>
              <a:rPr lang="en-ZA" sz="1600" b="1" dirty="0" smtClean="0">
                <a:solidFill>
                  <a:prstClr val="black"/>
                </a:solidFill>
              </a:rPr>
              <a:t>)</a:t>
            </a:r>
          </a:p>
          <a:p>
            <a:pPr marL="285750" indent="-285750">
              <a:buFont typeface="Arial" panose="020B0604020202020204" pitchFamily="34" charset="0"/>
              <a:buChar char="•"/>
            </a:pPr>
            <a:endParaRPr lang="en-US" sz="1400" dirty="0" smtClean="0">
              <a:solidFill>
                <a:prstClr val="black"/>
              </a:solidFill>
            </a:endParaRPr>
          </a:p>
          <a:p>
            <a:pPr marL="285750" indent="-285750">
              <a:buFont typeface="Arial" panose="020B0604020202020204" pitchFamily="34" charset="0"/>
              <a:buChar char="•"/>
            </a:pPr>
            <a:r>
              <a:rPr lang="en-US" sz="1600" dirty="0" smtClean="0">
                <a:solidFill>
                  <a:prstClr val="black"/>
                </a:solidFill>
              </a:rPr>
              <a:t>The proposed </a:t>
            </a:r>
            <a:r>
              <a:rPr lang="en-US" sz="1600" dirty="0">
                <a:solidFill>
                  <a:prstClr val="black"/>
                </a:solidFill>
              </a:rPr>
              <a:t>approach for </a:t>
            </a:r>
            <a:r>
              <a:rPr lang="en-US" sz="1600" dirty="0" smtClean="0">
                <a:solidFill>
                  <a:prstClr val="black"/>
                </a:solidFill>
              </a:rPr>
              <a:t>issues identified </a:t>
            </a:r>
            <a:r>
              <a:rPr lang="en-US" sz="1600" dirty="0">
                <a:solidFill>
                  <a:prstClr val="black"/>
                </a:solidFill>
              </a:rPr>
              <a:t>on </a:t>
            </a:r>
            <a:r>
              <a:rPr lang="en-US" sz="1600" dirty="0" smtClean="0">
                <a:solidFill>
                  <a:prstClr val="black"/>
                </a:solidFill>
              </a:rPr>
              <a:t>T+1, while </a:t>
            </a:r>
            <a:r>
              <a:rPr lang="en-US" sz="1600" dirty="0">
                <a:solidFill>
                  <a:prstClr val="black"/>
                </a:solidFill>
              </a:rPr>
              <a:t>not a full </a:t>
            </a:r>
            <a:r>
              <a:rPr lang="en-US" sz="1600" dirty="0" smtClean="0">
                <a:solidFill>
                  <a:prstClr val="black"/>
                </a:solidFill>
              </a:rPr>
              <a:t>EOD rerun in RTC, </a:t>
            </a:r>
            <a:r>
              <a:rPr lang="en-US" sz="1600" b="1" dirty="0" smtClean="0">
                <a:solidFill>
                  <a:prstClr val="black"/>
                </a:solidFill>
              </a:rPr>
              <a:t>aims </a:t>
            </a:r>
            <a:r>
              <a:rPr lang="en-US" sz="1600" b="1" dirty="0">
                <a:solidFill>
                  <a:prstClr val="black"/>
                </a:solidFill>
              </a:rPr>
              <a:t>to achieve </a:t>
            </a:r>
            <a:r>
              <a:rPr lang="en-US" sz="1600" b="1" dirty="0" smtClean="0">
                <a:solidFill>
                  <a:prstClr val="black"/>
                </a:solidFill>
              </a:rPr>
              <a:t>essentially the </a:t>
            </a:r>
            <a:r>
              <a:rPr lang="en-US" sz="1600" b="1" dirty="0">
                <a:solidFill>
                  <a:prstClr val="black"/>
                </a:solidFill>
              </a:rPr>
              <a:t>same </a:t>
            </a:r>
            <a:r>
              <a:rPr lang="en-US" sz="1600" b="1" dirty="0" smtClean="0">
                <a:solidFill>
                  <a:prstClr val="black"/>
                </a:solidFill>
              </a:rPr>
              <a:t>outcomes specifically with regards to addressing </a:t>
            </a:r>
            <a:r>
              <a:rPr lang="en-US" sz="1600" b="1" dirty="0">
                <a:solidFill>
                  <a:prstClr val="black"/>
                </a:solidFill>
              </a:rPr>
              <a:t>the key adverse impacts of such </a:t>
            </a:r>
            <a:r>
              <a:rPr lang="en-US" sz="1600" b="1" dirty="0" smtClean="0">
                <a:solidFill>
                  <a:prstClr val="black"/>
                </a:solidFill>
              </a:rPr>
              <a:t>incidents</a:t>
            </a:r>
            <a:endParaRPr lang="en-ZA" sz="1600" b="1" dirty="0">
              <a:solidFill>
                <a:prstClr val="black"/>
              </a:solidFill>
            </a:endParaRPr>
          </a:p>
          <a:p>
            <a:pPr marL="742950" lvl="1" indent="-285750">
              <a:buClr>
                <a:srgbClr val="92D050"/>
              </a:buClr>
              <a:buFont typeface="Arial" panose="020B0604020202020204" pitchFamily="34" charset="0"/>
              <a:buChar char="•"/>
            </a:pPr>
            <a:r>
              <a:rPr lang="en-US" sz="1400" dirty="0">
                <a:solidFill>
                  <a:prstClr val="black"/>
                </a:solidFill>
              </a:rPr>
              <a:t>Incorrect settlements with associated funding costs</a:t>
            </a:r>
            <a:endParaRPr lang="en-ZA" sz="1400" dirty="0">
              <a:solidFill>
                <a:prstClr val="black"/>
              </a:solidFill>
            </a:endParaRPr>
          </a:p>
          <a:p>
            <a:pPr marL="742950" lvl="1" indent="-285750">
              <a:buClr>
                <a:srgbClr val="92D050"/>
              </a:buClr>
              <a:buFont typeface="Arial" panose="020B0604020202020204" pitchFamily="34" charset="0"/>
              <a:buChar char="•"/>
            </a:pPr>
            <a:r>
              <a:rPr lang="en-US" sz="1400" dirty="0">
                <a:solidFill>
                  <a:prstClr val="black"/>
                </a:solidFill>
              </a:rPr>
              <a:t>Incorrect client </a:t>
            </a:r>
            <a:r>
              <a:rPr lang="en-US" sz="1400" dirty="0" smtClean="0">
                <a:solidFill>
                  <a:prstClr val="black"/>
                </a:solidFill>
              </a:rPr>
              <a:t>reporting</a:t>
            </a:r>
            <a:endParaRPr lang="en-ZA" sz="14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24490540"/>
              </p:ext>
            </p:extLst>
          </p:nvPr>
        </p:nvGraphicFramePr>
        <p:xfrm>
          <a:off x="342900" y="2961010"/>
          <a:ext cx="8458200" cy="3642360"/>
        </p:xfrm>
        <a:graphic>
          <a:graphicData uri="http://schemas.openxmlformats.org/drawingml/2006/table">
            <a:tbl>
              <a:tblPr firstRow="1" bandRow="1">
                <a:tableStyleId>{69012ECD-51FC-41F1-AA8D-1B2483CD663E}</a:tableStyleId>
              </a:tblPr>
              <a:tblGrid>
                <a:gridCol w="8458200"/>
              </a:tblGrid>
              <a:tr h="300183">
                <a:tc>
                  <a:txBody>
                    <a:bodyPr/>
                    <a:lstStyle/>
                    <a:p>
                      <a:pPr algn="l"/>
                      <a:r>
                        <a:rPr lang="en-ZA" sz="1400" dirty="0" smtClean="0">
                          <a:solidFill>
                            <a:schemeClr val="tx1"/>
                          </a:solidFill>
                        </a:rPr>
                        <a:t>Determination of settlement amounts</a:t>
                      </a:r>
                      <a:endParaRPr lang="en-ZA"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248192">
                <a:tc>
                  <a:txBody>
                    <a:bodyPr/>
                    <a:lstStyle/>
                    <a:p>
                      <a:pPr algn="l">
                        <a:spcBef>
                          <a:spcPts val="300"/>
                        </a:spcBef>
                        <a:spcAft>
                          <a:spcPts val="300"/>
                        </a:spcAft>
                      </a:pPr>
                      <a:r>
                        <a:rPr lang="en-ZA" sz="1400" b="1" dirty="0" smtClean="0"/>
                        <a:t>6-Step Resolution process:</a:t>
                      </a:r>
                    </a:p>
                    <a:p>
                      <a:pPr marL="742950" lvl="1" indent="-285750" algn="l">
                        <a:spcBef>
                          <a:spcPts val="300"/>
                        </a:spcBef>
                        <a:spcAft>
                          <a:spcPts val="300"/>
                        </a:spcAft>
                        <a:buFont typeface="Arial" panose="020B0604020202020204" pitchFamily="34" charset="0"/>
                        <a:buChar char="•"/>
                      </a:pPr>
                      <a:r>
                        <a:rPr lang="en-ZA" sz="1400" b="1" dirty="0" smtClean="0"/>
                        <a:t>Step 1</a:t>
                      </a:r>
                      <a:r>
                        <a:rPr lang="en-ZA" sz="1400" baseline="0" dirty="0" smtClean="0"/>
                        <a:t> – </a:t>
                      </a:r>
                      <a:r>
                        <a:rPr lang="en-ZA" sz="1400" b="1" dirty="0" smtClean="0"/>
                        <a:t>JSE will recalculate previous day’s</a:t>
                      </a:r>
                      <a:r>
                        <a:rPr lang="en-ZA" sz="1400" b="1" baseline="0" dirty="0" smtClean="0"/>
                        <a:t> </a:t>
                      </a:r>
                      <a:r>
                        <a:rPr lang="en-ZA" sz="1400" b="1" dirty="0" smtClean="0"/>
                        <a:t>margins</a:t>
                      </a:r>
                      <a:r>
                        <a:rPr lang="en-ZA" sz="1400" b="1" baseline="0" dirty="0" smtClean="0"/>
                        <a:t> </a:t>
                      </a:r>
                      <a:r>
                        <a:rPr lang="en-ZA" sz="1400" b="1" dirty="0" smtClean="0"/>
                        <a:t>outside of RTC</a:t>
                      </a:r>
                    </a:p>
                    <a:p>
                      <a:pPr marL="742950" lvl="1" indent="-285750" algn="l">
                        <a:spcBef>
                          <a:spcPts val="300"/>
                        </a:spcBef>
                        <a:spcAft>
                          <a:spcPts val="300"/>
                        </a:spcAft>
                        <a:buFont typeface="Arial" panose="020B0604020202020204" pitchFamily="34" charset="0"/>
                        <a:buChar char="•"/>
                      </a:pPr>
                      <a:r>
                        <a:rPr lang="en-ZA" sz="1400" b="1" dirty="0" smtClean="0"/>
                        <a:t>Step 2</a:t>
                      </a:r>
                      <a:r>
                        <a:rPr lang="en-ZA" sz="1400" dirty="0" smtClean="0"/>
                        <a:t> –</a:t>
                      </a:r>
                      <a:r>
                        <a:rPr lang="en-ZA" sz="1400" baseline="0" dirty="0" smtClean="0"/>
                        <a:t> </a:t>
                      </a:r>
                      <a:r>
                        <a:rPr lang="en-ZA" sz="1400" b="1" dirty="0" smtClean="0"/>
                        <a:t>JSE will issue the corrected price, contract size or IM parameter to allow CMs to enter this into and recalculate margins in their systems</a:t>
                      </a:r>
                    </a:p>
                    <a:p>
                      <a:pPr marL="742950" lvl="1" indent="-285750" algn="l">
                        <a:spcBef>
                          <a:spcPts val="300"/>
                        </a:spcBef>
                        <a:spcAft>
                          <a:spcPts val="300"/>
                        </a:spcAft>
                        <a:buFont typeface="Arial" panose="020B0604020202020204" pitchFamily="34" charset="0"/>
                        <a:buChar char="•"/>
                      </a:pPr>
                      <a:r>
                        <a:rPr lang="en-ZA" sz="1400" b="1" dirty="0" smtClean="0"/>
                        <a:t>Step 3</a:t>
                      </a:r>
                      <a:r>
                        <a:rPr lang="en-ZA" sz="1400" baseline="0" dirty="0" smtClean="0"/>
                        <a:t> – </a:t>
                      </a:r>
                      <a:r>
                        <a:rPr lang="en-ZA" sz="1400" b="1" dirty="0" smtClean="0"/>
                        <a:t>CM and JSE results (calculated outside of RTC) will be reconciled</a:t>
                      </a:r>
                    </a:p>
                    <a:p>
                      <a:pPr marL="742950" lvl="1" indent="-285750" algn="l">
                        <a:spcBef>
                          <a:spcPts val="300"/>
                        </a:spcBef>
                        <a:spcAft>
                          <a:spcPts val="300"/>
                        </a:spcAft>
                        <a:buFont typeface="Arial" panose="020B0604020202020204" pitchFamily="34" charset="0"/>
                        <a:buChar char="•"/>
                      </a:pPr>
                      <a:r>
                        <a:rPr lang="en-ZA" sz="1400" b="1" dirty="0" smtClean="0"/>
                        <a:t>Step 4</a:t>
                      </a:r>
                      <a:r>
                        <a:rPr lang="en-ZA" sz="1400" baseline="0" dirty="0" smtClean="0"/>
                        <a:t> </a:t>
                      </a:r>
                      <a:r>
                        <a:rPr lang="en-ZA" sz="1400" b="1" baseline="0" dirty="0" smtClean="0"/>
                        <a:t>– </a:t>
                      </a:r>
                      <a:r>
                        <a:rPr lang="en-ZA" sz="1400" b="1" dirty="0" smtClean="0"/>
                        <a:t>Settlements will be adjusted manually</a:t>
                      </a:r>
                      <a:r>
                        <a:rPr lang="en-ZA" sz="1400" b="1" baseline="0" dirty="0" smtClean="0"/>
                        <a:t> by the JSE</a:t>
                      </a:r>
                      <a:endParaRPr lang="en-ZA" sz="1400" b="1" dirty="0" smtClean="0"/>
                    </a:p>
                    <a:p>
                      <a:pPr marL="1200150" lvl="2" indent="-285750" algn="l">
                        <a:spcBef>
                          <a:spcPts val="300"/>
                        </a:spcBef>
                        <a:spcAft>
                          <a:spcPts val="300"/>
                        </a:spcAft>
                        <a:buFont typeface="Arial" panose="020B0604020202020204" pitchFamily="34" charset="0"/>
                        <a:buChar char="•"/>
                      </a:pPr>
                      <a:r>
                        <a:rPr lang="en-ZA" sz="1400" dirty="0" smtClean="0"/>
                        <a:t>Cancel and reissue settlement instructions if initial instructions have not yet been processed</a:t>
                      </a:r>
                    </a:p>
                    <a:p>
                      <a:pPr marL="1200150" lvl="2" indent="-285750" algn="l">
                        <a:spcBef>
                          <a:spcPts val="300"/>
                        </a:spcBef>
                        <a:spcAft>
                          <a:spcPts val="300"/>
                        </a:spcAft>
                        <a:buFont typeface="Arial" panose="020B0604020202020204" pitchFamily="34" charset="0"/>
                        <a:buChar char="•"/>
                      </a:pPr>
                      <a:r>
                        <a:rPr lang="en-ZA" sz="1400" dirty="0" smtClean="0"/>
                        <a:t>Issue offsetting settlement instructions if initial instructions have already been processed </a:t>
                      </a:r>
                    </a:p>
                    <a:p>
                      <a:pPr marL="742950" lvl="1" indent="-285750" algn="l">
                        <a:spcBef>
                          <a:spcPts val="300"/>
                        </a:spcBef>
                        <a:spcAft>
                          <a:spcPts val="300"/>
                        </a:spcAft>
                        <a:buFont typeface="Arial" panose="020B0604020202020204" pitchFamily="34" charset="0"/>
                        <a:buChar char="•"/>
                      </a:pPr>
                      <a:r>
                        <a:rPr lang="en-ZA" sz="1400" b="1" dirty="0" smtClean="0"/>
                        <a:t>Step 5</a:t>
                      </a:r>
                      <a:r>
                        <a:rPr lang="en-ZA" sz="1400" dirty="0" smtClean="0"/>
                        <a:t> –</a:t>
                      </a:r>
                      <a:r>
                        <a:rPr lang="en-ZA" sz="1400" baseline="0" dirty="0" smtClean="0"/>
                        <a:t> </a:t>
                      </a:r>
                      <a:r>
                        <a:rPr lang="en-ZA" sz="1400" dirty="0" smtClean="0"/>
                        <a:t>CMs regenerate Client reports in their systems</a:t>
                      </a:r>
                      <a:r>
                        <a:rPr lang="en-ZA" sz="1400" baseline="0" dirty="0" smtClean="0"/>
                        <a:t> </a:t>
                      </a:r>
                      <a:r>
                        <a:rPr lang="en-ZA" sz="1400" dirty="0" smtClean="0"/>
                        <a:t>and distribute to affected/all clients</a:t>
                      </a:r>
                    </a:p>
                    <a:p>
                      <a:pPr marL="742950" lvl="1" indent="-285750" algn="l">
                        <a:spcBef>
                          <a:spcPts val="300"/>
                        </a:spcBef>
                        <a:spcAft>
                          <a:spcPts val="300"/>
                        </a:spcAft>
                        <a:buFont typeface="Arial" panose="020B0604020202020204" pitchFamily="34" charset="0"/>
                        <a:buChar char="•"/>
                      </a:pPr>
                      <a:r>
                        <a:rPr lang="en-ZA" sz="1400" b="1" dirty="0" smtClean="0"/>
                        <a:t>Step 6</a:t>
                      </a:r>
                      <a:r>
                        <a:rPr lang="en-ZA" sz="1400" dirty="0" smtClean="0"/>
                        <a:t> –</a:t>
                      </a:r>
                      <a:r>
                        <a:rPr lang="en-ZA" sz="1400" baseline="0" dirty="0" smtClean="0"/>
                        <a:t> </a:t>
                      </a:r>
                      <a:r>
                        <a:rPr lang="en-ZA" sz="1400" dirty="0" smtClean="0"/>
                        <a:t>Reconciliation between JSE and CMs in the evening EOD run on T+1</a:t>
                      </a:r>
                    </a:p>
                    <a:p>
                      <a:pPr marL="1200150" marR="0" lvl="2" indent="-2857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i="0" kern="1200" dirty="0" smtClean="0">
                          <a:solidFill>
                            <a:schemeClr val="tx1"/>
                          </a:solidFill>
                          <a:latin typeface="+mn-lt"/>
                          <a:ea typeface="+mn-ea"/>
                          <a:cs typeface="+mn-cs"/>
                        </a:rPr>
                        <a:t>CM and JSE results reconciled by taking into account the value of the discrepancy</a:t>
                      </a:r>
                      <a:r>
                        <a:rPr lang="en-US" sz="1400" i="0" kern="1200" baseline="0" dirty="0" smtClean="0">
                          <a:solidFill>
                            <a:schemeClr val="tx1"/>
                          </a:solidFill>
                          <a:latin typeface="+mn-lt"/>
                          <a:ea typeface="+mn-ea"/>
                          <a:cs typeface="+mn-cs"/>
                        </a:rPr>
                        <a:t> between incorrect and correct result as </a:t>
                      </a:r>
                      <a:r>
                        <a:rPr lang="en-US" sz="1400" i="0" kern="1200" dirty="0" smtClean="0">
                          <a:solidFill>
                            <a:schemeClr val="tx1"/>
                          </a:solidFill>
                          <a:latin typeface="+mn-lt"/>
                          <a:ea typeface="+mn-ea"/>
                          <a:cs typeface="+mn-cs"/>
                        </a:rPr>
                        <a:t>determined in Step 1</a:t>
                      </a:r>
                      <a:endParaRPr lang="en-ZA" sz="1400" i="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526614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409488" y="76200"/>
            <a:ext cx="6600912" cy="746937"/>
          </a:xfrm>
        </p:spPr>
        <p:txBody>
          <a:bodyPr>
            <a:normAutofit fontScale="90000"/>
          </a:bodyPr>
          <a:lstStyle/>
          <a:p>
            <a:r>
              <a:rPr lang="en-ZA" sz="2800" dirty="0"/>
              <a:t>Clearing EOD Processes</a:t>
            </a:r>
            <a:r>
              <a:rPr lang="en-ZA" dirty="0" smtClean="0"/>
              <a:t/>
            </a:r>
            <a:br>
              <a:rPr lang="en-ZA" dirty="0" smtClean="0"/>
            </a:br>
            <a:r>
              <a:rPr lang="en-ZA" sz="2200" b="0" dirty="0"/>
              <a:t>Processes in the event of exception scenarios</a:t>
            </a:r>
            <a:endParaRPr lang="en-ZA" b="0" dirty="0"/>
          </a:p>
        </p:txBody>
      </p:sp>
      <p:sp>
        <p:nvSpPr>
          <p:cNvPr id="4" name="Rectangle 3"/>
          <p:cNvSpPr/>
          <p:nvPr/>
        </p:nvSpPr>
        <p:spPr>
          <a:xfrm>
            <a:off x="457200" y="1133899"/>
            <a:ext cx="8153400" cy="338554"/>
          </a:xfrm>
          <a:prstGeom prst="rect">
            <a:avLst/>
          </a:prstGeom>
        </p:spPr>
        <p:txBody>
          <a:bodyPr wrap="square">
            <a:spAutoFit/>
          </a:bodyPr>
          <a:lstStyle/>
          <a:p>
            <a:r>
              <a:rPr lang="en-ZA" sz="1600" b="1" u="sng" dirty="0" smtClean="0">
                <a:solidFill>
                  <a:prstClr val="black"/>
                </a:solidFill>
              </a:rPr>
              <a:t>Scenario C</a:t>
            </a:r>
            <a:r>
              <a:rPr lang="en-ZA" sz="1600" b="1" dirty="0">
                <a:solidFill>
                  <a:prstClr val="black"/>
                </a:solidFill>
              </a:rPr>
              <a:t>:  Issues identified </a:t>
            </a:r>
            <a:r>
              <a:rPr lang="en-ZA" sz="1600" b="1" dirty="0" smtClean="0">
                <a:solidFill>
                  <a:prstClr val="black"/>
                </a:solidFill>
              </a:rPr>
              <a:t>on </a:t>
            </a:r>
            <a:r>
              <a:rPr lang="en-ZA" sz="1600" b="1" dirty="0">
                <a:solidFill>
                  <a:prstClr val="black"/>
                </a:solidFill>
              </a:rPr>
              <a:t>the following day (T+1</a:t>
            </a:r>
            <a:r>
              <a:rPr lang="en-ZA" sz="1600" b="1" dirty="0" smtClean="0">
                <a:solidFill>
                  <a:prstClr val="black"/>
                </a:solidFill>
              </a:rPr>
              <a:t>) (cont.)</a:t>
            </a:r>
          </a:p>
        </p:txBody>
      </p:sp>
      <p:graphicFrame>
        <p:nvGraphicFramePr>
          <p:cNvPr id="2" name="Table 1"/>
          <p:cNvGraphicFramePr>
            <a:graphicFrameLocks noGrp="1"/>
          </p:cNvGraphicFramePr>
          <p:nvPr>
            <p:extLst>
              <p:ext uri="{D42A27DB-BD31-4B8C-83A1-F6EECF244321}">
                <p14:modId xmlns:p14="http://schemas.microsoft.com/office/powerpoint/2010/main" val="2149386802"/>
              </p:ext>
            </p:extLst>
          </p:nvPr>
        </p:nvGraphicFramePr>
        <p:xfrm>
          <a:off x="342900" y="1676400"/>
          <a:ext cx="8458200" cy="4876800"/>
        </p:xfrm>
        <a:graphic>
          <a:graphicData uri="http://schemas.openxmlformats.org/drawingml/2006/table">
            <a:tbl>
              <a:tblPr firstRow="1" bandRow="1">
                <a:tableStyleId>{69012ECD-51FC-41F1-AA8D-1B2483CD663E}</a:tableStyleId>
              </a:tblPr>
              <a:tblGrid>
                <a:gridCol w="8458200"/>
              </a:tblGrid>
              <a:tr h="276607">
                <a:tc>
                  <a:txBody>
                    <a:bodyPr/>
                    <a:lstStyle/>
                    <a:p>
                      <a:pPr algn="l"/>
                      <a:r>
                        <a:rPr lang="en-ZA" sz="1400" dirty="0" smtClean="0">
                          <a:solidFill>
                            <a:schemeClr val="tx1"/>
                          </a:solidFill>
                        </a:rPr>
                        <a:t>Determination of settlement amounts</a:t>
                      </a:r>
                      <a:endParaRPr lang="en-ZA"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3786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u="none" dirty="0" smtClean="0"/>
                        <a:t>Additional actions required for specific</a:t>
                      </a:r>
                      <a:r>
                        <a:rPr lang="en-ZA" sz="1400" b="0" u="none" baseline="0" dirty="0" smtClean="0"/>
                        <a:t> scenarios</a:t>
                      </a:r>
                      <a:r>
                        <a:rPr lang="en-ZA" sz="1400" b="0" u="none" dirty="0" smtClean="0"/>
                        <a:t>:</a:t>
                      </a:r>
                    </a:p>
                    <a:p>
                      <a:pPr algn="l">
                        <a:spcBef>
                          <a:spcPts val="0"/>
                        </a:spcBef>
                        <a:spcAft>
                          <a:spcPts val="0"/>
                        </a:spcAft>
                      </a:pPr>
                      <a:endParaRPr lang="en-ZA" sz="1400" b="1" dirty="0" smtClean="0"/>
                    </a:p>
                    <a:p>
                      <a:pPr algn="l"/>
                      <a:r>
                        <a:rPr lang="en-US" sz="1400" b="1" u="sng" dirty="0" smtClean="0">
                          <a:effectLst/>
                          <a:latin typeface="+mn-lt"/>
                          <a:ea typeface="Times New Roman"/>
                          <a:cs typeface="Times New Roman"/>
                        </a:rPr>
                        <a:t>Scenario C1</a:t>
                      </a:r>
                      <a:r>
                        <a:rPr lang="en-ZA" sz="1400" b="1" u="none" dirty="0" smtClean="0"/>
                        <a:t>: Incorrect price affecting contracts</a:t>
                      </a:r>
                      <a:r>
                        <a:rPr lang="en-ZA" sz="1400" b="1" u="none" baseline="0" dirty="0" smtClean="0"/>
                        <a:t> expiring on T</a:t>
                      </a:r>
                    </a:p>
                    <a:p>
                      <a:pPr marL="285750" indent="-285750" algn="l">
                        <a:buFont typeface="Arial" panose="020B0604020202020204" pitchFamily="34" charset="0"/>
                        <a:buChar char="•"/>
                      </a:pPr>
                      <a:r>
                        <a:rPr lang="en-ZA" sz="1400" b="0" u="none" baseline="0" dirty="0" smtClean="0"/>
                        <a:t>Per the 6-step process correct VM will be calculated outside RTC and settlement instructions will be corrected</a:t>
                      </a:r>
                    </a:p>
                    <a:p>
                      <a:pPr marL="285750" indent="-285750" algn="l">
                        <a:buFont typeface="Arial" panose="020B0604020202020204" pitchFamily="34" charset="0"/>
                        <a:buChar char="•"/>
                      </a:pPr>
                      <a:r>
                        <a:rPr lang="en-ZA" sz="1400" b="0" u="none" baseline="0" dirty="0" smtClean="0"/>
                        <a:t>RTC will not create equal and opposite deals for contracts that expired the previous day</a:t>
                      </a:r>
                    </a:p>
                    <a:p>
                      <a:pPr marL="285750" indent="-285750" algn="l">
                        <a:buFont typeface="Arial" panose="020B0604020202020204" pitchFamily="34" charset="0"/>
                        <a:buChar char="•"/>
                      </a:pPr>
                      <a:endParaRPr lang="en-ZA" sz="1400" b="1" u="sng" dirty="0" smtClean="0"/>
                    </a:p>
                    <a:p>
                      <a:pPr algn="l"/>
                      <a:r>
                        <a:rPr lang="en-ZA" sz="1400" b="1" u="sng" dirty="0" smtClean="0"/>
                        <a:t>Scenario</a:t>
                      </a:r>
                      <a:r>
                        <a:rPr lang="en-ZA" sz="1400" b="1" u="sng" baseline="0" dirty="0" smtClean="0"/>
                        <a:t> C1.1</a:t>
                      </a:r>
                      <a:r>
                        <a:rPr lang="en-ZA" sz="1400" b="1" baseline="0" dirty="0" smtClean="0"/>
                        <a:t>: </a:t>
                      </a:r>
                      <a:r>
                        <a:rPr lang="en-US" sz="1400" b="1" dirty="0" smtClean="0">
                          <a:effectLst/>
                          <a:latin typeface="+mn-lt"/>
                          <a:ea typeface="Times New Roman"/>
                          <a:cs typeface="Times New Roman"/>
                        </a:rPr>
                        <a:t>Incorrect price affecting </a:t>
                      </a:r>
                      <a:r>
                        <a:rPr lang="en-ZA" sz="1400" b="1" u="none" dirty="0" smtClean="0"/>
                        <a:t>physically-delivered contracts expiring on T</a:t>
                      </a:r>
                      <a:endParaRPr lang="en-ZA" sz="1400" b="0" u="none" dirty="0" smtClean="0"/>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latin typeface="+mn-lt"/>
                          <a:ea typeface="+mn-ea"/>
                          <a:cs typeface="+mn-cs"/>
                        </a:rPr>
                        <a:t>In addition to following the 6-step process above, the JSE will generate new physical delivery reports and email these to recipients</a:t>
                      </a:r>
                      <a:endParaRPr lang="en-ZA" sz="1400" dirty="0" smtClean="0"/>
                    </a:p>
                    <a:p>
                      <a:pPr marL="285750" indent="-285750" algn="l">
                        <a:spcBef>
                          <a:spcPts val="0"/>
                        </a:spcBef>
                        <a:spcAft>
                          <a:spcPts val="0"/>
                        </a:spcAft>
                        <a:buFont typeface="Arial" panose="020B0604020202020204" pitchFamily="34" charset="0"/>
                        <a:buChar char="•"/>
                      </a:pPr>
                      <a:r>
                        <a:rPr lang="en-ZA" sz="1400" dirty="0" smtClean="0"/>
                        <a:t>Journals will be entered into RTC </a:t>
                      </a:r>
                      <a:r>
                        <a:rPr lang="en-ZA" sz="1400" baseline="0" dirty="0" smtClean="0"/>
                        <a:t>for the remaining 2 days of the physical delivery settlement cycle </a:t>
                      </a:r>
                      <a:r>
                        <a:rPr lang="en-ZA" sz="1400" dirty="0" smtClean="0"/>
                        <a:t>to ensure</a:t>
                      </a:r>
                      <a:r>
                        <a:rPr lang="en-ZA" sz="1400" baseline="0" dirty="0" smtClean="0"/>
                        <a:t> that the net settlement amounts at CM level are adjusted for the discrepancy in </a:t>
                      </a:r>
                      <a:r>
                        <a:rPr lang="en-ZA" sz="1400" dirty="0" smtClean="0"/>
                        <a:t>settlement</a:t>
                      </a:r>
                      <a:r>
                        <a:rPr lang="en-ZA" sz="1400" baseline="0" dirty="0" smtClean="0"/>
                        <a:t> margins over the settlement period</a:t>
                      </a:r>
                      <a:endParaRPr lang="en-ZA" sz="1400" dirty="0" smtClean="0"/>
                    </a:p>
                    <a:p>
                      <a:pPr algn="l">
                        <a:spcBef>
                          <a:spcPts val="0"/>
                        </a:spcBef>
                        <a:spcAft>
                          <a:spcPts val="0"/>
                        </a:spcAft>
                      </a:pPr>
                      <a:endParaRPr lang="en-ZA"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1" u="sng" dirty="0" smtClean="0">
                          <a:effectLst/>
                          <a:latin typeface="+mn-lt"/>
                          <a:ea typeface="Times New Roman"/>
                          <a:cs typeface="Times New Roman"/>
                        </a:rPr>
                        <a:t>Scenario C2</a:t>
                      </a:r>
                      <a:r>
                        <a:rPr lang="en-US" sz="1400" b="1" dirty="0" smtClean="0">
                          <a:effectLst/>
                          <a:latin typeface="+mn-lt"/>
                          <a:ea typeface="Times New Roman"/>
                          <a:cs typeface="Times New Roman"/>
                        </a:rPr>
                        <a:t>: </a:t>
                      </a:r>
                      <a:r>
                        <a:rPr lang="en-US" sz="1400" b="1" dirty="0" smtClean="0"/>
                        <a:t>Incorrect contract size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Members to close positions on the incorrect contract and books trades on the correct contract on T+1</a:t>
                      </a:r>
                      <a:endParaRPr lang="en-ZA" sz="1400" dirty="0" smtClean="0"/>
                    </a:p>
                    <a:p>
                      <a:pPr algn="l">
                        <a:spcBef>
                          <a:spcPts val="0"/>
                        </a:spcBef>
                        <a:spcAft>
                          <a:spcPts val="0"/>
                        </a:spcAft>
                      </a:pPr>
                      <a:endParaRPr lang="en-ZA" sz="1400" dirty="0" smtClean="0"/>
                    </a:p>
                    <a:p>
                      <a:pPr algn="l">
                        <a:spcBef>
                          <a:spcPts val="0"/>
                        </a:spcBef>
                        <a:spcAft>
                          <a:spcPts val="0"/>
                        </a:spcAft>
                      </a:pPr>
                      <a:endParaRPr lang="en-ZA" sz="1400" dirty="0" smtClean="0"/>
                    </a:p>
                    <a:p>
                      <a:pPr algn="l">
                        <a:spcBef>
                          <a:spcPts val="0"/>
                        </a:spcBef>
                        <a:spcAft>
                          <a:spcPts val="0"/>
                        </a:spcAft>
                      </a:pPr>
                      <a:r>
                        <a:rPr lang="en-ZA" sz="1400" b="1" dirty="0" smtClean="0"/>
                        <a:t>Incorrect interest on cash collateral and</a:t>
                      </a:r>
                      <a:r>
                        <a:rPr lang="en-ZA" sz="1400" b="1" baseline="0" dirty="0" smtClean="0"/>
                        <a:t> risk </a:t>
                      </a:r>
                      <a:r>
                        <a:rPr lang="en-ZA" sz="1400" b="1" baseline="0" dirty="0" err="1" smtClean="0"/>
                        <a:t>mgt</a:t>
                      </a:r>
                      <a:r>
                        <a:rPr lang="en-ZA" sz="1400" b="1" baseline="0" dirty="0" smtClean="0"/>
                        <a:t> fees</a:t>
                      </a:r>
                      <a:r>
                        <a:rPr lang="en-ZA" sz="1400" b="1" dirty="0" smtClean="0"/>
                        <a:t>:</a:t>
                      </a:r>
                    </a:p>
                    <a:p>
                      <a:pPr marL="285750" indent="-285750" algn="l">
                        <a:spcBef>
                          <a:spcPts val="0"/>
                        </a:spcBef>
                        <a:spcAft>
                          <a:spcPts val="0"/>
                        </a:spcAft>
                        <a:buFont typeface="Arial" panose="020B0604020202020204" pitchFamily="34" charset="0"/>
                        <a:buChar char="•"/>
                      </a:pPr>
                      <a:r>
                        <a:rPr lang="en-ZA" sz="1400" dirty="0" smtClean="0"/>
                        <a:t>If IM or settlement margin was incorrect,</a:t>
                      </a:r>
                      <a:r>
                        <a:rPr lang="en-ZA" sz="1400" baseline="0" dirty="0" smtClean="0"/>
                        <a:t> i</a:t>
                      </a:r>
                      <a:r>
                        <a:rPr lang="en-ZA" sz="1400" dirty="0" smtClean="0"/>
                        <a:t>nterest on cash collateral and risk </a:t>
                      </a:r>
                      <a:r>
                        <a:rPr lang="en-ZA" sz="1400" dirty="0" err="1" smtClean="0"/>
                        <a:t>mgt</a:t>
                      </a:r>
                      <a:r>
                        <a:rPr lang="en-ZA" sz="1400" dirty="0" smtClean="0"/>
                        <a:t> fees will be adjusted using a future-dated journal entry in RTC to ensure that the correct amount is included in the settlement instruction payable on the first business date of the next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0545470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409488" y="76200"/>
            <a:ext cx="6677112" cy="746937"/>
          </a:xfrm>
        </p:spPr>
        <p:txBody>
          <a:bodyPr>
            <a:normAutofit fontScale="90000"/>
          </a:bodyPr>
          <a:lstStyle/>
          <a:p>
            <a:r>
              <a:rPr lang="en-ZA" sz="2800" dirty="0"/>
              <a:t>Clearing EOD Processes</a:t>
            </a:r>
            <a:r>
              <a:rPr lang="en-ZA" dirty="0" smtClean="0"/>
              <a:t/>
            </a:r>
            <a:br>
              <a:rPr lang="en-ZA" dirty="0" smtClean="0"/>
            </a:br>
            <a:r>
              <a:rPr lang="en-ZA" sz="2200" b="0" dirty="0"/>
              <a:t>Processes in the event of exception scenarios</a:t>
            </a:r>
            <a:endParaRPr lang="en-ZA" b="0" dirty="0"/>
          </a:p>
        </p:txBody>
      </p:sp>
      <p:sp>
        <p:nvSpPr>
          <p:cNvPr id="4" name="Rectangle 3"/>
          <p:cNvSpPr/>
          <p:nvPr/>
        </p:nvSpPr>
        <p:spPr>
          <a:xfrm>
            <a:off x="457200" y="1133899"/>
            <a:ext cx="8153400" cy="338554"/>
          </a:xfrm>
          <a:prstGeom prst="rect">
            <a:avLst/>
          </a:prstGeom>
        </p:spPr>
        <p:txBody>
          <a:bodyPr wrap="square">
            <a:spAutoFit/>
          </a:bodyPr>
          <a:lstStyle/>
          <a:p>
            <a:r>
              <a:rPr lang="en-ZA" sz="1600" b="1" u="sng" dirty="0" smtClean="0">
                <a:solidFill>
                  <a:prstClr val="black"/>
                </a:solidFill>
              </a:rPr>
              <a:t>Scenario C</a:t>
            </a:r>
            <a:r>
              <a:rPr lang="en-ZA" sz="1600" b="1" dirty="0">
                <a:solidFill>
                  <a:prstClr val="black"/>
                </a:solidFill>
              </a:rPr>
              <a:t>:  Issues identified </a:t>
            </a:r>
            <a:r>
              <a:rPr lang="en-ZA" sz="1600" b="1" dirty="0" smtClean="0">
                <a:solidFill>
                  <a:prstClr val="black"/>
                </a:solidFill>
              </a:rPr>
              <a:t>on </a:t>
            </a:r>
            <a:r>
              <a:rPr lang="en-ZA" sz="1600" b="1" dirty="0">
                <a:solidFill>
                  <a:prstClr val="black"/>
                </a:solidFill>
              </a:rPr>
              <a:t>the following day (T+1</a:t>
            </a:r>
            <a:r>
              <a:rPr lang="en-ZA" sz="1600" b="1" dirty="0" smtClean="0">
                <a:solidFill>
                  <a:prstClr val="black"/>
                </a:solidFill>
              </a:rPr>
              <a:t>)</a:t>
            </a:r>
            <a:endParaRPr lang="en-ZA" sz="1600" b="1"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09305320"/>
              </p:ext>
            </p:extLst>
          </p:nvPr>
        </p:nvGraphicFramePr>
        <p:xfrm>
          <a:off x="381000" y="2832576"/>
          <a:ext cx="8382001" cy="2564130"/>
        </p:xfrm>
        <a:graphic>
          <a:graphicData uri="http://schemas.openxmlformats.org/drawingml/2006/table">
            <a:tbl>
              <a:tblPr/>
              <a:tblGrid>
                <a:gridCol w="1010475"/>
                <a:gridCol w="1142534"/>
                <a:gridCol w="1275991"/>
                <a:gridCol w="990600"/>
                <a:gridCol w="1066800"/>
                <a:gridCol w="1325360"/>
                <a:gridCol w="1570241"/>
              </a:tblGrid>
              <a:tr h="0">
                <a:tc>
                  <a:txBody>
                    <a:bodyPr/>
                    <a:lstStyle/>
                    <a:p>
                      <a:pPr algn="ctr" fontAlgn="ctr">
                        <a:spcAft>
                          <a:spcPts val="0"/>
                        </a:spcAft>
                      </a:pPr>
                      <a:r>
                        <a:rPr lang="en-ZA" sz="1400" b="1" kern="1200" dirty="0">
                          <a:solidFill>
                            <a:srgbClr val="000000"/>
                          </a:solidFill>
                          <a:effectLst/>
                          <a:latin typeface="Calibri"/>
                          <a:ea typeface="Times New Roman"/>
                          <a:cs typeface="Arial"/>
                        </a:rPr>
                        <a:t> </a:t>
                      </a:r>
                      <a:endParaRPr lang="en-ZA" sz="1400" dirty="0">
                        <a:effectLst/>
                        <a:latin typeface="Calibri"/>
                        <a:ea typeface="Times New Roman"/>
                        <a:cs typeface="Times New Roman"/>
                      </a:endParaRPr>
                    </a:p>
                  </a:txBody>
                  <a:tcPr marL="36195" marR="36195" marT="36195" marB="3619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ZA" sz="1400" b="1" kern="1200" dirty="0">
                          <a:solidFill>
                            <a:srgbClr val="000000"/>
                          </a:solidFill>
                          <a:effectLst/>
                          <a:latin typeface="Calibri"/>
                          <a:ea typeface="Times New Roman"/>
                          <a:cs typeface="Arial"/>
                        </a:rPr>
                        <a:t>Margins recalculated</a:t>
                      </a:r>
                      <a:endParaRPr lang="en-ZA" sz="1400" dirty="0">
                        <a:effectLst/>
                        <a:latin typeface="Calibri"/>
                        <a:ea typeface="Times New Roman"/>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ZA" sz="1400" b="1" kern="1200" dirty="0">
                          <a:solidFill>
                            <a:srgbClr val="000000"/>
                          </a:solidFill>
                          <a:effectLst/>
                          <a:latin typeface="Calibri"/>
                          <a:ea typeface="Times New Roman"/>
                          <a:cs typeface="Arial"/>
                        </a:rPr>
                        <a:t>Reconciliation between JSE &amp; CMs</a:t>
                      </a:r>
                      <a:endParaRPr lang="en-ZA" sz="1400" dirty="0">
                        <a:effectLst/>
                        <a:latin typeface="Calibri"/>
                        <a:ea typeface="Times New Roman"/>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ZA" sz="1400" b="1" kern="1200">
                          <a:solidFill>
                            <a:srgbClr val="000000"/>
                          </a:solidFill>
                          <a:effectLst/>
                          <a:latin typeface="Calibri"/>
                          <a:ea typeface="Times New Roman"/>
                          <a:cs typeface="Arial"/>
                        </a:rPr>
                        <a:t>Client reporting addressed</a:t>
                      </a:r>
                      <a:endParaRPr lang="en-ZA" sz="1400">
                        <a:effectLst/>
                        <a:latin typeface="Calibri"/>
                        <a:ea typeface="Times New Roman"/>
                        <a:cs typeface="Times New Roman"/>
                      </a:endParaRPr>
                    </a:p>
                  </a:txBody>
                  <a:tcPr marL="36195" marR="3619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ZA" sz="1400" b="1" kern="1200">
                          <a:solidFill>
                            <a:srgbClr val="000000"/>
                          </a:solidFill>
                          <a:effectLst/>
                          <a:latin typeface="Calibri"/>
                          <a:ea typeface="Times New Roman"/>
                          <a:cs typeface="Arial"/>
                        </a:rPr>
                        <a:t>Settlement instructions corrected</a:t>
                      </a:r>
                      <a:endParaRPr lang="en-ZA" sz="1400">
                        <a:effectLst/>
                        <a:latin typeface="Calibri"/>
                        <a:ea typeface="Times New Roman"/>
                        <a:cs typeface="Times New Roman"/>
                      </a:endParaRPr>
                    </a:p>
                  </a:txBody>
                  <a:tcPr marL="36195" marR="3619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ZA" sz="1400" b="1" kern="1200">
                          <a:solidFill>
                            <a:srgbClr val="000000"/>
                          </a:solidFill>
                          <a:effectLst/>
                          <a:latin typeface="Calibri"/>
                          <a:ea typeface="Times New Roman"/>
                          <a:cs typeface="Arial"/>
                        </a:rPr>
                        <a:t>Funding costs avoided</a:t>
                      </a:r>
                      <a:endParaRPr lang="en-ZA" sz="1400">
                        <a:effectLst/>
                        <a:latin typeface="Calibri"/>
                        <a:ea typeface="Times New Roman"/>
                        <a:cs typeface="Times New Roman"/>
                      </a:endParaRPr>
                    </a:p>
                  </a:txBody>
                  <a:tcPr marL="36195" marR="3619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ZA" sz="1400" b="1" kern="1200" dirty="0">
                          <a:solidFill>
                            <a:srgbClr val="000000"/>
                          </a:solidFill>
                          <a:effectLst/>
                          <a:latin typeface="Calibri"/>
                          <a:ea typeface="Times New Roman"/>
                          <a:cs typeface="Arial"/>
                        </a:rPr>
                        <a:t>Processing of delta client settlements required</a:t>
                      </a:r>
                      <a:endParaRPr lang="en-ZA" sz="1400" dirty="0">
                        <a:effectLst/>
                        <a:latin typeface="Calibri"/>
                        <a:ea typeface="Times New Roman"/>
                        <a:cs typeface="Times New Roman"/>
                      </a:endParaRPr>
                    </a:p>
                  </a:txBody>
                  <a:tcPr marL="36195" marR="3619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426085">
                <a:tc>
                  <a:txBody>
                    <a:bodyPr/>
                    <a:lstStyle/>
                    <a:p>
                      <a:pPr algn="ctr" fontAlgn="ctr">
                        <a:spcAft>
                          <a:spcPts val="0"/>
                        </a:spcAft>
                      </a:pPr>
                      <a:r>
                        <a:rPr lang="en-ZA" sz="1400" b="1" kern="1200" dirty="0" smtClean="0">
                          <a:solidFill>
                            <a:srgbClr val="000000"/>
                          </a:solidFill>
                          <a:effectLst/>
                          <a:latin typeface="Calibri"/>
                          <a:ea typeface="Times New Roman"/>
                          <a:cs typeface="Arial"/>
                        </a:rPr>
                        <a:t>ITaC </a:t>
                      </a:r>
                      <a:r>
                        <a:rPr lang="en-ZA" sz="1400" b="1" kern="1200" dirty="0">
                          <a:solidFill>
                            <a:srgbClr val="000000"/>
                          </a:solidFill>
                          <a:effectLst/>
                          <a:latin typeface="Calibri"/>
                          <a:ea typeface="Times New Roman"/>
                          <a:cs typeface="Arial"/>
                        </a:rPr>
                        <a:t>Approach</a:t>
                      </a:r>
                      <a:endParaRPr lang="en-ZA" sz="1400" b="1" dirty="0">
                        <a:effectLst/>
                        <a:latin typeface="Calibri"/>
                        <a:ea typeface="Times New Roman"/>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ctr">
                        <a:spcAft>
                          <a:spcPts val="0"/>
                        </a:spcAft>
                      </a:pPr>
                      <a:r>
                        <a:rPr lang="en-ZA" sz="1400" kern="1200" dirty="0" smtClean="0">
                          <a:solidFill>
                            <a:srgbClr val="000000"/>
                          </a:solidFill>
                          <a:effectLst/>
                          <a:latin typeface="Calibri"/>
                          <a:ea typeface="Times New Roman"/>
                          <a:cs typeface="Arial"/>
                        </a:rPr>
                        <a:t>Yes </a:t>
                      </a:r>
                    </a:p>
                    <a:p>
                      <a:pPr algn="ctr" fontAlgn="ctr">
                        <a:spcAft>
                          <a:spcPts val="0"/>
                        </a:spcAft>
                      </a:pPr>
                      <a:r>
                        <a:rPr lang="en-ZA" sz="1200" kern="1200" dirty="0" smtClean="0">
                          <a:solidFill>
                            <a:srgbClr val="000000"/>
                          </a:solidFill>
                          <a:effectLst/>
                          <a:latin typeface="Calibri"/>
                          <a:ea typeface="Times New Roman"/>
                          <a:cs typeface="Arial"/>
                        </a:rPr>
                        <a:t>(outside RTC)</a:t>
                      </a:r>
                      <a:endParaRPr lang="en-ZA" sz="1200" dirty="0">
                        <a:effectLst/>
                        <a:latin typeface="Calibri"/>
                        <a:ea typeface="Times New Roman"/>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spcAft>
                          <a:spcPts val="0"/>
                        </a:spcAft>
                      </a:pPr>
                      <a:r>
                        <a:rPr lang="en-ZA" sz="1400" kern="1200" dirty="0" smtClean="0">
                          <a:solidFill>
                            <a:srgbClr val="000000"/>
                          </a:solidFill>
                          <a:effectLst/>
                          <a:latin typeface="Calibri"/>
                          <a:ea typeface="Times New Roman"/>
                          <a:cs typeface="Arial"/>
                        </a:rPr>
                        <a:t>Yes</a:t>
                      </a:r>
                    </a:p>
                    <a:p>
                      <a:pPr algn="ctr" fontAlgn="ctr">
                        <a:spcAft>
                          <a:spcPts val="0"/>
                        </a:spcAft>
                      </a:pPr>
                      <a:r>
                        <a:rPr lang="en-ZA" sz="1200" kern="1200" dirty="0" smtClean="0">
                          <a:solidFill>
                            <a:srgbClr val="000000"/>
                          </a:solidFill>
                          <a:effectLst/>
                          <a:latin typeface="Calibri"/>
                          <a:ea typeface="Times New Roman"/>
                          <a:cs typeface="Arial"/>
                        </a:rPr>
                        <a:t>(Step 3 of process)</a:t>
                      </a:r>
                      <a:endParaRPr lang="en-ZA" sz="1200" dirty="0">
                        <a:effectLst/>
                        <a:latin typeface="Calibri"/>
                        <a:ea typeface="Times New Roman"/>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spcAft>
                          <a:spcPts val="0"/>
                        </a:spcAft>
                      </a:pPr>
                      <a:r>
                        <a:rPr lang="en-ZA" sz="1400" kern="1200">
                          <a:solidFill>
                            <a:srgbClr val="000000"/>
                          </a:solidFill>
                          <a:effectLst/>
                          <a:latin typeface="Calibri"/>
                          <a:ea typeface="Times New Roman"/>
                          <a:cs typeface="Arial"/>
                        </a:rPr>
                        <a:t>Yes</a:t>
                      </a:r>
                      <a:endParaRPr lang="en-ZA" sz="1400">
                        <a:effectLst/>
                        <a:latin typeface="Calibri"/>
                        <a:ea typeface="Times New Roman"/>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spcAft>
                          <a:spcPts val="0"/>
                        </a:spcAft>
                      </a:pPr>
                      <a:r>
                        <a:rPr lang="en-ZA" sz="1400" kern="1200">
                          <a:solidFill>
                            <a:srgbClr val="000000"/>
                          </a:solidFill>
                          <a:effectLst/>
                          <a:latin typeface="Calibri"/>
                          <a:ea typeface="Times New Roman"/>
                          <a:cs typeface="Arial"/>
                        </a:rPr>
                        <a:t>Yes</a:t>
                      </a:r>
                      <a:endParaRPr lang="en-ZA" sz="1400">
                        <a:effectLst/>
                        <a:latin typeface="Calibri"/>
                        <a:ea typeface="Times New Roman"/>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spcAft>
                          <a:spcPts val="0"/>
                        </a:spcAft>
                      </a:pPr>
                      <a:r>
                        <a:rPr lang="en-ZA" sz="1400" kern="1200">
                          <a:solidFill>
                            <a:srgbClr val="000000"/>
                          </a:solidFill>
                          <a:effectLst/>
                          <a:latin typeface="Calibri"/>
                          <a:ea typeface="Times New Roman"/>
                          <a:cs typeface="Arial"/>
                        </a:rPr>
                        <a:t>Dependent on time issue identified and resolved</a:t>
                      </a:r>
                      <a:endParaRPr lang="en-ZA" sz="1400">
                        <a:effectLst/>
                        <a:latin typeface="Calibri"/>
                        <a:ea typeface="Times New Roman"/>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spcAft>
                          <a:spcPts val="0"/>
                        </a:spcAft>
                      </a:pPr>
                      <a:r>
                        <a:rPr lang="en-ZA" sz="1400" kern="1200" dirty="0">
                          <a:solidFill>
                            <a:srgbClr val="000000"/>
                          </a:solidFill>
                          <a:effectLst/>
                          <a:latin typeface="Calibri"/>
                          <a:ea typeface="Times New Roman"/>
                          <a:cs typeface="Arial"/>
                        </a:rPr>
                        <a:t>Yes</a:t>
                      </a:r>
                      <a:endParaRPr lang="en-ZA" sz="1400" dirty="0">
                        <a:effectLst/>
                        <a:latin typeface="Calibri"/>
                        <a:ea typeface="Times New Roman"/>
                        <a:cs typeface="Times New Roman"/>
                      </a:endParaRPr>
                    </a:p>
                  </a:txBody>
                  <a:tcPr marL="36195" marR="36195" marT="36195" marB="361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73050">
                <a:tc>
                  <a:txBody>
                    <a:bodyPr/>
                    <a:lstStyle/>
                    <a:p>
                      <a:pPr algn="ctr" fontAlgn="ctr">
                        <a:spcAft>
                          <a:spcPts val="0"/>
                        </a:spcAft>
                      </a:pPr>
                      <a:r>
                        <a:rPr lang="en-ZA" sz="1400" b="1" kern="1200" dirty="0">
                          <a:solidFill>
                            <a:srgbClr val="000000"/>
                          </a:solidFill>
                          <a:effectLst/>
                          <a:latin typeface="Calibri"/>
                          <a:ea typeface="Times New Roman"/>
                          <a:cs typeface="Arial"/>
                        </a:rPr>
                        <a:t>Full </a:t>
                      </a:r>
                      <a:r>
                        <a:rPr lang="en-ZA" sz="1400" b="1" kern="1200" dirty="0" smtClean="0">
                          <a:solidFill>
                            <a:srgbClr val="000000"/>
                          </a:solidFill>
                          <a:effectLst/>
                          <a:latin typeface="Calibri"/>
                          <a:ea typeface="Times New Roman"/>
                          <a:cs typeface="Arial"/>
                        </a:rPr>
                        <a:t>EOD </a:t>
                      </a:r>
                      <a:r>
                        <a:rPr lang="en-ZA" sz="1400" b="1" kern="1200" dirty="0">
                          <a:solidFill>
                            <a:srgbClr val="000000"/>
                          </a:solidFill>
                          <a:effectLst/>
                          <a:latin typeface="Calibri"/>
                          <a:ea typeface="Times New Roman"/>
                          <a:cs typeface="Arial"/>
                        </a:rPr>
                        <a:t>Rerun</a:t>
                      </a:r>
                      <a:endParaRPr lang="en-ZA" sz="1400" b="1" dirty="0">
                        <a:effectLst/>
                        <a:latin typeface="Calibri"/>
                        <a:ea typeface="Times New Roman"/>
                        <a:cs typeface="Times New Roman"/>
                      </a:endParaRPr>
                    </a:p>
                  </a:txBody>
                  <a:tcPr marL="36195" marR="3619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fontAlgn="ctr">
                        <a:spcAft>
                          <a:spcPts val="0"/>
                        </a:spcAft>
                      </a:pPr>
                      <a:r>
                        <a:rPr lang="en-ZA" sz="1400" kern="1200" dirty="0">
                          <a:solidFill>
                            <a:srgbClr val="000000"/>
                          </a:solidFill>
                          <a:effectLst/>
                          <a:latin typeface="Calibri"/>
                          <a:ea typeface="Times New Roman"/>
                          <a:cs typeface="Arial"/>
                        </a:rPr>
                        <a:t>Yes</a:t>
                      </a:r>
                      <a:endParaRPr lang="en-ZA" sz="1400" dirty="0">
                        <a:effectLst/>
                        <a:latin typeface="Calibri"/>
                        <a:ea typeface="Times New Roman"/>
                        <a:cs typeface="Times New Roman"/>
                      </a:endParaRPr>
                    </a:p>
                  </a:txBody>
                  <a:tcPr marL="36195" marR="3619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spcAft>
                          <a:spcPts val="0"/>
                        </a:spcAft>
                      </a:pPr>
                      <a:r>
                        <a:rPr lang="en-ZA" sz="1400" kern="1200" dirty="0">
                          <a:solidFill>
                            <a:srgbClr val="000000"/>
                          </a:solidFill>
                          <a:effectLst/>
                          <a:latin typeface="Calibri"/>
                          <a:ea typeface="Times New Roman"/>
                          <a:cs typeface="Arial"/>
                        </a:rPr>
                        <a:t>Yes</a:t>
                      </a:r>
                      <a:endParaRPr lang="en-ZA" sz="1400" dirty="0">
                        <a:effectLst/>
                        <a:latin typeface="Calibri"/>
                        <a:ea typeface="Times New Roman"/>
                        <a:cs typeface="Times New Roman"/>
                      </a:endParaRPr>
                    </a:p>
                  </a:txBody>
                  <a:tcPr marL="36195" marR="3619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spcAft>
                          <a:spcPts val="0"/>
                        </a:spcAft>
                      </a:pPr>
                      <a:r>
                        <a:rPr lang="en-ZA" sz="1400" kern="1200">
                          <a:solidFill>
                            <a:srgbClr val="000000"/>
                          </a:solidFill>
                          <a:effectLst/>
                          <a:latin typeface="Calibri"/>
                          <a:ea typeface="Times New Roman"/>
                          <a:cs typeface="Arial"/>
                        </a:rPr>
                        <a:t>Yes</a:t>
                      </a:r>
                      <a:endParaRPr lang="en-ZA" sz="1400">
                        <a:effectLst/>
                        <a:latin typeface="Calibri"/>
                        <a:ea typeface="Times New Roman"/>
                        <a:cs typeface="Times New Roman"/>
                      </a:endParaRPr>
                    </a:p>
                  </a:txBody>
                  <a:tcPr marL="36195" marR="3619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spcAft>
                          <a:spcPts val="0"/>
                        </a:spcAft>
                      </a:pPr>
                      <a:r>
                        <a:rPr lang="en-ZA" sz="1400" kern="1200">
                          <a:solidFill>
                            <a:srgbClr val="000000"/>
                          </a:solidFill>
                          <a:effectLst/>
                          <a:latin typeface="Calibri"/>
                          <a:ea typeface="Times New Roman"/>
                          <a:cs typeface="Arial"/>
                        </a:rPr>
                        <a:t>Yes</a:t>
                      </a:r>
                      <a:endParaRPr lang="en-ZA" sz="1400">
                        <a:effectLst/>
                        <a:latin typeface="Calibri"/>
                        <a:ea typeface="Times New Roman"/>
                        <a:cs typeface="Times New Roman"/>
                      </a:endParaRPr>
                    </a:p>
                  </a:txBody>
                  <a:tcPr marL="36195" marR="3619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spcAft>
                          <a:spcPts val="0"/>
                        </a:spcAft>
                      </a:pPr>
                      <a:r>
                        <a:rPr lang="en-ZA" sz="1400" kern="1200">
                          <a:solidFill>
                            <a:srgbClr val="000000"/>
                          </a:solidFill>
                          <a:effectLst/>
                          <a:latin typeface="Calibri"/>
                          <a:ea typeface="Times New Roman"/>
                          <a:cs typeface="Arial"/>
                        </a:rPr>
                        <a:t>Dependent on time issue identified and resolved</a:t>
                      </a:r>
                      <a:endParaRPr lang="en-ZA" sz="1400">
                        <a:effectLst/>
                        <a:latin typeface="Calibri"/>
                        <a:ea typeface="Times New Roman"/>
                        <a:cs typeface="Times New Roman"/>
                      </a:endParaRPr>
                    </a:p>
                  </a:txBody>
                  <a:tcPr marL="36195" marR="3619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spcAft>
                          <a:spcPts val="0"/>
                        </a:spcAft>
                      </a:pPr>
                      <a:r>
                        <a:rPr lang="en-ZA" sz="1400" kern="1200" dirty="0">
                          <a:solidFill>
                            <a:srgbClr val="000000"/>
                          </a:solidFill>
                          <a:effectLst/>
                          <a:latin typeface="Calibri"/>
                          <a:ea typeface="Times New Roman"/>
                          <a:cs typeface="Arial"/>
                        </a:rPr>
                        <a:t>Yes</a:t>
                      </a:r>
                      <a:endParaRPr lang="en-ZA" sz="1400" dirty="0">
                        <a:effectLst/>
                        <a:latin typeface="Calibri"/>
                        <a:ea typeface="Times New Roman"/>
                        <a:cs typeface="Times New Roman"/>
                      </a:endParaRPr>
                    </a:p>
                  </a:txBody>
                  <a:tcPr marL="36195" marR="36195"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6" name="Rectangle 5"/>
          <p:cNvSpPr/>
          <p:nvPr/>
        </p:nvSpPr>
        <p:spPr>
          <a:xfrm>
            <a:off x="533400" y="1720840"/>
            <a:ext cx="8001000" cy="830997"/>
          </a:xfrm>
          <a:prstGeom prst="rect">
            <a:avLst/>
          </a:prstGeom>
        </p:spPr>
        <p:txBody>
          <a:bodyPr wrap="square">
            <a:spAutoFit/>
          </a:bodyPr>
          <a:lstStyle/>
          <a:p>
            <a:r>
              <a:rPr lang="en-ZA" sz="1600" dirty="0">
                <a:solidFill>
                  <a:prstClr val="black"/>
                </a:solidFill>
              </a:rPr>
              <a:t>The table below summarises the activities involved and the addressing of adverse impacts in the event of issues being identified on T+1, comparing the </a:t>
            </a:r>
            <a:r>
              <a:rPr lang="en-ZA" sz="1600" dirty="0" smtClean="0">
                <a:solidFill>
                  <a:prstClr val="black"/>
                </a:solidFill>
              </a:rPr>
              <a:t>proposed ‘6-step’ </a:t>
            </a:r>
            <a:r>
              <a:rPr lang="en-ZA" sz="1600" dirty="0">
                <a:solidFill>
                  <a:prstClr val="black"/>
                </a:solidFill>
              </a:rPr>
              <a:t>ITaC approach </a:t>
            </a:r>
            <a:r>
              <a:rPr lang="en-ZA" sz="1600" dirty="0" smtClean="0">
                <a:solidFill>
                  <a:prstClr val="black"/>
                </a:solidFill>
              </a:rPr>
              <a:t>to the full EOD </a:t>
            </a:r>
            <a:r>
              <a:rPr lang="en-ZA" sz="1600" dirty="0">
                <a:solidFill>
                  <a:prstClr val="black"/>
                </a:solidFill>
              </a:rPr>
              <a:t>rerun </a:t>
            </a:r>
            <a:r>
              <a:rPr lang="en-ZA" sz="1600" dirty="0" smtClean="0">
                <a:solidFill>
                  <a:prstClr val="black"/>
                </a:solidFill>
              </a:rPr>
              <a:t>in the current environment:</a:t>
            </a:r>
            <a:endParaRPr lang="en-ZA" sz="1600" dirty="0">
              <a:solidFill>
                <a:prstClr val="black"/>
              </a:solidFill>
            </a:endParaRPr>
          </a:p>
        </p:txBody>
      </p:sp>
      <p:sp>
        <p:nvSpPr>
          <p:cNvPr id="2" name="TextBox 1"/>
          <p:cNvSpPr txBox="1"/>
          <p:nvPr/>
        </p:nvSpPr>
        <p:spPr>
          <a:xfrm>
            <a:off x="1371600" y="5791200"/>
            <a:ext cx="4800600" cy="523220"/>
          </a:xfrm>
          <a:prstGeom prst="rect">
            <a:avLst/>
          </a:prstGeom>
          <a:solidFill>
            <a:schemeClr val="bg2">
              <a:lumMod val="60000"/>
              <a:lumOff val="40000"/>
            </a:schemeClr>
          </a:solidFill>
          <a:ln>
            <a:solidFill>
              <a:schemeClr val="accent1"/>
            </a:solidFill>
          </a:ln>
        </p:spPr>
        <p:txBody>
          <a:bodyPr wrap="square" rtlCol="0">
            <a:spAutoFit/>
          </a:bodyPr>
          <a:lstStyle/>
          <a:p>
            <a:pPr algn="ctr"/>
            <a:r>
              <a:rPr lang="en-ZA" sz="1400" dirty="0" smtClean="0">
                <a:solidFill>
                  <a:prstClr val="black"/>
                </a:solidFill>
              </a:rPr>
              <a:t>Relevant reports and/or other supporting documentation will be provided to clients to address audit requirements</a:t>
            </a:r>
            <a:endParaRPr lang="en-ZA" sz="1400" dirty="0">
              <a:solidFill>
                <a:prstClr val="black"/>
              </a:solidFill>
            </a:endParaRPr>
          </a:p>
        </p:txBody>
      </p:sp>
    </p:spTree>
    <p:extLst>
      <p:ext uri="{BB962C8B-B14F-4D97-AF65-F5344CB8AC3E}">
        <p14:creationId xmlns:p14="http://schemas.microsoft.com/office/powerpoint/2010/main" val="3004793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94D600"/>
      </a:dk2>
      <a:lt2>
        <a:srgbClr val="4C4C4C"/>
      </a:lt2>
      <a:accent1>
        <a:srgbClr val="808080"/>
      </a:accent1>
      <a:accent2>
        <a:srgbClr val="00A889"/>
      </a:accent2>
      <a:accent3>
        <a:srgbClr val="FFCE00"/>
      </a:accent3>
      <a:accent4>
        <a:srgbClr val="009FE3"/>
      </a:accent4>
      <a:accent5>
        <a:srgbClr val="F32804"/>
      </a:accent5>
      <a:accent6>
        <a:srgbClr val="444444"/>
      </a:accent6>
      <a:hlink>
        <a:srgbClr val="444444"/>
      </a:hlink>
      <a:folHlink>
        <a:srgbClr val="44444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Custom 1">
      <a:dk1>
        <a:sysClr val="windowText" lastClr="000000"/>
      </a:dk1>
      <a:lt1>
        <a:sysClr val="window" lastClr="FFFFFF"/>
      </a:lt1>
      <a:dk2>
        <a:srgbClr val="94D600"/>
      </a:dk2>
      <a:lt2>
        <a:srgbClr val="4C4C4C"/>
      </a:lt2>
      <a:accent1>
        <a:srgbClr val="808080"/>
      </a:accent1>
      <a:accent2>
        <a:srgbClr val="00A889"/>
      </a:accent2>
      <a:accent3>
        <a:srgbClr val="FFCE00"/>
      </a:accent3>
      <a:accent4>
        <a:srgbClr val="009FE3"/>
      </a:accent4>
      <a:accent5>
        <a:srgbClr val="F32804"/>
      </a:accent5>
      <a:accent6>
        <a:srgbClr val="444444"/>
      </a:accent6>
      <a:hlink>
        <a:srgbClr val="444444"/>
      </a:hlink>
      <a:folHlink>
        <a:srgbClr val="44444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Custom 1">
      <a:dk1>
        <a:sysClr val="windowText" lastClr="000000"/>
      </a:dk1>
      <a:lt1>
        <a:sysClr val="window" lastClr="FFFFFF"/>
      </a:lt1>
      <a:dk2>
        <a:srgbClr val="94D600"/>
      </a:dk2>
      <a:lt2>
        <a:srgbClr val="4C4C4C"/>
      </a:lt2>
      <a:accent1>
        <a:srgbClr val="808080"/>
      </a:accent1>
      <a:accent2>
        <a:srgbClr val="00A889"/>
      </a:accent2>
      <a:accent3>
        <a:srgbClr val="FFCE00"/>
      </a:accent3>
      <a:accent4>
        <a:srgbClr val="009FE3"/>
      </a:accent4>
      <a:accent5>
        <a:srgbClr val="F32804"/>
      </a:accent5>
      <a:accent6>
        <a:srgbClr val="444444"/>
      </a:accent6>
      <a:hlink>
        <a:srgbClr val="444444"/>
      </a:hlink>
      <a:folHlink>
        <a:srgbClr val="44444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JSE Presentation" ma:contentTypeID="0x01010025A8B514A743974EAD575655CE6523732500E867791ED9FED34394CD13D85F912AD2" ma:contentTypeVersion="7" ma:contentTypeDescription="Create a new document." ma:contentTypeScope="" ma:versionID="b39eb60a297abc2aa120a1555ecf24bb">
  <xsd:schema xmlns:xsd="http://www.w3.org/2001/XMLSchema" xmlns:xs="http://www.w3.org/2001/XMLSchema" xmlns:p="http://schemas.microsoft.com/office/2006/metadata/properties" xmlns:ns2="a5d7cc70-31c1-4b2e-9a12-faea9898ee50" xmlns:ns3="35e99787-ee95-4e5e-a730-c967f99c3e22" targetNamespace="http://schemas.microsoft.com/office/2006/metadata/properties" ma:root="true" ma:fieldsID="001575e6c2b5f54984f7a58016c64ead" ns2:_="" ns3:_="">
    <xsd:import namespace="a5d7cc70-31c1-4b2e-9a12-faea9898ee50"/>
    <xsd:import namespace="35e99787-ee95-4e5e-a730-c967f99c3e22"/>
    <xsd:element name="properties">
      <xsd:complexType>
        <xsd:sequence>
          <xsd:element name="documentManagement">
            <xsd:complexType>
              <xsd:all>
                <xsd:element ref="ns2:JSEDescription" minOccurs="0"/>
                <xsd:element ref="ns2:JSEDate" minOccurs="0"/>
                <xsd:element ref="ns2:j50c28d78dcf4727baa6c3ad504fae7e" minOccurs="0"/>
                <xsd:element ref="ns2:TaxCatchAll" minOccurs="0"/>
                <xsd:element ref="ns2:TaxCatchAllLabel" minOccurs="0"/>
                <xsd:element ref="ns2:JSEKeywords" minOccurs="0"/>
                <xsd:element ref="ns2:JSEDisplayPriority" minOccurs="0"/>
                <xsd:element ref="ns3:JSEIssuer" minOccurs="0"/>
                <xsd:element ref="ns3:Issuer_ID" minOccurs="0"/>
                <xsd:element ref="ns3:JSEIssuer_x003a__x0020_Alpha_x0020_Code" minOccurs="0"/>
                <xsd:element ref="ns3:JSEIssuer_x003a__x0020_Issuer_x0020_Type" minOccurs="0"/>
                <xsd:element ref="ns3:JSEIssuer_x003a__x0020_Long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7cc70-31c1-4b2e-9a12-faea9898ee50" elementFormDefault="qualified">
    <xsd:import namespace="http://schemas.microsoft.com/office/2006/documentManagement/types"/>
    <xsd:import namespace="http://schemas.microsoft.com/office/infopath/2007/PartnerControls"/>
    <xsd:element name="JSEDescription" ma:index="8" nillable="true" ma:displayName="JSE Description" ma:internalName="JSEDescription">
      <xsd:simpleType>
        <xsd:restriction base="dms:Note">
          <xsd:maxLength value="255"/>
        </xsd:restriction>
      </xsd:simpleType>
    </xsd:element>
    <xsd:element name="JSEDate" ma:index="9" nillable="true" ma:displayName="JSE Date" ma:internalName="JSEDate">
      <xsd:simpleType>
        <xsd:restriction base="dms:DateTime"/>
      </xsd:simpleType>
    </xsd:element>
    <xsd:element name="j50c28d78dcf4727baa6c3ad504fae7e" ma:index="10" nillable="true" ma:taxonomy="true" ma:internalName="j50c28d78dcf4727baa6c3ad504fae7e" ma:taxonomyFieldName="JSENavigation" ma:displayName="JSE Navigation" ma:default="" ma:fieldId="{350c28d7-8dcf-4727-baa6-c3ad504fae7e}" ma:taxonomyMulti="true" ma:sspId="59ffe48a-255f-47f4-bc60-01130d519e5b" ma:termSetId="03c5023a-7540-4ebc-a12c-a911d60365c3"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05b3ea50-81ed-432d-bdcf-e7540578ef79}" ma:internalName="TaxCatchAll" ma:showField="CatchAllData" ma:web="a5d7cc70-31c1-4b2e-9a12-faea9898ee50">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05b3ea50-81ed-432d-bdcf-e7540578ef79}" ma:internalName="TaxCatchAllLabel" ma:readOnly="true" ma:showField="CatchAllDataLabel" ma:web="a5d7cc70-31c1-4b2e-9a12-faea9898ee50">
      <xsd:complexType>
        <xsd:complexContent>
          <xsd:extension base="dms:MultiChoiceLookup">
            <xsd:sequence>
              <xsd:element name="Value" type="dms:Lookup" maxOccurs="unbounded" minOccurs="0" nillable="true"/>
            </xsd:sequence>
          </xsd:extension>
        </xsd:complexContent>
      </xsd:complexType>
    </xsd:element>
    <xsd:element name="JSEKeywords" ma:index="14" nillable="true" ma:displayName="JSE Keywords" ma:internalName="JSEKeywords">
      <xsd:simpleType>
        <xsd:restriction base="dms:Text"/>
      </xsd:simpleType>
    </xsd:element>
    <xsd:element name="JSEDisplayPriority" ma:index="15" nillable="true" ma:displayName="JSE Display Priority Board" ma:internalName="JSEDisplayPriority"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5e99787-ee95-4e5e-a730-c967f99c3e22" elementFormDefault="qualified">
    <xsd:import namespace="http://schemas.microsoft.com/office/2006/documentManagement/types"/>
    <xsd:import namespace="http://schemas.microsoft.com/office/infopath/2007/PartnerControls"/>
    <xsd:element name="JSEIssuer" ma:index="16" nillable="true" ma:displayName="JSE Issuer" ma:internalName="JSEIssuer">
      <xsd:complexType>
        <xsd:simpleContent>
          <xsd:extension base="dms:BusinessDataPrimaryField">
            <xsd:attribute name="BdcField" type="xsd:string" fixed="IssuerMasterId"/>
            <xsd:attribute name="RelatedFieldWssStaticName" type="xsd:string" fixed="Issuer_ID"/>
            <xsd:attribute name="SecondaryFieldBdcNames" type="xsd:string" fixed="16%2011%2015%20IssuerAlphaCode%20IssuerType%20IssuerLongName%209"/>
            <xsd:attribute name="SecondaryFieldsWssStaticNames" type="xsd:string" fixed="40%2041%2039%20JSEIssuer%5Fx003a%5F%5Fx0020%5FAlpha%5Fx0020%5FCode%20JSEIssuer%5Fx003a%5F%5Fx0020%5FIssuer%5Fx0020%5FType%20JSEIssuer%5Fx003a%5F%5Fx0020%5FLong%5Fx0020%5FName%209"/>
            <xsd:attribute name="SystemInstance" type="xsd:string" fixed="IssuerServiceInstance"/>
            <xsd:attribute name="EntityNamespace" type="xsd:string" fixed="JSE.WebChannel.Pegasus"/>
            <xsd:attribute name="EntityName" type="xsd:string" fixed="Issuer"/>
            <xsd:attribute name="RelatedFieldBDCField" type="xsd:string" fixed=""/>
            <xsd:attribute name="Resolved" type="xsd:string" fixed="true"/>
          </xsd:extension>
        </xsd:simpleContent>
      </xsd:complexType>
    </xsd:element>
    <xsd:element name="Issuer_ID" ma:index="17" nillable="true" ma:displayName="Issuer_ID" ma:hidden="true" ma:internalName="Issuer_ID">
      <xsd:complexType>
        <xsd:simpleContent>
          <xsd:extension base="dms:BusinessDataSecondaryField">
            <xsd:attribute name="BdcField" type="xsd:string" fixed="Issuer_ID"/>
          </xsd:extension>
        </xsd:simpleContent>
      </xsd:complexType>
    </xsd:element>
    <xsd:element name="JSEIssuer_x003a__x0020_Alpha_x0020_Code" ma:index="18" nillable="true" ma:displayName="JSEIssuer: Alpha Code" ma:internalName="JSEIssuer_x003a__x0020_Alpha_x0020_Code">
      <xsd:complexType>
        <xsd:simpleContent>
          <xsd:extension base="dms:BusinessDataSecondaryField">
            <xsd:attribute name="BdcField" type="xsd:string" fixed="IssuerAlphaCode"/>
          </xsd:extension>
        </xsd:simpleContent>
      </xsd:complexType>
    </xsd:element>
    <xsd:element name="JSEIssuer_x003a__x0020_Issuer_x0020_Type" ma:index="19" nillable="true" ma:displayName="JSEIssuer: Issuer Type" ma:internalName="JSEIssuer_x003a__x0020_Issuer_x0020_Type">
      <xsd:complexType>
        <xsd:simpleContent>
          <xsd:extension base="dms:BusinessDataSecondaryField">
            <xsd:attribute name="BdcField" type="xsd:string" fixed="IssuerType"/>
          </xsd:extension>
        </xsd:simpleContent>
      </xsd:complexType>
    </xsd:element>
    <xsd:element name="JSEIssuer_x003a__x0020_Long_x0020_Name" ma:index="20" nillable="true" ma:displayName="JSEIssuer: Long Name" ma:internalName="JSEIssuer_x003a__x0020_Long_x0020_Name">
      <xsd:complexType>
        <xsd:simpleContent>
          <xsd:extension base="dms:BusinessDataSecondaryField">
            <xsd:attribute name="BdcField" type="xsd:string" fixed="IssuerLongName"/>
          </xsd:extension>
        </xsd:simple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JSEIssuer xmlns="35e99787-ee95-4e5e-a730-c967f99c3e22" xsi:nil="true" Resolved="true"/>
    <JSEKeywords xmlns="a5d7cc70-31c1-4b2e-9a12-faea9898ee50" xsi:nil="true"/>
    <JSEDescription xmlns="a5d7cc70-31c1-4b2e-9a12-faea9898ee50" xsi:nil="true"/>
    <JSEDate xmlns="a5d7cc70-31c1-4b2e-9a12-faea9898ee50" xsi:nil="true"/>
    <JSEIssuer_x003a__x0020_Alpha_x0020_Code xmlns="35e99787-ee95-4e5e-a730-c967f99c3e22" xsi:nil="true"/>
    <JSEIssuer_x003a__x0020_Long_x0020_Name xmlns="35e99787-ee95-4e5e-a730-c967f99c3e22" xsi:nil="true"/>
    <j50c28d78dcf4727baa6c3ad504fae7e xmlns="a5d7cc70-31c1-4b2e-9a12-faea9898ee50">
      <Terms xmlns="http://schemas.microsoft.com/office/infopath/2007/PartnerControls">
        <TermInfo xmlns="http://schemas.microsoft.com/office/infopath/2007/PartnerControls">
          <TermName xmlns="http://schemas.microsoft.com/office/infopath/2007/PartnerControls">ITaC</TermName>
          <TermId xmlns="http://schemas.microsoft.com/office/infopath/2007/PartnerControls">37695eb5-5080-45d8-b292-a107e84c3f4f</TermId>
        </TermInfo>
      </Terms>
    </j50c28d78dcf4727baa6c3ad504fae7e>
    <JSEDisplayPriority xmlns="a5d7cc70-31c1-4b2e-9a12-faea9898ee50" xsi:nil="true"/>
    <TaxCatchAll xmlns="a5d7cc70-31c1-4b2e-9a12-faea9898ee50">
      <Value>402</Value>
    </TaxCatchAll>
    <Issuer_ID xmlns="35e99787-ee95-4e5e-a730-c967f99c3e22" xsi:nil="true"/>
    <JSEIssuer_x003a__x0020_Issuer_x0020_Type xmlns="35e99787-ee95-4e5e-a730-c967f99c3e22" xsi:nil="true"/>
  </documentManagement>
</p:properties>
</file>

<file path=customXml/itemProps1.xml><?xml version="1.0" encoding="utf-8"?>
<ds:datastoreItem xmlns:ds="http://schemas.openxmlformats.org/officeDocument/2006/customXml" ds:itemID="{E48BC2F0-C94B-4012-B616-9FD9AEC81314}"/>
</file>

<file path=customXml/itemProps2.xml><?xml version="1.0" encoding="utf-8"?>
<ds:datastoreItem xmlns:ds="http://schemas.openxmlformats.org/officeDocument/2006/customXml" ds:itemID="{126BBD5B-99D0-4648-8E10-290D5C432772}"/>
</file>

<file path=customXml/itemProps3.xml><?xml version="1.0" encoding="utf-8"?>
<ds:datastoreItem xmlns:ds="http://schemas.openxmlformats.org/officeDocument/2006/customXml" ds:itemID="{24E9F461-FC23-4446-97ED-224AEA624110}"/>
</file>

<file path=docProps/app.xml><?xml version="1.0" encoding="utf-8"?>
<Properties xmlns="http://schemas.openxmlformats.org/officeDocument/2006/extended-properties" xmlns:vt="http://schemas.openxmlformats.org/officeDocument/2006/docPropsVTypes">
  <Template/>
  <TotalTime>3068</TotalTime>
  <Words>12382</Words>
  <Application>Microsoft Office PowerPoint</Application>
  <PresentationFormat>On-screen Show (4:3)</PresentationFormat>
  <Paragraphs>2249</Paragraphs>
  <Slides>106</Slides>
  <Notes>26</Notes>
  <HiddenSlides>0</HiddenSlides>
  <MMClips>0</MMClips>
  <ScaleCrop>false</ScaleCrop>
  <HeadingPairs>
    <vt:vector size="4" baseType="variant">
      <vt:variant>
        <vt:lpstr>Theme</vt:lpstr>
      </vt:variant>
      <vt:variant>
        <vt:i4>10</vt:i4>
      </vt:variant>
      <vt:variant>
        <vt:lpstr>Slide Titles</vt:lpstr>
      </vt:variant>
      <vt:variant>
        <vt:i4>106</vt:i4>
      </vt:variant>
    </vt:vector>
  </HeadingPairs>
  <TitlesOfParts>
    <vt:vector size="116" baseType="lpstr">
      <vt:lpstr>Office Theme</vt:lpstr>
      <vt:lpstr>1_Office Theme</vt:lpstr>
      <vt:lpstr>6_Office Theme</vt:lpstr>
      <vt:lpstr>2_Office Theme</vt:lpstr>
      <vt:lpstr>3_Office Theme</vt:lpstr>
      <vt:lpstr>4_Office Theme</vt:lpstr>
      <vt:lpstr>5_Office Theme</vt:lpstr>
      <vt:lpstr>7_Office Theme</vt:lpstr>
      <vt:lpstr>8_Office Theme</vt:lpstr>
      <vt:lpstr>9_Office Theme</vt:lpstr>
      <vt:lpstr>PowerPoint Presentation</vt:lpstr>
      <vt:lpstr>Session objectives </vt:lpstr>
      <vt:lpstr>Agenda</vt:lpstr>
      <vt:lpstr>Agenda</vt:lpstr>
      <vt:lpstr>ITaC programme overview</vt:lpstr>
      <vt:lpstr>ITaC programme overview Transition phase</vt:lpstr>
      <vt:lpstr>ITaC programme overview Strategic objectives</vt:lpstr>
      <vt:lpstr> ITaC programme overview – Transformation drivers Centralised &amp; Real-Time Risk Management </vt:lpstr>
      <vt:lpstr> ITaC programme overview – Transformation drivers Client Capital Efficiency </vt:lpstr>
      <vt:lpstr> ITaC programme overview – Transformation drivers Business and IT Operational Efficiency </vt:lpstr>
      <vt:lpstr>Agenda</vt:lpstr>
      <vt:lpstr>Overview of key ITaC changes and new services</vt:lpstr>
      <vt:lpstr>Agenda</vt:lpstr>
      <vt:lpstr>Daily trading and post-trade lifecycles Timeline of a typical day – Post-trade</vt:lpstr>
      <vt:lpstr>Daily trading and post-trade lifecycles Key times and activities – Post-trade</vt:lpstr>
      <vt:lpstr>Agenda</vt:lpstr>
      <vt:lpstr>Systems and interfaces</vt:lpstr>
      <vt:lpstr>High Level Architectural Overview</vt:lpstr>
      <vt:lpstr>Overview of post-trade functions in the JSE RTC clearing system</vt:lpstr>
      <vt:lpstr>Agenda</vt:lpstr>
      <vt:lpstr>Entity and Account Structure Position account view</vt:lpstr>
      <vt:lpstr>Entity and Account Structure Risk &amp; Collateral View</vt:lpstr>
      <vt:lpstr>Entity and Account Structure Clearing different markets through different CMs</vt:lpstr>
      <vt:lpstr>Entity and Account Structure  Consolidation of markets &amp; Trading Member codes</vt:lpstr>
      <vt:lpstr>Entity and Account Structure  Consolidation of markets &amp; Trading Member codes</vt:lpstr>
      <vt:lpstr>Instrument Reference Data New naming standards </vt:lpstr>
      <vt:lpstr>Instrument Reference Data Mapping old contract codes to new contract codes</vt:lpstr>
      <vt:lpstr>Instrument Reference Data Mapping old instrument types to new instrument types</vt:lpstr>
      <vt:lpstr>Instrument Reference Data Dividend Neutral changes</vt:lpstr>
      <vt:lpstr>Instrument Reference Data Automation of Corporate Actions processing</vt:lpstr>
      <vt:lpstr>Instrument Reference Data User created instruments</vt:lpstr>
      <vt:lpstr>Agenda</vt:lpstr>
      <vt:lpstr>Intraday risk monitoring</vt:lpstr>
      <vt:lpstr>Intraday risk monitoring (cont.)</vt:lpstr>
      <vt:lpstr>Intraday risk monitoring (cont.)</vt:lpstr>
      <vt:lpstr>Intraday risk monitoring (cont.) Example</vt:lpstr>
      <vt:lpstr>Intraday Risk Monitoring Information Flow</vt:lpstr>
      <vt:lpstr>Agenda</vt:lpstr>
      <vt:lpstr>Commissions Summary of JSE commissions service</vt:lpstr>
      <vt:lpstr>Commissions Summary of JSE commissions service (cont.)</vt:lpstr>
      <vt:lpstr>Commissions Key stakeholders and responsibilities</vt:lpstr>
      <vt:lpstr>Commissions General mechanics</vt:lpstr>
      <vt:lpstr>Agenda</vt:lpstr>
      <vt:lpstr>Securities collateral Background</vt:lpstr>
      <vt:lpstr>Securities collateral Background (cont.)</vt:lpstr>
      <vt:lpstr>Securities collateral Overview</vt:lpstr>
      <vt:lpstr>Securities collateral High-level transaction flow</vt:lpstr>
      <vt:lpstr>Securities collateral Overview of collateral processes</vt:lpstr>
      <vt:lpstr>PowerPoint Presentation</vt:lpstr>
      <vt:lpstr>Securities collateral EoD exception scenarios</vt:lpstr>
      <vt:lpstr>Securities collateral EoD exception scenarios (cont.)</vt:lpstr>
      <vt:lpstr>Securities collateral Intra-day rebalancing – Process overview</vt:lpstr>
      <vt:lpstr>Securities collateral Corporate Actions</vt:lpstr>
      <vt:lpstr>PowerPoint Presentation</vt:lpstr>
      <vt:lpstr>Agenda</vt:lpstr>
      <vt:lpstr>Clearing EOD Processes Single EOD run across all derivative markets</vt:lpstr>
      <vt:lpstr>Clearing EOD Processes Transition phase</vt:lpstr>
      <vt:lpstr>Clearing EOD Processes Overview of the new EOD process</vt:lpstr>
      <vt:lpstr>Clearing EOD Processes  EOD processes and timings on a normal day</vt:lpstr>
      <vt:lpstr>Clearing EOD Processes  Exception Scenarios</vt:lpstr>
      <vt:lpstr>Clearing EOD Processes  Exception Scenarios (cont.)</vt:lpstr>
      <vt:lpstr>Clearing EOD Processes Overall approach for managing exceptions</vt:lpstr>
      <vt:lpstr>Clearing EOD Processes Processes in the event of exception scenarios</vt:lpstr>
      <vt:lpstr>Agenda</vt:lpstr>
      <vt:lpstr>Project ITaC Count Down </vt:lpstr>
      <vt:lpstr>PowerPoint Presentation</vt:lpstr>
      <vt:lpstr>Remaining activities leading up to go-live ITaC timeline &amp; key dates</vt:lpstr>
      <vt:lpstr>Remaining activities leading up to go-live ITaC timeline &amp; key dates</vt:lpstr>
      <vt:lpstr>Remaining activities leading up to go-live ITaC timeline &amp; key dates</vt:lpstr>
      <vt:lpstr>Remaining activities leading up to go-live ITaC timeline &amp; key dates (cont.)</vt:lpstr>
      <vt:lpstr>PowerPoint Presentation</vt:lpstr>
      <vt:lpstr>PowerPoint Presentation</vt:lpstr>
      <vt:lpstr>Appendices</vt:lpstr>
      <vt:lpstr>PowerPoint Presentation</vt:lpstr>
      <vt:lpstr>PowerPoint Presentation</vt:lpstr>
      <vt:lpstr>Commissions General mechanics – Commission functions</vt:lpstr>
      <vt:lpstr>Commissions General mechanics – Processing times</vt:lpstr>
      <vt:lpstr>Commissions General mechanics – Commission downloads</vt:lpstr>
      <vt:lpstr>Commissions General mechanics – EoD balancing and settlement</vt:lpstr>
      <vt:lpstr>Commissions General mechanics – Reporting and invoicing</vt:lpstr>
      <vt:lpstr>PowerPoint Presentation</vt:lpstr>
      <vt:lpstr>PowerPoint Presentation</vt:lpstr>
      <vt:lpstr>PowerPoint Presentation</vt:lpstr>
      <vt:lpstr>PowerPoint Presentation</vt:lpstr>
      <vt:lpstr>PowerPoint Presentation</vt:lpstr>
      <vt:lpstr>Commissions Front-End Capabilities</vt:lpstr>
      <vt:lpstr>Clearing EOD Processes Preventative measures</vt:lpstr>
      <vt:lpstr>Clearing EOD Processes Preventative measures (cont.)</vt:lpstr>
      <vt:lpstr>Clearing EOD Processes Preventative measures (cont.)</vt:lpstr>
      <vt:lpstr>Clearing EOD Processes Processes in the event of exception scenarios</vt:lpstr>
      <vt:lpstr>Clearing EOD Processes Processes in the event of exception scenarios</vt:lpstr>
      <vt:lpstr>Clearing EOD Processes Processes in the event of exception scenarios</vt:lpstr>
      <vt:lpstr>Clearing EOD Processes Processes in the event of exception scenarios</vt:lpstr>
      <vt:lpstr>Clearing EOD Processes Processes in the event of exception scenarios</vt:lpstr>
      <vt:lpstr>Clearing EOD Processes Processes in the event of exception scenarios</vt:lpstr>
      <vt:lpstr>Clearing EOD Processes Processes in the event of exception scenarios</vt:lpstr>
      <vt:lpstr>Clearing EOD Processes Processes in the event of exception scenarios</vt:lpstr>
      <vt:lpstr>Clearing EOD Processes Processes in the event of exception scenarios</vt:lpstr>
      <vt:lpstr>Clearing EOD Processes Processes in the event of exception scenarios</vt:lpstr>
      <vt:lpstr>Clearing EOD Processes Processes in the event of exception scenarios</vt:lpstr>
      <vt:lpstr>Clearing EOD Processes Processes in the event of exception scenarios</vt:lpstr>
      <vt:lpstr>Clearing EOD Processes  Processes in the event of exception scenarios</vt:lpstr>
      <vt:lpstr>Clearing EOD Processes Processes in the event of exception scenarios</vt:lpstr>
      <vt:lpstr>Clearing EOD Processes Summary of exception resolution processes</vt:lpstr>
      <vt:lpstr>Clearing EOD Processes Summary of exception resolution processes (cont.)</vt:lpstr>
      <vt:lpstr>Clearing EOD Processes Summary of exception resolution processes (cont.)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Gabrielle Horn-Botha</dc:creator>
  <cp:lastModifiedBy>Sandra Borrageiro</cp:lastModifiedBy>
  <cp:revision>126</cp:revision>
  <dcterms:created xsi:type="dcterms:W3CDTF">2016-02-01T15:54:37Z</dcterms:created>
  <dcterms:modified xsi:type="dcterms:W3CDTF">2017-11-16T08:42:07Z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2016-01-18T00:00:00Z</vt:filetime>
  </property>
  <property fmtid="{D5CDD505-2E9C-101B-9397-08002B2CF9AE}" pid="3" name="Creator">
    <vt:lpwstr>Adobe InDesign CC 2015 (Macintosh)</vt:lpwstr>
  </property>
  <property fmtid="{D5CDD505-2E9C-101B-9397-08002B2CF9AE}" pid="4" name="LastSaved">
    <vt:filetime>2016-02-01T00:00:00Z</vt:filetime>
  </property>
  <property fmtid="{D5CDD505-2E9C-101B-9397-08002B2CF9AE}" pid="5" name="ContentTypeId">
    <vt:lpwstr>0x01010025A8B514A743974EAD575655CE6523732500E867791ED9FED34394CD13D85F912AD2</vt:lpwstr>
  </property>
  <property fmtid="{D5CDD505-2E9C-101B-9397-08002B2CF9AE}" pid="6" name="JSENavigation">
    <vt:lpwstr>402;#ITaC|37695eb5-5080-45d8-b292-a107e84c3f4f</vt:lpwstr>
  </property>
</Properties>
</file>