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Default Extension="gif" ContentType="image/gif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0" r:id="rId2"/>
  </p:sldMasterIdLst>
  <p:notesMasterIdLst>
    <p:notesMasterId r:id="rId22"/>
  </p:notesMasterIdLst>
  <p:handoutMasterIdLst>
    <p:handoutMasterId r:id="rId23"/>
  </p:handoutMasterIdLst>
  <p:sldIdLst>
    <p:sldId id="411" r:id="rId3"/>
    <p:sldId id="412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30" r:id="rId21"/>
  </p:sldIdLst>
  <p:sldSz cx="9144000" cy="6858000" type="screen4x3"/>
  <p:notesSz cx="6867525" cy="9994900"/>
  <p:custDataLst>
    <p:tags r:id="rId24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J" initials="M" lastIdx="17" clrIdx="0"/>
  <p:cmAuthor id="1" name="Colette Meyer" initials="CM" lastIdx="3" clrIdx="1"/>
  <p:cmAuthor id="2" name="Nickyn" initials="N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DA"/>
    <a:srgbClr val="6C3F99"/>
    <a:srgbClr val="000099"/>
    <a:srgbClr val="0000CC"/>
    <a:srgbClr val="0000FF"/>
    <a:srgbClr val="0066FF"/>
    <a:srgbClr val="3399FF"/>
    <a:srgbClr val="66CCFF"/>
    <a:srgbClr val="003663"/>
    <a:srgbClr val="BBC77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9" autoAdjust="0"/>
    <p:restoredTop sz="93147" autoAdjust="0"/>
  </p:normalViewPr>
  <p:slideViewPr>
    <p:cSldViewPr snapToGrid="0" showGuides="1">
      <p:cViewPr varScale="1">
        <p:scale>
          <a:sx n="69" d="100"/>
          <a:sy n="69" d="100"/>
        </p:scale>
        <p:origin x="-498" y="-102"/>
      </p:cViewPr>
      <p:guideLst>
        <p:guide orient="horz" pos="3994"/>
        <p:guide orient="horz" pos="2443"/>
        <p:guide orient="horz" pos="812"/>
        <p:guide orient="horz" pos="3929"/>
        <p:guide orient="horz" pos="373"/>
        <p:guide orient="horz" pos="4206"/>
        <p:guide orient="horz" pos="982"/>
        <p:guide orient="horz" pos="1067"/>
        <p:guide orient="horz" pos="3713"/>
        <p:guide pos="2984"/>
        <p:guide pos="178"/>
        <p:guide pos="5684"/>
        <p:guide pos="5522"/>
        <p:guide pos="1370"/>
        <p:guide pos="2880"/>
        <p:guide pos="2776"/>
        <p:guide pos="5183"/>
        <p:guide pos="239"/>
        <p:guide pos="3251"/>
        <p:guide pos="3300"/>
        <p:guide pos="3661"/>
      </p:guideLst>
    </p:cSldViewPr>
  </p:slideViewPr>
  <p:outlineViewPr>
    <p:cViewPr>
      <p:scale>
        <a:sx n="33" d="100"/>
        <a:sy n="33" d="100"/>
      </p:scale>
      <p:origin x="102" y="14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-2592" y="-90"/>
      </p:cViewPr>
      <p:guideLst>
        <p:guide orient="horz" pos="3148"/>
        <p:guide pos="216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tx>
        <c:rich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r>
              <a:rPr lang="en-US" sz="1200" dirty="0" smtClean="0">
                <a:solidFill>
                  <a:schemeClr val="tx2"/>
                </a:solidFill>
              </a:rPr>
              <a:t>Revenue (</a:t>
            </a:r>
            <a:r>
              <a:rPr lang="en-US" sz="1200" dirty="0" err="1" smtClean="0">
                <a:solidFill>
                  <a:schemeClr val="tx2"/>
                </a:solidFill>
              </a:rPr>
              <a:t>Rm</a:t>
            </a:r>
            <a:r>
              <a:rPr lang="en-US" sz="1200" dirty="0" smtClean="0">
                <a:solidFill>
                  <a:schemeClr val="tx2"/>
                </a:solidFill>
              </a:rPr>
              <a:t>)</a:t>
            </a:r>
            <a:endParaRPr lang="en-US" sz="12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1.484965386038156E-4"/>
          <c:y val="0.93492695883134058"/>
        </c:manualLayout>
      </c:layout>
    </c:title>
    <c:view3D>
      <c:perspective val="30"/>
    </c:view3D>
    <c:floor>
      <c:spPr>
        <a:solidFill>
          <a:schemeClr val="bg2">
            <a:lumMod val="85000"/>
          </a:schemeClr>
        </a:solidFill>
      </c:spPr>
    </c:floor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15134756645352221"/>
          <c:y val="2.8158860620510089E-2"/>
          <c:w val="0.84865243354647946"/>
          <c:h val="0.87668726668130725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/>
            </a:solidFill>
          </c:spPr>
          <c:dPt>
            <c:idx val="3"/>
            <c:spPr>
              <a:solidFill>
                <a:schemeClr val="tx2"/>
              </a:solidFill>
            </c:spPr>
          </c:dPt>
          <c:dPt>
            <c:idx val="4"/>
            <c:spPr>
              <a:solidFill>
                <a:schemeClr val="accent2"/>
              </a:solidFill>
            </c:spPr>
          </c:dPt>
          <c:cat>
            <c:numRef>
              <c:f>Sheet1!$A$2:$A$6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38</c:v>
                </c:pt>
                <c:pt idx="1">
                  <c:v>39.1</c:v>
                </c:pt>
                <c:pt idx="2">
                  <c:v>45.8</c:v>
                </c:pt>
                <c:pt idx="3" formatCode="_ * #,##0_ ;_ * \-#,##0_ ;_ * &quot;-&quot;??_ ;_ @_ ">
                  <c:v>48.8</c:v>
                </c:pt>
                <c:pt idx="4" formatCode="_ * #,##0_ ;_ * \-#,##0_ ;_ * &quot;-&quot;??_ ;_ @_ ">
                  <c:v>46.1</c:v>
                </c:pt>
              </c:numCache>
            </c:numRef>
          </c:val>
        </c:ser>
        <c:gapWidth val="80"/>
        <c:shape val="box"/>
        <c:axId val="110491136"/>
        <c:axId val="89602688"/>
        <c:axId val="0"/>
      </c:bar3DChart>
      <c:catAx>
        <c:axId val="1104911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en-US"/>
          </a:p>
        </c:txPr>
        <c:crossAx val="89602688"/>
        <c:crosses val="autoZero"/>
        <c:auto val="1"/>
        <c:lblAlgn val="ctr"/>
        <c:lblOffset val="100"/>
      </c:catAx>
      <c:valAx>
        <c:axId val="89602688"/>
        <c:scaling>
          <c:orientation val="minMax"/>
          <c:max val="50"/>
          <c:min val="0"/>
        </c:scaling>
        <c:axPos val="l"/>
        <c:numFmt formatCode="#,##0" sourceLinked="1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en-US"/>
          </a:p>
        </c:txPr>
        <c:crossAx val="110491136"/>
        <c:crosses val="autoZero"/>
        <c:crossBetween val="between"/>
        <c:majorUnit val="10"/>
      </c:valAx>
    </c:plotArea>
    <c:plotVisOnly val="1"/>
    <c:dispBlanksAs val="gap"/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tx>
        <c:rich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r>
              <a:rPr lang="en-US" sz="1200" dirty="0" smtClean="0">
                <a:solidFill>
                  <a:schemeClr val="tx2"/>
                </a:solidFill>
              </a:rPr>
              <a:t>Revenue (</a:t>
            </a:r>
            <a:r>
              <a:rPr lang="en-US" sz="1200" dirty="0" err="1" smtClean="0">
                <a:solidFill>
                  <a:schemeClr val="tx2"/>
                </a:solidFill>
              </a:rPr>
              <a:t>Rm</a:t>
            </a:r>
            <a:r>
              <a:rPr lang="en-US" sz="1200" dirty="0" smtClean="0">
                <a:solidFill>
                  <a:schemeClr val="tx2"/>
                </a:solidFill>
              </a:rPr>
              <a:t>)</a:t>
            </a:r>
            <a:endParaRPr lang="en-US" sz="12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"/>
          <c:y val="0.93345839738160219"/>
        </c:manualLayout>
      </c:layout>
    </c:title>
    <c:view3D>
      <c:perspective val="30"/>
    </c:view3D>
    <c:floor>
      <c:spPr>
        <a:solidFill>
          <a:schemeClr val="bg2">
            <a:lumMod val="85000"/>
          </a:schemeClr>
        </a:solidFill>
      </c:spPr>
    </c:floor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15137108280927974"/>
          <c:y val="2.8158860620510085E-2"/>
          <c:w val="0.84804550018496005"/>
          <c:h val="0.87938388179565119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Equities trading</c:v>
                </c:pt>
              </c:strCache>
            </c:strRef>
          </c:tx>
          <c:spPr>
            <a:solidFill>
              <a:schemeClr val="tx2"/>
            </a:solidFill>
          </c:spPr>
          <c:dPt>
            <c:idx val="3"/>
            <c:spPr>
              <a:solidFill>
                <a:schemeClr val="tx2"/>
              </a:solidFill>
            </c:spPr>
          </c:dPt>
          <c:dPt>
            <c:idx val="4"/>
            <c:spPr>
              <a:solidFill>
                <a:schemeClr val="accent4"/>
              </a:solidFill>
            </c:spPr>
          </c:dPt>
          <c:cat>
            <c:numRef>
              <c:f>Sheet1!$A$2:$A$6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Sheet1!$B$2:$B$6</c:f>
              <c:numCache>
                <c:formatCode>_ * #,##0_ ;_ * \-#,##0_ ;_ * "-"??_ ;_ @_ </c:formatCode>
                <c:ptCount val="5"/>
                <c:pt idx="0">
                  <c:v>121</c:v>
                </c:pt>
                <c:pt idx="1">
                  <c:v>145</c:v>
                </c:pt>
                <c:pt idx="2">
                  <c:v>164.8</c:v>
                </c:pt>
                <c:pt idx="3">
                  <c:v>172.6</c:v>
                </c:pt>
                <c:pt idx="4">
                  <c:v>161.19999999999999</c:v>
                </c:pt>
              </c:numCache>
            </c:numRef>
          </c:val>
        </c:ser>
        <c:gapWidth val="80"/>
        <c:shape val="box"/>
        <c:axId val="102070912"/>
        <c:axId val="102072704"/>
        <c:axId val="0"/>
      </c:bar3DChart>
      <c:catAx>
        <c:axId val="102070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en-US"/>
          </a:p>
        </c:txPr>
        <c:crossAx val="102072704"/>
        <c:crosses val="autoZero"/>
        <c:auto val="1"/>
        <c:lblAlgn val="ctr"/>
        <c:lblOffset val="100"/>
      </c:catAx>
      <c:valAx>
        <c:axId val="102072704"/>
        <c:scaling>
          <c:orientation val="minMax"/>
          <c:max val="180"/>
        </c:scaling>
        <c:axPos val="l"/>
        <c:numFmt formatCode="#,##0" sourceLinked="0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en-US"/>
          </a:p>
        </c:txPr>
        <c:crossAx val="102070912"/>
        <c:crosses val="autoZero"/>
        <c:crossBetween val="between"/>
      </c:valAx>
    </c:plotArea>
    <c:plotVisOnly val="1"/>
    <c:dispBlanksAs val="gap"/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tx>
        <c:rich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r>
              <a:rPr lang="en-US" sz="1200" dirty="0" smtClean="0">
                <a:solidFill>
                  <a:schemeClr val="tx2"/>
                </a:solidFill>
              </a:rPr>
              <a:t>Back</a:t>
            </a:r>
            <a:r>
              <a:rPr lang="en-US" sz="1200" baseline="0" dirty="0" smtClean="0">
                <a:solidFill>
                  <a:schemeClr val="tx2"/>
                </a:solidFill>
              </a:rPr>
              <a:t> office services &amp; Equity risk management </a:t>
            </a:r>
          </a:p>
          <a:p>
            <a:pPr>
              <a:defRPr sz="1200">
                <a:solidFill>
                  <a:schemeClr val="tx2"/>
                </a:solidFill>
              </a:defRPr>
            </a:pPr>
            <a:r>
              <a:rPr lang="en-US" sz="1200" dirty="0" smtClean="0">
                <a:solidFill>
                  <a:schemeClr val="tx2"/>
                </a:solidFill>
              </a:rPr>
              <a:t>revenue (</a:t>
            </a:r>
            <a:r>
              <a:rPr lang="en-US" sz="1200" dirty="0" err="1" smtClean="0">
                <a:solidFill>
                  <a:schemeClr val="tx2"/>
                </a:solidFill>
              </a:rPr>
              <a:t>Rm</a:t>
            </a:r>
            <a:r>
              <a:rPr lang="en-US" sz="1200" dirty="0" smtClean="0">
                <a:solidFill>
                  <a:schemeClr val="tx2"/>
                </a:solidFill>
              </a:rPr>
              <a:t>)</a:t>
            </a:r>
            <a:endParaRPr lang="en-US" sz="12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3.9502193098345916E-3"/>
          <c:y val="0.91622841965471502"/>
        </c:manualLayout>
      </c:layout>
    </c:title>
    <c:view3D>
      <c:perspective val="30"/>
    </c:view3D>
    <c:floor>
      <c:spPr>
        <a:solidFill>
          <a:schemeClr val="bg2">
            <a:lumMod val="85000"/>
          </a:schemeClr>
        </a:solidFill>
      </c:spPr>
    </c:floor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15272472652327854"/>
          <c:y val="2.8158860620510085E-2"/>
          <c:w val="0.84632378586904744"/>
          <c:h val="0.87668726668130725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Technology services (BDA)</c:v>
                </c:pt>
              </c:strCache>
            </c:strRef>
          </c:tx>
          <c:spPr>
            <a:solidFill>
              <a:schemeClr val="tx2"/>
            </a:solidFill>
          </c:spPr>
          <c:dPt>
            <c:idx val="3"/>
            <c:spPr>
              <a:solidFill>
                <a:schemeClr val="tx2"/>
              </a:solidFill>
            </c:spPr>
          </c:dPt>
          <c:dPt>
            <c:idx val="4"/>
            <c:spPr>
              <a:solidFill>
                <a:schemeClr val="tx1">
                  <a:lumMod val="60000"/>
                  <a:lumOff val="40000"/>
                </a:schemeClr>
              </a:solidFill>
            </c:spPr>
          </c:dPt>
          <c:cat>
            <c:numRef>
              <c:f>Sheet1!$A$2:$A$6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140.80000000000001</c:v>
                </c:pt>
                <c:pt idx="1">
                  <c:v>154.4</c:v>
                </c:pt>
                <c:pt idx="2">
                  <c:v>179.7</c:v>
                </c:pt>
                <c:pt idx="3" formatCode="#,##0">
                  <c:v>198.9</c:v>
                </c:pt>
                <c:pt idx="4" formatCode="#,##0">
                  <c:v>204.60000000000002</c:v>
                </c:pt>
              </c:numCache>
            </c:numRef>
          </c:val>
        </c:ser>
        <c:gapWidth val="80"/>
        <c:shape val="box"/>
        <c:axId val="107239296"/>
        <c:axId val="107240832"/>
        <c:axId val="0"/>
      </c:bar3DChart>
      <c:catAx>
        <c:axId val="1072392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en-US"/>
          </a:p>
        </c:txPr>
        <c:crossAx val="107240832"/>
        <c:crosses val="autoZero"/>
        <c:auto val="1"/>
        <c:lblAlgn val="ctr"/>
        <c:lblOffset val="100"/>
      </c:catAx>
      <c:valAx>
        <c:axId val="107240832"/>
        <c:scaling>
          <c:orientation val="minMax"/>
          <c:max val="21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en-US"/>
          </a:p>
        </c:txPr>
        <c:crossAx val="107239296"/>
        <c:crosses val="autoZero"/>
        <c:crossBetween val="between"/>
        <c:majorUnit val="30"/>
      </c:valAx>
    </c:plotArea>
    <c:plotVisOnly val="1"/>
    <c:dispBlanksAs val="gap"/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tx>
        <c:rich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r>
              <a:rPr lang="en-US" sz="1200" dirty="0" smtClean="0">
                <a:solidFill>
                  <a:schemeClr val="tx2"/>
                </a:solidFill>
              </a:rPr>
              <a:t>Revenue</a:t>
            </a:r>
            <a:r>
              <a:rPr lang="en-US" sz="1200" baseline="0" dirty="0" smtClean="0">
                <a:solidFill>
                  <a:schemeClr val="tx2"/>
                </a:solidFill>
              </a:rPr>
              <a:t> (</a:t>
            </a:r>
            <a:r>
              <a:rPr lang="en-US" sz="1200" baseline="0" dirty="0" err="1" smtClean="0">
                <a:solidFill>
                  <a:schemeClr val="tx2"/>
                </a:solidFill>
              </a:rPr>
              <a:t>R</a:t>
            </a:r>
            <a:r>
              <a:rPr lang="en-US" sz="1200" dirty="0" err="1" smtClean="0">
                <a:solidFill>
                  <a:schemeClr val="tx2"/>
                </a:solidFill>
              </a:rPr>
              <a:t>m</a:t>
            </a:r>
            <a:r>
              <a:rPr lang="en-US" sz="1200" dirty="0" smtClean="0">
                <a:solidFill>
                  <a:schemeClr val="tx2"/>
                </a:solidFill>
              </a:rPr>
              <a:t>)</a:t>
            </a:r>
            <a:endParaRPr lang="en-US" sz="12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1.1829519632193593E-3"/>
          <c:y val="0.93227091633466164"/>
        </c:manualLayout>
      </c:layout>
    </c:title>
    <c:view3D>
      <c:perspective val="30"/>
    </c:view3D>
    <c:floor>
      <c:spPr>
        <a:solidFill>
          <a:schemeClr val="bg2">
            <a:lumMod val="85000"/>
          </a:schemeClr>
        </a:solidFill>
      </c:spPr>
    </c:floor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15141864397822788"/>
          <c:y val="2.8108040279825601E-2"/>
          <c:w val="0.84717433810706544"/>
          <c:h val="0.87679559975321864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Equity derivatives (including currency derivatives)</c:v>
                </c:pt>
              </c:strCache>
            </c:strRef>
          </c:tx>
          <c:spPr>
            <a:solidFill>
              <a:schemeClr val="tx2"/>
            </a:solidFill>
          </c:spPr>
          <c:dPt>
            <c:idx val="3"/>
            <c:spPr>
              <a:solidFill>
                <a:schemeClr val="tx2"/>
              </a:solidFill>
            </c:spPr>
          </c:dPt>
          <c:dPt>
            <c:idx val="4"/>
            <c:spPr>
              <a:solidFill>
                <a:schemeClr val="accent3"/>
              </a:solidFill>
            </c:spPr>
          </c:dPt>
          <c:cat>
            <c:numRef>
              <c:f>Sheet1!$A$2:$A$6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Sheet1!$B$2:$B$6</c:f>
              <c:numCache>
                <c:formatCode>_ * #,##0.00_ ;_ * \-#,##0.00_ ;_ * "-"??_ ;_ @_ </c:formatCode>
                <c:ptCount val="5"/>
                <c:pt idx="0">
                  <c:v>70.5</c:v>
                </c:pt>
                <c:pt idx="1">
                  <c:v>59.800000000000004</c:v>
                </c:pt>
                <c:pt idx="2">
                  <c:v>74.7</c:v>
                </c:pt>
                <c:pt idx="3">
                  <c:v>82.1</c:v>
                </c:pt>
                <c:pt idx="4">
                  <c:v>85.8</c:v>
                </c:pt>
              </c:numCache>
            </c:numRef>
          </c:val>
        </c:ser>
        <c:gapWidth val="80"/>
        <c:shape val="box"/>
        <c:axId val="107873408"/>
        <c:axId val="107874944"/>
        <c:axId val="0"/>
      </c:bar3DChart>
      <c:catAx>
        <c:axId val="1078734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en-US"/>
          </a:p>
        </c:txPr>
        <c:crossAx val="107874944"/>
        <c:crosses val="autoZero"/>
        <c:auto val="1"/>
        <c:lblAlgn val="ctr"/>
        <c:lblOffset val="100"/>
      </c:catAx>
      <c:valAx>
        <c:axId val="107874944"/>
        <c:scaling>
          <c:orientation val="minMax"/>
          <c:max val="90"/>
          <c:min val="0"/>
        </c:scaling>
        <c:axPos val="l"/>
        <c:numFmt formatCode="#,##0" sourceLinked="0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en-US"/>
          </a:p>
        </c:txPr>
        <c:crossAx val="107873408"/>
        <c:crosses val="autoZero"/>
        <c:crossBetween val="between"/>
        <c:majorUnit val="10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r>
              <a:rPr lang="en-US" sz="1200" dirty="0" smtClean="0">
                <a:solidFill>
                  <a:schemeClr val="tx2"/>
                </a:solidFill>
              </a:rPr>
              <a:t>Revenue (</a:t>
            </a:r>
            <a:r>
              <a:rPr lang="en-US" sz="1200" dirty="0" err="1" smtClean="0">
                <a:solidFill>
                  <a:schemeClr val="tx2"/>
                </a:solidFill>
              </a:rPr>
              <a:t>Rm</a:t>
            </a:r>
            <a:r>
              <a:rPr lang="en-US" sz="1200" dirty="0" smtClean="0">
                <a:solidFill>
                  <a:schemeClr val="tx2"/>
                </a:solidFill>
              </a:rPr>
              <a:t>)</a:t>
            </a:r>
            <a:endParaRPr lang="en-US" sz="12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5.945146118480247E-4"/>
          <c:y val="0.93227091633466164"/>
        </c:manualLayout>
      </c:layout>
    </c:title>
    <c:view3D>
      <c:perspective val="30"/>
    </c:view3D>
    <c:floor>
      <c:spPr>
        <a:solidFill>
          <a:schemeClr val="bg2">
            <a:lumMod val="85000"/>
          </a:schemeClr>
        </a:solidFill>
      </c:spPr>
    </c:floor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15278972678750741"/>
          <c:y val="4.1439073103909797E-2"/>
          <c:w val="0.84721027321249354"/>
          <c:h val="0.8634070541979065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Commodity derviatives</c:v>
                </c:pt>
              </c:strCache>
            </c:strRef>
          </c:tx>
          <c:spPr>
            <a:solidFill>
              <a:schemeClr val="tx2"/>
            </a:solidFill>
          </c:spPr>
          <c:dPt>
            <c:idx val="3"/>
            <c:spPr>
              <a:solidFill>
                <a:schemeClr val="tx2"/>
              </a:solidFill>
            </c:spPr>
          </c:dPt>
          <c:dPt>
            <c:idx val="4"/>
            <c:spPr>
              <a:solidFill>
                <a:schemeClr val="accent6"/>
              </a:solidFill>
            </c:spPr>
          </c:dPt>
          <c:cat>
            <c:numRef>
              <c:f>Sheet1!$A$2:$A$6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21.8</c:v>
                </c:pt>
                <c:pt idx="1">
                  <c:v>17.8</c:v>
                </c:pt>
                <c:pt idx="2">
                  <c:v>20.6</c:v>
                </c:pt>
                <c:pt idx="3" formatCode="_ * #,##0_ ;_ * \-#,##0_ ;_ * &quot;-&quot;??_ ;_ @_ ">
                  <c:v>23.6</c:v>
                </c:pt>
                <c:pt idx="4">
                  <c:v>24.5</c:v>
                </c:pt>
              </c:numCache>
            </c:numRef>
          </c:val>
        </c:ser>
        <c:gapWidth val="80"/>
        <c:shape val="box"/>
        <c:axId val="120164736"/>
        <c:axId val="120166272"/>
        <c:axId val="0"/>
      </c:bar3DChart>
      <c:catAx>
        <c:axId val="120164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en-US"/>
          </a:p>
        </c:txPr>
        <c:crossAx val="120166272"/>
        <c:crosses val="autoZero"/>
        <c:auto val="1"/>
        <c:lblAlgn val="ctr"/>
        <c:lblOffset val="100"/>
      </c:catAx>
      <c:valAx>
        <c:axId val="120166272"/>
        <c:scaling>
          <c:orientation val="minMax"/>
          <c:max val="25"/>
          <c:min val="0"/>
        </c:scaling>
        <c:axPos val="l"/>
        <c:numFmt formatCode="#,##0" sourceLinked="0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en-US"/>
          </a:p>
        </c:txPr>
        <c:crossAx val="1201647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r>
              <a:rPr lang="en-US" sz="1200" dirty="0" smtClean="0">
                <a:solidFill>
                  <a:schemeClr val="tx2"/>
                </a:solidFill>
              </a:rPr>
              <a:t>Revenue (</a:t>
            </a:r>
            <a:r>
              <a:rPr lang="en-US" sz="1200" dirty="0" err="1" smtClean="0">
                <a:solidFill>
                  <a:schemeClr val="tx2"/>
                </a:solidFill>
              </a:rPr>
              <a:t>Rm</a:t>
            </a:r>
            <a:r>
              <a:rPr lang="en-US" sz="1200" dirty="0" smtClean="0">
                <a:solidFill>
                  <a:schemeClr val="tx2"/>
                </a:solidFill>
              </a:rPr>
              <a:t>)</a:t>
            </a:r>
            <a:endParaRPr lang="en-US" sz="12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3.2527083443428625E-2"/>
          <c:y val="0.93227091633466164"/>
        </c:manualLayout>
      </c:layout>
    </c:title>
    <c:view3D>
      <c:perspective val="30"/>
    </c:view3D>
    <c:floor>
      <c:spPr>
        <a:solidFill>
          <a:schemeClr val="bg2">
            <a:lumMod val="85000"/>
          </a:schemeClr>
        </a:solidFill>
      </c:spPr>
    </c:floor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15134756645352221"/>
          <c:y val="2.878271690142321E-2"/>
          <c:w val="0.84865243354647946"/>
          <c:h val="0.87901663686461562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Information product sales</c:v>
                </c:pt>
              </c:strCache>
            </c:strRef>
          </c:tx>
          <c:spPr>
            <a:solidFill>
              <a:schemeClr val="tx2"/>
            </a:solidFill>
          </c:spPr>
          <c:dPt>
            <c:idx val="3"/>
            <c:spPr>
              <a:solidFill>
                <a:schemeClr val="tx2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cat>
            <c:numRef>
              <c:f>Sheet1!$A$2:$A$6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46</c:v>
                </c:pt>
                <c:pt idx="1">
                  <c:v>55</c:v>
                </c:pt>
                <c:pt idx="2">
                  <c:v>59</c:v>
                </c:pt>
                <c:pt idx="3" formatCode="_ * #,##0_ ;_ * \-#,##0_ ;_ * &quot;-&quot;??_ ;_ @_ ">
                  <c:v>61</c:v>
                </c:pt>
                <c:pt idx="4">
                  <c:v>70.8</c:v>
                </c:pt>
              </c:numCache>
            </c:numRef>
          </c:val>
        </c:ser>
        <c:gapWidth val="80"/>
        <c:shape val="box"/>
        <c:axId val="120808192"/>
        <c:axId val="120809728"/>
        <c:axId val="0"/>
      </c:bar3DChart>
      <c:catAx>
        <c:axId val="120808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en-US"/>
          </a:p>
        </c:txPr>
        <c:crossAx val="120809728"/>
        <c:crosses val="autoZero"/>
        <c:auto val="1"/>
        <c:lblAlgn val="ctr"/>
        <c:lblOffset val="100"/>
      </c:catAx>
      <c:valAx>
        <c:axId val="120809728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en-US"/>
          </a:p>
        </c:txPr>
        <c:crossAx val="1208081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676" cy="5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245" y="0"/>
            <a:ext cx="2976676" cy="5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3078"/>
            <a:ext cx="2976676" cy="5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245" y="9493078"/>
            <a:ext cx="2976676" cy="5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74C3FF-572D-4492-BA6F-109E1B9860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6310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676" cy="5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245" y="0"/>
            <a:ext cx="2976676" cy="5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49300"/>
            <a:ext cx="4997450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32" y="4748139"/>
            <a:ext cx="5494662" cy="44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3078"/>
            <a:ext cx="2976676" cy="5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245" y="9493078"/>
            <a:ext cx="2976676" cy="5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0F0C40-DC63-4995-A3D9-1F97CEDDD1D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41805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F0C40-DC63-4995-A3D9-1F97CEDDD1D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F0C40-DC63-4995-A3D9-1F97CEDDD1D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F0C40-DC63-4995-A3D9-1F97CEDDD1D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F0C40-DC63-4995-A3D9-1F97CEDDD1D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F0C40-DC63-4995-A3D9-1F97CEDDD1D7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F0C40-DC63-4995-A3D9-1F97CEDDD1D7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19497" y="4446588"/>
            <a:ext cx="5446441" cy="805257"/>
          </a:xfrm>
        </p:spPr>
        <p:txBody>
          <a:bodyPr anchor="b" anchorCtr="0"/>
          <a:lstStyle>
            <a:lvl1pPr algn="r">
              <a:defRPr sz="2400" b="1">
                <a:solidFill>
                  <a:schemeClr val="bg2"/>
                </a:solidFill>
                <a:sym typeface="Wingdings 3" pitchFamily="18" charset="2"/>
              </a:defRPr>
            </a:lvl1pPr>
          </a:lstStyle>
          <a:p>
            <a:r>
              <a:rPr lang="en-GB" dirty="0" smtClean="0">
                <a:sym typeface="Wingdings 3" pitchFamily="18" charset="2"/>
              </a:rPr>
              <a:t>Title Of Presentation</a:t>
            </a:r>
            <a:endParaRPr lang="en-GB" dirty="0">
              <a:sym typeface="Wingdings 3" pitchFamily="18" charset="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7845" y="5199801"/>
            <a:ext cx="5068093" cy="504825"/>
          </a:xfrm>
        </p:spPr>
        <p:txBody>
          <a:bodyPr/>
          <a:lstStyle>
            <a:lvl1pPr marL="0" indent="0" algn="r">
              <a:buFont typeface="Wingdings 3" pitchFamily="18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41399" y="6581001"/>
            <a:ext cx="9220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2"/>
                </a:solidFill>
              </a:rPr>
              <a:t>www.jse.co.za</a:t>
            </a:r>
            <a:endParaRPr lang="en-ZA" sz="105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967-101A-41F8-9911-4C65DE9DEA6F}" type="datetimeFigureOut">
              <a:rPr lang="en-ZA" smtClean="0"/>
              <a:pPr/>
              <a:t>2012/08/15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D035-7C6E-4B67-8F63-B4A88414DAE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967-101A-41F8-9911-4C65DE9DEA6F}" type="datetimeFigureOut">
              <a:rPr lang="en-ZA" smtClean="0"/>
              <a:pPr/>
              <a:t>2012/08/15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D035-7C6E-4B67-8F63-B4A88414DAE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967-101A-41F8-9911-4C65DE9DEA6F}" type="datetimeFigureOut">
              <a:rPr lang="en-ZA" smtClean="0"/>
              <a:pPr/>
              <a:t>2012/08/15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D035-7C6E-4B67-8F63-B4A88414DAE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967-101A-41F8-9911-4C65DE9DEA6F}" type="datetimeFigureOut">
              <a:rPr lang="en-ZA" smtClean="0"/>
              <a:pPr/>
              <a:t>2012/08/15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D035-7C6E-4B67-8F63-B4A88414DAE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967-101A-41F8-9911-4C65DE9DEA6F}" type="datetimeFigureOut">
              <a:rPr lang="en-ZA" smtClean="0"/>
              <a:pPr/>
              <a:t>2012/08/15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D035-7C6E-4B67-8F63-B4A88414DAE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967-101A-41F8-9911-4C65DE9DEA6F}" type="datetimeFigureOut">
              <a:rPr lang="en-ZA" smtClean="0"/>
              <a:pPr/>
              <a:t>2012/08/15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D035-7C6E-4B67-8F63-B4A88414DAE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967-101A-41F8-9911-4C65DE9DEA6F}" type="datetimeFigureOut">
              <a:rPr lang="en-ZA" smtClean="0"/>
              <a:pPr/>
              <a:t>2012/08/15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D035-7C6E-4B67-8F63-B4A88414DAE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967-101A-41F8-9911-4C65DE9DEA6F}" type="datetimeFigureOut">
              <a:rPr lang="en-ZA" smtClean="0"/>
              <a:pPr/>
              <a:t>2012/08/15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D035-7C6E-4B67-8F63-B4A88414DAE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967-101A-41F8-9911-4C65DE9DEA6F}" type="datetimeFigureOut">
              <a:rPr lang="en-ZA" smtClean="0"/>
              <a:pPr/>
              <a:t>2012/08/15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D035-7C6E-4B67-8F63-B4A88414DAE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967-101A-41F8-9911-4C65DE9DEA6F}" type="datetimeFigureOut">
              <a:rPr lang="en-ZA" smtClean="0"/>
              <a:pPr/>
              <a:t>2012/08/15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D035-7C6E-4B67-8F63-B4A88414DAE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97845" y="4446588"/>
            <a:ext cx="5068093" cy="805257"/>
          </a:xfrm>
        </p:spPr>
        <p:txBody>
          <a:bodyPr anchor="b" anchorCtr="0"/>
          <a:lstStyle>
            <a:lvl1pPr algn="r">
              <a:defRPr sz="2200" b="1">
                <a:solidFill>
                  <a:schemeClr val="tx2">
                    <a:lumMod val="75000"/>
                  </a:schemeClr>
                </a:solidFill>
                <a:sym typeface="Wingdings 3" pitchFamily="18" charset="2"/>
              </a:defRPr>
            </a:lvl1pPr>
          </a:lstStyle>
          <a:p>
            <a:r>
              <a:rPr lang="en-GB" dirty="0" smtClean="0">
                <a:sym typeface="Wingdings 3" pitchFamily="18" charset="2"/>
              </a:rPr>
              <a:t>Title Of Presentation</a:t>
            </a:r>
            <a:endParaRPr lang="en-GB" dirty="0">
              <a:sym typeface="Wingdings 3" pitchFamily="18" charset="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7845" y="5199801"/>
            <a:ext cx="5068093" cy="504825"/>
          </a:xfrm>
        </p:spPr>
        <p:txBody>
          <a:bodyPr/>
          <a:lstStyle>
            <a:lvl1pPr marL="0" indent="0" algn="r">
              <a:buFont typeface="Wingdings 3" pitchFamily="18" charset="2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41399" y="6581001"/>
            <a:ext cx="9220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2"/>
                </a:solidFill>
              </a:rPr>
              <a:t>www.jse.co.za</a:t>
            </a:r>
            <a:endParaRPr lang="en-ZA" sz="105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967-101A-41F8-9911-4C65DE9DEA6F}" type="datetimeFigureOut">
              <a:rPr lang="en-ZA" smtClean="0"/>
              <a:pPr/>
              <a:t>2012/08/15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D035-7C6E-4B67-8F63-B4A88414DAE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967-101A-41F8-9911-4C65DE9DEA6F}" type="datetimeFigureOut">
              <a:rPr lang="en-ZA" smtClean="0"/>
              <a:pPr/>
              <a:t>2012/08/15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D035-7C6E-4B67-8F63-B4A88414DAE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1558926"/>
            <a:ext cx="8381999" cy="4784724"/>
          </a:xfrm>
        </p:spPr>
        <p:txBody>
          <a:bodyPr/>
          <a:lstStyle>
            <a:lvl2pPr>
              <a:defRPr baseline="0">
                <a:solidFill>
                  <a:srgbClr val="5E8517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2E9709-B741-4F72-84A2-C86A303CBAA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558925"/>
            <a:ext cx="4027487" cy="4784725"/>
          </a:xfrm>
        </p:spPr>
        <p:txBody>
          <a:bodyPr/>
          <a:lstStyle>
            <a:lvl1pPr marL="180975" indent="-180975">
              <a:defRPr sz="2000"/>
            </a:lvl1pPr>
            <a:lvl2pPr marL="457200" indent="-225425">
              <a:defRPr sz="1800"/>
            </a:lvl2pPr>
            <a:lvl3pPr marL="801688" indent="-169863"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558925"/>
            <a:ext cx="4029075" cy="4784725"/>
          </a:xfrm>
        </p:spPr>
        <p:txBody>
          <a:bodyPr/>
          <a:lstStyle>
            <a:lvl1pPr marL="180975" indent="-180975">
              <a:defRPr sz="2000"/>
            </a:lvl1pPr>
            <a:lvl2pPr marL="457200" indent="-225425">
              <a:defRPr sz="1800"/>
            </a:lvl2pPr>
            <a:lvl3pPr marL="801688" indent="-169863"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573360-A1BA-4B1A-B88E-33835A5BB6A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, chart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4" y="1558924"/>
            <a:ext cx="4878389" cy="4784725"/>
          </a:xfrm>
        </p:spPr>
        <p:txBody>
          <a:bodyPr/>
          <a:lstStyle>
            <a:lvl1pPr marL="180975" indent="-180975">
              <a:defRPr sz="2000"/>
            </a:lvl1pPr>
            <a:lvl2pPr marL="457200" indent="-225425">
              <a:defRPr sz="1800"/>
            </a:lvl2pPr>
            <a:lvl3pPr marL="801688" indent="-169863"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8750" y="1558924"/>
            <a:ext cx="3784599" cy="4781551"/>
          </a:xfrm>
        </p:spPr>
        <p:txBody>
          <a:bodyPr/>
          <a:lstStyle>
            <a:lvl1pPr marL="180975" indent="-180975">
              <a:defRPr sz="2000"/>
            </a:lvl1pPr>
            <a:lvl2pPr marL="571500" indent="-209550">
              <a:defRPr sz="1800"/>
            </a:lvl2pPr>
            <a:lvl3pPr marL="801688" indent="-169863"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573360-A1BA-4B1A-B88E-33835A5BB6A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 left and pic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1558924"/>
            <a:ext cx="4124325" cy="4784725"/>
          </a:xfrm>
        </p:spPr>
        <p:txBody>
          <a:bodyPr/>
          <a:lstStyle>
            <a:lvl1pPr marL="180975" indent="-180975">
              <a:defRPr sz="2000"/>
            </a:lvl1pPr>
            <a:lvl2pPr marL="457200" indent="-225425">
              <a:defRPr sz="1800"/>
            </a:lvl2pPr>
            <a:lvl3pPr marL="801688" indent="-169863"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573360-A1BA-4B1A-B88E-33835A5BB6A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, 2 chart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4" y="1558924"/>
            <a:ext cx="4878389" cy="4784725"/>
          </a:xfrm>
        </p:spPr>
        <p:txBody>
          <a:bodyPr/>
          <a:lstStyle>
            <a:lvl1pPr marL="180975" indent="-180975">
              <a:defRPr sz="2000"/>
            </a:lvl1pPr>
            <a:lvl2pPr marL="457200" indent="-225425">
              <a:defRPr sz="1800"/>
            </a:lvl2pPr>
            <a:lvl3pPr marL="801688" indent="-169863"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5262" y="1566444"/>
            <a:ext cx="3748087" cy="2311819"/>
          </a:xfrm>
        </p:spPr>
        <p:txBody>
          <a:bodyPr/>
          <a:lstStyle>
            <a:lvl1pPr marL="180975" indent="-180975">
              <a:defRPr sz="2000"/>
            </a:lvl1pPr>
            <a:lvl2pPr marL="541338" indent="-179388">
              <a:defRPr sz="1800"/>
            </a:lvl2pPr>
            <a:lvl3pPr marL="801688" indent="-169863"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573360-A1BA-4B1A-B88E-33835A5BB6A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5275262" y="4028656"/>
            <a:ext cx="3748087" cy="2311819"/>
          </a:xfrm>
        </p:spPr>
        <p:txBody>
          <a:bodyPr/>
          <a:lstStyle>
            <a:lvl1pPr marL="180975" indent="-180975">
              <a:defRPr sz="2000"/>
            </a:lvl1pPr>
            <a:lvl2pPr marL="541338" indent="-179388">
              <a:defRPr sz="1800"/>
            </a:lvl2pPr>
            <a:lvl3pPr marL="801688" indent="-169863"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1558925"/>
            <a:ext cx="4124326" cy="4784725"/>
          </a:xfrm>
        </p:spPr>
        <p:txBody>
          <a:bodyPr/>
          <a:lstStyle>
            <a:lvl1pPr marL="180975" indent="-180975">
              <a:defRPr sz="2000"/>
            </a:lvl1pPr>
            <a:lvl2pPr marL="541338" indent="-179388">
              <a:defRPr sz="1800"/>
            </a:lvl2pPr>
            <a:lvl3pPr marL="801688" indent="-169863"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573360-A1BA-4B1A-B88E-33835A5BB6A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5FFA45-1EB9-4D71-BBDA-2423251768D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69669"/>
            <a:ext cx="8574088" cy="69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558925"/>
            <a:ext cx="8467724" cy="478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77250" y="6565106"/>
            <a:ext cx="609600" cy="29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5085DB95-86E4-426D-AACD-2647F942C7E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66675" y="6569645"/>
            <a:ext cx="984052" cy="261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2"/>
                </a:solidFill>
              </a:rPr>
              <a:t>www.jse.co.za</a:t>
            </a:r>
            <a:endParaRPr lang="en-ZA" sz="1100" dirty="0">
              <a:solidFill>
                <a:schemeClr val="bg2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2" r:id="rId4"/>
    <p:sldLayoutId id="2147483667" r:id="rId5"/>
    <p:sldLayoutId id="2147483669" r:id="rId6"/>
    <p:sldLayoutId id="2147483668" r:id="rId7"/>
    <p:sldLayoutId id="2147483664" r:id="rId8"/>
    <p:sldLayoutId id="2147483654" r:id="rId9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Tx/>
        <a:buBlip>
          <a:blip r:embed="rId12"/>
        </a:buBlip>
        <a:defRPr sz="2000">
          <a:solidFill>
            <a:schemeClr val="tx2"/>
          </a:solidFill>
          <a:effectLst/>
          <a:latin typeface="+mn-lt"/>
          <a:ea typeface="+mn-ea"/>
          <a:cs typeface="+mn-cs"/>
        </a:defRPr>
      </a:lvl1pPr>
      <a:lvl2pPr marL="514350" indent="-233363" algn="l" rtl="0" fontAlgn="base">
        <a:spcBef>
          <a:spcPct val="20000"/>
        </a:spcBef>
        <a:spcAft>
          <a:spcPct val="0"/>
        </a:spcAft>
        <a:buClr>
          <a:schemeClr val="accent3"/>
        </a:buClr>
        <a:buSzPct val="70000"/>
        <a:buFont typeface="Wingdings 3" pitchFamily="18" charset="2"/>
        <a:buChar char=""/>
        <a:defRPr sz="1800">
          <a:solidFill>
            <a:schemeClr val="accent3"/>
          </a:solidFill>
          <a:effectLst/>
          <a:latin typeface="+mn-lt"/>
        </a:defRPr>
      </a:lvl2pPr>
      <a:lvl3pPr marL="7429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3" pitchFamily="18" charset="2"/>
        <a:buChar char=""/>
        <a:defRPr sz="1600">
          <a:solidFill>
            <a:schemeClr val="tx1"/>
          </a:solidFill>
          <a:effectLst/>
          <a:latin typeface="+mn-lt"/>
        </a:defRPr>
      </a:lvl3pPr>
      <a:lvl4pPr marL="10858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40000"/>
        <a:buFont typeface="Wingdings 3" pitchFamily="18" charset="2"/>
        <a:buChar char=""/>
        <a:defRPr sz="1400">
          <a:solidFill>
            <a:schemeClr val="tx2"/>
          </a:solidFill>
          <a:effectLst/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bg1"/>
          </a:solidFill>
          <a:effectLst/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64967-101A-41F8-9911-4C65DE9DEA6F}" type="datetimeFigureOut">
              <a:rPr lang="en-ZA" smtClean="0"/>
              <a:pPr/>
              <a:t>2012/08/15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9D035-7C6E-4B67-8F63-B4A88414DAE7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INTERIM RESULTS PRESENTATION 2012</a:t>
            </a:r>
            <a:br>
              <a:rPr lang="en-GB" b="1" dirty="0" smtClean="0"/>
            </a:br>
            <a:r>
              <a:rPr lang="en-GB" sz="1800" dirty="0" smtClean="0"/>
              <a:t>Nicky Newton-King, CEO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dirty="0" smtClean="0"/>
              <a:t>August 2012</a:t>
            </a:r>
            <a:endParaRPr lang="en-GB" sz="1800" dirty="0"/>
          </a:p>
        </p:txBody>
      </p:sp>
    </p:spTree>
    <p:extLst>
      <p:ext uri="{BB962C8B-B14F-4D97-AF65-F5344CB8AC3E}">
        <p14:creationId xmlns="" xmlns:p14="http://schemas.microsoft.com/office/powerpoint/2010/main" val="317668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160962" y="1558925"/>
            <a:ext cx="3862388" cy="4774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BONDS AND FINANCIAL DERIVATIVES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dirty="0" smtClean="0"/>
              <a:t>Revenue up 4% to R85.8m (H1 2011: R82.2m)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solidFill>
                  <a:srgbClr val="5E8517"/>
                </a:solidFill>
              </a:rPr>
              <a:t>Equity </a:t>
            </a:r>
            <a:r>
              <a:rPr lang="en-ZA" dirty="0" err="1" smtClean="0">
                <a:solidFill>
                  <a:srgbClr val="5E8517"/>
                </a:solidFill>
              </a:rPr>
              <a:t>deriv</a:t>
            </a:r>
            <a:r>
              <a:rPr lang="en-ZA" dirty="0" smtClean="0">
                <a:solidFill>
                  <a:srgbClr val="5E8517"/>
                </a:solidFill>
              </a:rPr>
              <a:t> contracts down 6%; value up 3%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solidFill>
                  <a:srgbClr val="5E8517"/>
                </a:solidFill>
              </a:rPr>
              <a:t>Currency</a:t>
            </a:r>
            <a:r>
              <a:rPr lang="en-US" dirty="0" smtClean="0">
                <a:solidFill>
                  <a:srgbClr val="5E8517"/>
                </a:solidFill>
              </a:rPr>
              <a:t> </a:t>
            </a:r>
            <a:r>
              <a:rPr lang="en-US" dirty="0" err="1" smtClean="0">
                <a:solidFill>
                  <a:srgbClr val="5E8517"/>
                </a:solidFill>
              </a:rPr>
              <a:t>deriv</a:t>
            </a:r>
            <a:r>
              <a:rPr lang="en-US" dirty="0" smtClean="0">
                <a:solidFill>
                  <a:srgbClr val="5E8517"/>
                </a:solidFill>
              </a:rPr>
              <a:t> contracts </a:t>
            </a:r>
            <a:r>
              <a:rPr lang="en-ZA" dirty="0" smtClean="0">
                <a:solidFill>
                  <a:srgbClr val="5E8517"/>
                </a:solidFill>
              </a:rPr>
              <a:t>up</a:t>
            </a:r>
            <a:r>
              <a:rPr lang="en-US" dirty="0" smtClean="0">
                <a:solidFill>
                  <a:srgbClr val="5E8517"/>
                </a:solidFill>
              </a:rPr>
              <a:t> </a:t>
            </a:r>
            <a:r>
              <a:rPr lang="en-ZA" dirty="0" smtClean="0">
                <a:solidFill>
                  <a:srgbClr val="5E8517"/>
                </a:solidFill>
              </a:rPr>
              <a:t>27</a:t>
            </a:r>
            <a:r>
              <a:rPr lang="en-US" dirty="0" smtClean="0">
                <a:solidFill>
                  <a:srgbClr val="5E8517"/>
                </a:solidFill>
              </a:rPr>
              <a:t>%; value </a:t>
            </a:r>
            <a:r>
              <a:rPr lang="en-ZA" dirty="0" smtClean="0">
                <a:solidFill>
                  <a:srgbClr val="5E8517"/>
                </a:solidFill>
              </a:rPr>
              <a:t>up</a:t>
            </a:r>
            <a:r>
              <a:rPr lang="en-US" dirty="0" smtClean="0">
                <a:solidFill>
                  <a:srgbClr val="5E8517"/>
                </a:solidFill>
              </a:rPr>
              <a:t> </a:t>
            </a:r>
            <a:r>
              <a:rPr lang="en-ZA" dirty="0" smtClean="0">
                <a:solidFill>
                  <a:srgbClr val="5E8517"/>
                </a:solidFill>
              </a:rPr>
              <a:t>28</a:t>
            </a:r>
            <a:r>
              <a:rPr lang="en-US" dirty="0" smtClean="0">
                <a:solidFill>
                  <a:srgbClr val="5E8517"/>
                </a:solidFill>
              </a:rPr>
              <a:t>%  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5E8517"/>
                </a:solidFill>
              </a:rPr>
              <a:t>Bond Market (nominal value) </a:t>
            </a:r>
            <a:r>
              <a:rPr lang="en-ZA" dirty="0" smtClean="0">
                <a:solidFill>
                  <a:srgbClr val="5E8517"/>
                </a:solidFill>
              </a:rPr>
              <a:t>up</a:t>
            </a:r>
            <a:r>
              <a:rPr lang="en-US" dirty="0" smtClean="0">
                <a:solidFill>
                  <a:srgbClr val="5E8517"/>
                </a:solidFill>
              </a:rPr>
              <a:t> 16% to R11.6tr (H1 2011: R10.0tr) 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5E8517"/>
                </a:solidFill>
              </a:rPr>
              <a:t>Interest Rate </a:t>
            </a:r>
            <a:r>
              <a:rPr lang="en-US" dirty="0" err="1" smtClean="0">
                <a:solidFill>
                  <a:srgbClr val="5E8517"/>
                </a:solidFill>
              </a:rPr>
              <a:t>deriv</a:t>
            </a:r>
            <a:r>
              <a:rPr lang="en-US" dirty="0" smtClean="0">
                <a:solidFill>
                  <a:srgbClr val="5E8517"/>
                </a:solidFill>
              </a:rPr>
              <a:t> volumes </a:t>
            </a:r>
            <a:r>
              <a:rPr lang="en-ZA" dirty="0" smtClean="0">
                <a:solidFill>
                  <a:srgbClr val="5E8517"/>
                </a:solidFill>
              </a:rPr>
              <a:t>up</a:t>
            </a:r>
            <a:r>
              <a:rPr lang="en-US" dirty="0" smtClean="0">
                <a:solidFill>
                  <a:srgbClr val="5E8517"/>
                </a:solidFill>
              </a:rPr>
              <a:t> 81%; value up  65%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dirty="0" smtClean="0"/>
              <a:t>H1 focus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rgbClr val="5E8517"/>
                </a:solidFill>
              </a:rPr>
              <a:t>Trading system upgraded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rgbClr val="5E8517"/>
                </a:solidFill>
              </a:rPr>
              <a:t>Strong growth in index derivatives 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rgbClr val="5E8517"/>
                </a:solidFill>
              </a:rPr>
              <a:t>New billing model introduced for Currency Derivatives market – increased activity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rgbClr val="5E8517"/>
                </a:solidFill>
              </a:rPr>
              <a:t>Charges on Bond Futures and Options and Cash Bond transactions simplified – increased activity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en-ZA" dirty="0"/>
          </a:p>
        </p:txBody>
      </p:sp>
      <p:graphicFrame>
        <p:nvGraphicFramePr>
          <p:cNvPr id="16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796272216"/>
              </p:ext>
            </p:extLst>
          </p:nvPr>
        </p:nvGraphicFramePr>
        <p:xfrm>
          <a:off x="5238750" y="1558925"/>
          <a:ext cx="3784600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3360-A1BA-4B1A-B88E-33835A5BB6A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302796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60962" y="1558925"/>
            <a:ext cx="3862388" cy="4774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COMMODITY DERIVATIVES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ZA" dirty="0" smtClean="0"/>
              <a:t>Revenue up 4% to R24.5m (H1 2011: R23.6m)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solidFill>
                  <a:srgbClr val="5E8517"/>
                </a:solidFill>
              </a:rPr>
              <a:t>Increased trade: contracts up 19%; value up 37% 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solidFill>
                  <a:srgbClr val="5E8517"/>
                </a:solidFill>
              </a:rPr>
              <a:t>Increase in number of physical deliveries processed 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solidFill>
                  <a:srgbClr val="5E8517"/>
                </a:solidFill>
              </a:rPr>
              <a:t>Improved activity in the cash settled commodities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ZA" dirty="0" smtClean="0"/>
              <a:t>H1 focus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solidFill>
                  <a:srgbClr val="5E8517"/>
                </a:solidFill>
              </a:rPr>
              <a:t>New products </a:t>
            </a:r>
            <a:r>
              <a:rPr lang="en-ZA" dirty="0" smtClean="0">
                <a:solidFill>
                  <a:srgbClr val="5E8517"/>
                </a:solidFill>
              </a:rPr>
              <a:t>launched</a:t>
            </a:r>
            <a:endParaRPr lang="en-ZA" dirty="0" smtClean="0">
              <a:solidFill>
                <a:srgbClr val="5E8517"/>
              </a:solidFill>
            </a:endParaRP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solidFill>
                  <a:srgbClr val="5E8517"/>
                </a:solidFill>
              </a:rPr>
              <a:t>Alignment of hard commodity instruments and currency futures expiries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solidFill>
                  <a:srgbClr val="5E8517"/>
                </a:solidFill>
              </a:rPr>
              <a:t>Enhancement of trading system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solidFill>
                  <a:srgbClr val="5E8517"/>
                </a:solidFill>
              </a:rPr>
              <a:t>Close to obtaining </a:t>
            </a:r>
            <a:r>
              <a:rPr lang="en-ZA" dirty="0" smtClean="0">
                <a:solidFill>
                  <a:srgbClr val="5E8517"/>
                </a:solidFill>
              </a:rPr>
              <a:t>approval for US$ traded and settled Zambian grain derivative contract to extend </a:t>
            </a:r>
            <a:r>
              <a:rPr lang="en-ZA" dirty="0" smtClean="0">
                <a:solidFill>
                  <a:srgbClr val="5E8517"/>
                </a:solidFill>
              </a:rPr>
              <a:t>access through the  JSE to </a:t>
            </a:r>
            <a:r>
              <a:rPr lang="en-ZA" dirty="0" smtClean="0">
                <a:solidFill>
                  <a:srgbClr val="5E8517"/>
                </a:solidFill>
              </a:rPr>
              <a:t>other African countries</a:t>
            </a:r>
          </a:p>
        </p:txBody>
      </p:sp>
      <p:graphicFrame>
        <p:nvGraphicFramePr>
          <p:cNvPr id="11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263463805"/>
              </p:ext>
            </p:extLst>
          </p:nvPr>
        </p:nvGraphicFramePr>
        <p:xfrm>
          <a:off x="5238750" y="1558925"/>
          <a:ext cx="3784600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3360-A1BA-4B1A-B88E-33835A5BB6A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471442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60962" y="1558925"/>
            <a:ext cx="3862388" cy="4774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SALES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Revenue grew 16% to R70.8m</a:t>
            </a:r>
            <a:r>
              <a:rPr lang="en-ZA" dirty="0" smtClean="0">
                <a:solidFill>
                  <a:srgbClr val="FF0000"/>
                </a:solidFill>
              </a:rPr>
              <a:t> </a:t>
            </a:r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(H1 2011: R61.1m)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solidFill>
                  <a:srgbClr val="5E8517"/>
                </a:solidFill>
              </a:rPr>
              <a:t>Rise in international professional terminal users</a:t>
            </a:r>
          </a:p>
          <a:p>
            <a:pPr lvl="0"/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Overall number of professional terminals up 5%</a:t>
            </a:r>
          </a:p>
          <a:p>
            <a:pPr lvl="0"/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47% of professional terminals are from foreign clients</a:t>
            </a:r>
          </a:p>
          <a:p>
            <a:pPr lvl="0"/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Non- professional users grew by over 8% </a:t>
            </a:r>
          </a:p>
          <a:p>
            <a:pPr lvl="0">
              <a:spcBef>
                <a:spcPts val="100"/>
              </a:spcBef>
              <a:spcAft>
                <a:spcPts val="100"/>
              </a:spcAft>
              <a:buNone/>
            </a:pPr>
            <a:endParaRPr lang="en-ZA" dirty="0"/>
          </a:p>
        </p:txBody>
      </p:sp>
      <p:graphicFrame>
        <p:nvGraphicFramePr>
          <p:cNvPr id="9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82940511"/>
              </p:ext>
            </p:extLst>
          </p:nvPr>
        </p:nvGraphicFramePr>
        <p:xfrm>
          <a:off x="5238750" y="1558925"/>
          <a:ext cx="3784600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3360-A1BA-4B1A-B88E-33835A5BB6A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354155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FINANCIAL REVIEW</a:t>
            </a:r>
            <a:endParaRPr lang="en-ZA" b="1" dirty="0"/>
          </a:p>
        </p:txBody>
      </p:sp>
    </p:spTree>
    <p:extLst>
      <p:ext uri="{BB962C8B-B14F-4D97-AF65-F5344CB8AC3E}">
        <p14:creationId xmlns="" xmlns:p14="http://schemas.microsoft.com/office/powerpoint/2010/main" val="36517422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ZA" b="1" dirty="0" smtClean="0"/>
              <a:t>INCOME STATEMENT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smtClean="0"/>
              <a:t>Six months ended 30 June 2011</a:t>
            </a:r>
            <a:endParaRPr lang="en-ZA" sz="2000" dirty="0"/>
          </a:p>
        </p:txBody>
      </p:sp>
      <p:graphicFrame>
        <p:nvGraphicFramePr>
          <p:cNvPr id="6" name="Group 1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6934384"/>
              </p:ext>
            </p:extLst>
          </p:nvPr>
        </p:nvGraphicFramePr>
        <p:xfrm>
          <a:off x="379413" y="1558925"/>
          <a:ext cx="8382002" cy="4535220"/>
        </p:xfrm>
        <a:graphic>
          <a:graphicData uri="http://schemas.openxmlformats.org/drawingml/2006/table">
            <a:tbl>
              <a:tblPr/>
              <a:tblGrid>
                <a:gridCol w="4654808"/>
                <a:gridCol w="1242398"/>
                <a:gridCol w="1242398"/>
                <a:gridCol w="1242398"/>
              </a:tblGrid>
              <a:tr h="406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86212" marR="86212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Group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6212" marR="86212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6212" marR="86212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0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591" marR="8759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2012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R million</a:t>
                      </a:r>
                    </a:p>
                  </a:txBody>
                  <a:tcPr marL="87591" marR="13138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2011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R million</a:t>
                      </a:r>
                    </a:p>
                  </a:txBody>
                  <a:tcPr marL="87591" marR="13138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% change</a:t>
                      </a:r>
                    </a:p>
                  </a:txBody>
                  <a:tcPr marL="87591" marR="13138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Revenue</a:t>
                      </a:r>
                    </a:p>
                  </a:txBody>
                  <a:tcPr marL="86212" marR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682.8</a:t>
                      </a:r>
                    </a:p>
                  </a:txBody>
                  <a:tcPr marL="87591" marR="13138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667.9</a:t>
                      </a:r>
                    </a:p>
                  </a:txBody>
                  <a:tcPr marL="87591" marR="13138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2%</a:t>
                      </a:r>
                    </a:p>
                  </a:txBody>
                  <a:tcPr marL="87591" marR="13138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Other income</a:t>
                      </a:r>
                    </a:p>
                  </a:txBody>
                  <a:tcPr marL="86212" marR="0" anchor="ctr" horzOverflow="overflow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11.7</a:t>
                      </a:r>
                    </a:p>
                  </a:txBody>
                  <a:tcPr marL="87591" marR="13138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20.8</a:t>
                      </a:r>
                    </a:p>
                  </a:txBody>
                  <a:tcPr marL="87591" marR="13138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(44%)</a:t>
                      </a:r>
                    </a:p>
                  </a:txBody>
                  <a:tcPr marL="87591" marR="13138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Operating and other costs (</a:t>
                      </a:r>
                      <a:r>
                        <a:rPr kumimoji="0" lang="en-GB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incl</a:t>
                      </a: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Personnel costs)</a:t>
                      </a:r>
                    </a:p>
                  </a:txBody>
                  <a:tcPr marL="86212" marR="0" anchor="ctr" horzOverflow="overflow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(503.6)</a:t>
                      </a:r>
                    </a:p>
                  </a:txBody>
                  <a:tcPr marL="87591" marR="13138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(375.8)</a:t>
                      </a:r>
                    </a:p>
                  </a:txBody>
                  <a:tcPr marL="87591" marR="13138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34%</a:t>
                      </a:r>
                    </a:p>
                  </a:txBody>
                  <a:tcPr marL="87591" marR="13138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Profit before net financing income</a:t>
                      </a:r>
                    </a:p>
                  </a:txBody>
                  <a:tcPr marL="86212" marR="0" anchor="ctr" horzOverflow="overflow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190.9</a:t>
                      </a:r>
                    </a:p>
                  </a:txBody>
                  <a:tcPr marL="87591" marR="13138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312.9</a:t>
                      </a:r>
                    </a:p>
                  </a:txBody>
                  <a:tcPr marL="87591" marR="13138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(39%)</a:t>
                      </a:r>
                    </a:p>
                  </a:txBody>
                  <a:tcPr marL="87591" marR="13138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Net finance income</a:t>
                      </a:r>
                    </a:p>
                  </a:txBody>
                  <a:tcPr marL="86212" marR="0" anchor="ctr" horzOverflow="overflow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41.4</a:t>
                      </a:r>
                    </a:p>
                  </a:txBody>
                  <a:tcPr marL="87591" marR="13138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42.1</a:t>
                      </a:r>
                    </a:p>
                  </a:txBody>
                  <a:tcPr marL="87591" marR="13138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(2%)</a:t>
                      </a:r>
                    </a:p>
                  </a:txBody>
                  <a:tcPr marL="87591" marR="13138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Share of profit of equity accounted investees</a:t>
                      </a:r>
                    </a:p>
                  </a:txBody>
                  <a:tcPr marL="86212" marR="0" anchor="ctr" horzOverflow="overflow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17. 1</a:t>
                      </a:r>
                    </a:p>
                  </a:txBody>
                  <a:tcPr marL="87591" marR="13138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15.1</a:t>
                      </a:r>
                    </a:p>
                  </a:txBody>
                  <a:tcPr marL="87591" marR="13138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14%</a:t>
                      </a:r>
                    </a:p>
                  </a:txBody>
                  <a:tcPr marL="87591" marR="13138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Profit before tax</a:t>
                      </a:r>
                    </a:p>
                  </a:txBody>
                  <a:tcPr marL="86212" marR="0" anchor="ctr" horzOverflow="overflow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249.4</a:t>
                      </a:r>
                    </a:p>
                  </a:txBody>
                  <a:tcPr marL="87591" marR="13138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370.1</a:t>
                      </a:r>
                    </a:p>
                  </a:txBody>
                  <a:tcPr marL="87591" marR="13138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(33%)</a:t>
                      </a:r>
                    </a:p>
                  </a:txBody>
                  <a:tcPr marL="87591" marR="13138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Income tax</a:t>
                      </a:r>
                    </a:p>
                  </a:txBody>
                  <a:tcPr marL="86212" marR="0" anchor="ctr" horzOverflow="overflow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(148.7)</a:t>
                      </a:r>
                    </a:p>
                  </a:txBody>
                  <a:tcPr marL="87591" marR="13138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(116.2)</a:t>
                      </a:r>
                    </a:p>
                  </a:txBody>
                  <a:tcPr marL="87591" marR="13138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28%</a:t>
                      </a:r>
                    </a:p>
                  </a:txBody>
                  <a:tcPr marL="87591" marR="13138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Profit for the period</a:t>
                      </a:r>
                    </a:p>
                  </a:txBody>
                  <a:tcPr marL="86212" marR="0" anchor="ctr" horzOverflow="overflow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100.7</a:t>
                      </a:r>
                    </a:p>
                  </a:txBody>
                  <a:tcPr marL="87591" marR="13138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253.8</a:t>
                      </a:r>
                    </a:p>
                  </a:txBody>
                  <a:tcPr marL="87591" marR="13138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(60%)</a:t>
                      </a:r>
                    </a:p>
                  </a:txBody>
                  <a:tcPr marL="87591" marR="13138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Basic earnings per share (cents)</a:t>
                      </a:r>
                    </a:p>
                  </a:txBody>
                  <a:tcPr marL="86212" marR="0" anchor="ctr" horzOverflow="overflow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117.0</a:t>
                      </a:r>
                    </a:p>
                  </a:txBody>
                  <a:tcPr marL="87591" marR="13138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299.0</a:t>
                      </a:r>
                    </a:p>
                  </a:txBody>
                  <a:tcPr marL="87591" marR="13138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(61%)</a:t>
                      </a:r>
                    </a:p>
                  </a:txBody>
                  <a:tcPr marL="87591" marR="13138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Headline earnings per share (cents)</a:t>
                      </a:r>
                    </a:p>
                  </a:txBody>
                  <a:tcPr marL="86212" marR="0" anchor="ctr" horzOverflow="overflow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245.5</a:t>
                      </a:r>
                    </a:p>
                  </a:txBody>
                  <a:tcPr marL="87591" marR="13138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288.9</a:t>
                      </a:r>
                    </a:p>
                  </a:txBody>
                  <a:tcPr marL="87591" marR="13138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(15%)</a:t>
                      </a:r>
                    </a:p>
                  </a:txBody>
                  <a:tcPr marL="87591" marR="13138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FFA45-1EB9-4D71-BBDA-2423251768D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521383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COSTS</a:t>
            </a:r>
            <a:br>
              <a:rPr lang="en-ZA" dirty="0" smtClean="0"/>
            </a:br>
            <a:r>
              <a:rPr lang="en-ZA" sz="2000" dirty="0" smtClean="0"/>
              <a:t>Impacted by SRP impairment; nonetheless costs controlled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Personnel expenses up 19% to R161.1m (H1 2011: R134.9m)</a:t>
            </a:r>
          </a:p>
          <a:p>
            <a:pPr lvl="1"/>
            <a:r>
              <a:rPr lang="en-ZA" dirty="0" smtClean="0"/>
              <a:t>Excluding SRP impact, </a:t>
            </a:r>
            <a:r>
              <a:rPr lang="en-ZA" dirty="0" smtClean="0"/>
              <a:t>personnel </a:t>
            </a:r>
            <a:r>
              <a:rPr lang="en-ZA" dirty="0" smtClean="0"/>
              <a:t>costs up 9%</a:t>
            </a:r>
          </a:p>
          <a:p>
            <a:pPr lvl="1"/>
            <a:r>
              <a:rPr lang="en-ZA" dirty="0" smtClean="0"/>
              <a:t>Most of the 9% rise made up of salary increases and a slight rise in staff numbers</a:t>
            </a:r>
          </a:p>
          <a:p>
            <a:r>
              <a:rPr lang="en-ZA" dirty="0" smtClean="0"/>
              <a:t>Other expenses up 42% to R342.5m (H1 2011: R240.9m)</a:t>
            </a:r>
          </a:p>
          <a:p>
            <a:pPr lvl="1"/>
            <a:r>
              <a:rPr lang="en-ZA" dirty="0" smtClean="0"/>
              <a:t>Excluding SRP </a:t>
            </a:r>
            <a:r>
              <a:rPr lang="en-ZA" dirty="0" smtClean="0"/>
              <a:t>impact, </a:t>
            </a:r>
            <a:r>
              <a:rPr lang="en-ZA" dirty="0" smtClean="0"/>
              <a:t>other expenses up 12% </a:t>
            </a:r>
          </a:p>
          <a:p>
            <a:pPr lvl="1"/>
            <a:r>
              <a:rPr lang="en-ZA" dirty="0" smtClean="0"/>
              <a:t>12% rise made up of increases in computer and consulting fees</a:t>
            </a:r>
          </a:p>
          <a:p>
            <a:r>
              <a:rPr lang="en-ZA" dirty="0" smtClean="0"/>
              <a:t>Total operating costs increased by 34% primarily as a result of</a:t>
            </a:r>
          </a:p>
          <a:p>
            <a:pPr lvl="1"/>
            <a:r>
              <a:rPr lang="en-ZA" dirty="0" smtClean="0"/>
              <a:t>Impairment </a:t>
            </a:r>
          </a:p>
          <a:p>
            <a:pPr lvl="1"/>
            <a:r>
              <a:rPr lang="en-ZA" dirty="0" smtClean="0"/>
              <a:t>Impact of lower capitalisation charge on personnel expenses</a:t>
            </a:r>
          </a:p>
          <a:p>
            <a:pPr lvl="1"/>
            <a:r>
              <a:rPr lang="en-US" dirty="0" smtClean="0"/>
              <a:t>Early retirement payments (R6.2m)</a:t>
            </a:r>
          </a:p>
          <a:p>
            <a:pPr lvl="1"/>
            <a:r>
              <a:rPr lang="en-US" dirty="0" smtClean="0"/>
              <a:t>Withholding of bonus (R7.3m)</a:t>
            </a:r>
          </a:p>
          <a:p>
            <a:r>
              <a:rPr lang="en-ZA" dirty="0" smtClean="0"/>
              <a:t>Current renewed focus on costs in tough environment includes</a:t>
            </a:r>
          </a:p>
          <a:p>
            <a:pPr lvl="1"/>
            <a:r>
              <a:rPr lang="en-ZA" dirty="0" smtClean="0"/>
              <a:t>Rolling off of contract resources</a:t>
            </a:r>
          </a:p>
          <a:p>
            <a:pPr>
              <a:spcAft>
                <a:spcPts val="600"/>
              </a:spcAft>
            </a:pPr>
            <a:endParaRPr lang="en-ZA" dirty="0" smtClean="0"/>
          </a:p>
          <a:p>
            <a:pPr>
              <a:spcAft>
                <a:spcPts val="600"/>
              </a:spcAft>
              <a:buNone/>
            </a:pPr>
            <a:endParaRPr lang="en-ZA" sz="1600" dirty="0" smtClean="0"/>
          </a:p>
          <a:p>
            <a:pPr lvl="1">
              <a:spcAft>
                <a:spcPts val="600"/>
              </a:spcAft>
              <a:buNone/>
            </a:pPr>
            <a:endParaRPr lang="en-ZA" sz="1600" dirty="0" smtClean="0"/>
          </a:p>
          <a:p>
            <a:pPr>
              <a:spcAft>
                <a:spcPts val="600"/>
              </a:spcAft>
              <a:buNone/>
            </a:pPr>
            <a:endParaRPr lang="en-ZA" sz="1800" dirty="0" smtClean="0"/>
          </a:p>
          <a:p>
            <a:pPr>
              <a:spcAft>
                <a:spcPts val="600"/>
              </a:spcAft>
              <a:buNone/>
            </a:pPr>
            <a:endParaRPr lang="en-ZA" sz="1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E9709-B741-4F72-84A2-C86A303CBAA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427420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CAPITAL STRUCTURE AND DIVIDENDS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ZA" dirty="0" smtClean="0"/>
              <a:t>Net cash positive</a:t>
            </a:r>
          </a:p>
          <a:p>
            <a:r>
              <a:rPr lang="en-ZA" dirty="0" smtClean="0"/>
              <a:t>Capital requirements under review</a:t>
            </a:r>
          </a:p>
          <a:p>
            <a:pPr lvl="1"/>
            <a:r>
              <a:rPr lang="en-ZA" dirty="0" smtClean="0"/>
              <a:t>Will be impacted by clearing and equity business model decisions</a:t>
            </a:r>
          </a:p>
          <a:p>
            <a:r>
              <a:rPr lang="en-ZA" dirty="0" smtClean="0"/>
              <a:t>Board declares dividend only at year-end in ordinary course</a:t>
            </a:r>
          </a:p>
          <a:p>
            <a:pPr lvl="1"/>
            <a:r>
              <a:rPr lang="en-ZA" dirty="0" smtClean="0"/>
              <a:t>If have cash surplus to JSE needs</a:t>
            </a:r>
          </a:p>
          <a:p>
            <a:pPr lvl="1">
              <a:spcAft>
                <a:spcPts val="600"/>
              </a:spcAft>
            </a:pPr>
            <a:endParaRPr lang="en-ZA" dirty="0" smtClean="0"/>
          </a:p>
          <a:p>
            <a:pPr>
              <a:spcAft>
                <a:spcPts val="600"/>
              </a:spcAft>
              <a:buNone/>
            </a:pPr>
            <a:endParaRPr lang="en-ZA" sz="1800" dirty="0" smtClean="0"/>
          </a:p>
          <a:p>
            <a:pPr>
              <a:spcAft>
                <a:spcPts val="600"/>
              </a:spcAft>
              <a:buNone/>
            </a:pPr>
            <a:endParaRPr lang="en-ZA" sz="1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E9709-B741-4F72-84A2-C86A303CBAA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327851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LOOKING AHEAD</a:t>
            </a:r>
            <a:endParaRPr lang="en-ZA" b="1" dirty="0"/>
          </a:p>
        </p:txBody>
      </p:sp>
    </p:spTree>
    <p:extLst>
      <p:ext uri="{BB962C8B-B14F-4D97-AF65-F5344CB8AC3E}">
        <p14:creationId xmlns="" xmlns:p14="http://schemas.microsoft.com/office/powerpoint/2010/main" val="33413633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PROSPECTS </a:t>
            </a:r>
            <a:br>
              <a:rPr lang="en-ZA" dirty="0" smtClean="0"/>
            </a:br>
            <a:r>
              <a:rPr lang="en-ZA" sz="2000" dirty="0" smtClean="0"/>
              <a:t>Approach to H2 2012 </a:t>
            </a:r>
            <a:endParaRPr lang="en-Z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Interdependencies between the exchange, the financial services and its broader stakeholder group have become more apparent</a:t>
            </a:r>
          </a:p>
          <a:p>
            <a:pPr lvl="1"/>
            <a:r>
              <a:rPr lang="en-ZA" dirty="0" smtClean="0"/>
              <a:t>Focused on resilience and sustainability</a:t>
            </a:r>
          </a:p>
          <a:p>
            <a:pPr lvl="1">
              <a:buNone/>
            </a:pPr>
            <a:endParaRPr lang="en-ZA" dirty="0" smtClean="0"/>
          </a:p>
          <a:p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We will continue retaining our strong focus on</a:t>
            </a:r>
          </a:p>
          <a:p>
            <a:pPr lvl="1"/>
            <a:r>
              <a:rPr lang="en-ZA" dirty="0" smtClean="0"/>
              <a:t>Controlling costs </a:t>
            </a:r>
          </a:p>
          <a:p>
            <a:pPr lvl="2"/>
            <a:r>
              <a:rPr lang="en-ZA" dirty="0" smtClean="0"/>
              <a:t>with the MSS impairment charge now taken; and </a:t>
            </a:r>
          </a:p>
          <a:p>
            <a:pPr lvl="2"/>
            <a:r>
              <a:rPr lang="en-ZA" dirty="0" smtClean="0"/>
              <a:t>increased staff costs offset by a lower </a:t>
            </a:r>
            <a:r>
              <a:rPr lang="en-ZA" dirty="0" smtClean="0"/>
              <a:t>consulting </a:t>
            </a:r>
            <a:r>
              <a:rPr lang="en-ZA" dirty="0" smtClean="0"/>
              <a:t>contingent </a:t>
            </a:r>
          </a:p>
          <a:p>
            <a:pPr lvl="1"/>
            <a:r>
              <a:rPr lang="en-ZA" dirty="0" smtClean="0"/>
              <a:t>Making the right strategic investments for our long term growth</a:t>
            </a:r>
          </a:p>
          <a:p>
            <a:pPr lvl="2"/>
            <a:r>
              <a:rPr lang="en-ZA" dirty="0" smtClean="0"/>
              <a:t>Post Trade Services</a:t>
            </a:r>
          </a:p>
          <a:p>
            <a:pPr lvl="2"/>
            <a:r>
              <a:rPr lang="en-ZA" dirty="0" smtClean="0"/>
              <a:t>Data</a:t>
            </a:r>
          </a:p>
          <a:p>
            <a:pPr lvl="2"/>
            <a:r>
              <a:rPr lang="en-ZA" dirty="0" smtClean="0"/>
              <a:t>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E9709-B741-4F72-84A2-C86A303CBAA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500220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bg2"/>
                </a:solidFill>
              </a:rPr>
              <a:t>QUESTIONS</a:t>
            </a:r>
            <a:endParaRPr lang="en-GB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05449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H1 SYNOPSIS</a:t>
            </a:r>
            <a:br>
              <a:rPr lang="en-ZA" dirty="0" smtClean="0"/>
            </a:br>
            <a:r>
              <a:rPr lang="en-ZA" sz="2000" dirty="0" smtClean="0"/>
              <a:t>Difficult</a:t>
            </a:r>
            <a:r>
              <a:rPr lang="en-GB" sz="2000" dirty="0" smtClean="0"/>
              <a:t> f</a:t>
            </a:r>
            <a:r>
              <a:rPr lang="en-GB" sz="2000" dirty="0" smtClean="0"/>
              <a:t>irst half slows revenue growth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Globally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Enormous upheaval in financial services industry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Slow economic growth in many regions worldwide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Globally, exchanges under pressure as volumes drop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At the JSE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Low operating revenue growth despite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Increase in number of trades but following reduction in equity trading revenue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Volume growth in most other JSE markets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Good data revenue growth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JSE response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Strong cost control and decision on legacy platforms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Investment in sustainable growth areas</a:t>
            </a:r>
            <a:endParaRPr lang="en-ZA" dirty="0" smtClean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E9709-B741-4F72-84A2-C86A303CBAA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851921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TAKING THE PAIN</a:t>
            </a:r>
            <a:br>
              <a:rPr lang="en-ZA" dirty="0" smtClean="0"/>
            </a:br>
            <a:r>
              <a:rPr lang="en-ZA" sz="2000" dirty="0" smtClean="0"/>
              <a:t>SRP impairment knocks results</a:t>
            </a:r>
            <a:endParaRPr lang="en-Z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ZA" dirty="0" smtClean="0"/>
              <a:t>Technical advice: desirable to completely rewrite 1 of 5 components of SRP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ZA" dirty="0" smtClean="0"/>
              <a:t>Board has accepted advice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ZA" dirty="0" smtClean="0"/>
              <a:t>Results in impairment to SRP of R72.6m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GB" dirty="0" smtClean="0"/>
              <a:t>Impact of impairment on H1 results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ZA" dirty="0" smtClean="0"/>
              <a:t>Carrying value of SRP at end 2011 – R158.0m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ZA" dirty="0" smtClean="0"/>
              <a:t>Impairment in H1 2012 - R72.6m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ZA" dirty="0" smtClean="0"/>
              <a:t>Remaining aspects of SRP allocated to appropriate projects</a:t>
            </a:r>
          </a:p>
          <a:p>
            <a:pPr lvl="2">
              <a:spcBef>
                <a:spcPts val="0"/>
              </a:spcBef>
              <a:spcAft>
                <a:spcPts val="200"/>
              </a:spcAft>
            </a:pPr>
            <a:r>
              <a:rPr lang="en-ZA" dirty="0" smtClean="0"/>
              <a:t>Surveillance – R54.0m</a:t>
            </a:r>
          </a:p>
          <a:p>
            <a:pPr lvl="2">
              <a:spcBef>
                <a:spcPts val="0"/>
              </a:spcBef>
              <a:spcAft>
                <a:spcPts val="200"/>
              </a:spcAft>
            </a:pPr>
            <a:r>
              <a:rPr lang="en-ZA" dirty="0" smtClean="0"/>
              <a:t>T+3 – R22.8m</a:t>
            </a:r>
          </a:p>
          <a:p>
            <a:pPr lvl="2">
              <a:spcBef>
                <a:spcPts val="0"/>
              </a:spcBef>
              <a:spcAft>
                <a:spcPts val="200"/>
              </a:spcAft>
            </a:pPr>
            <a:r>
              <a:rPr lang="en-ZA" dirty="0" smtClean="0"/>
              <a:t>PSP II – R7.6m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ZA" dirty="0" smtClean="0"/>
              <a:t>Cost previously capitalised, expensed while review done – approx R23.9m (2011:  R36.1m)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ZA" dirty="0" smtClean="0"/>
              <a:t>48 people to be rolled off 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dirty="0" smtClean="0"/>
              <a:t>Retained portion of 2011 bonus – impact R7.3m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 smtClean="0"/>
              <a:t>Forfeited completely by 2011 Execs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 smtClean="0"/>
              <a:t>Forfeited in part by other JSE staff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E9709-B741-4F72-84A2-C86A303CBAA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136030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H1 ACHIEVEMENTS</a:t>
            </a:r>
            <a:br>
              <a:rPr lang="en-ZA" dirty="0" smtClean="0"/>
            </a:br>
            <a:r>
              <a:rPr lang="en-ZA" sz="2000" dirty="0" smtClean="0"/>
              <a:t>Progress on key initiatives</a:t>
            </a:r>
            <a:endParaRPr lang="en-Z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Completed data centre &amp; disaster recovery site</a:t>
            </a:r>
            <a:endParaRPr lang="en-ZA" dirty="0" smtClean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ZA" dirty="0" smtClean="0"/>
              <a:t>Implemented the new equity trading system and SENS </a:t>
            </a:r>
            <a:r>
              <a:rPr lang="en-GB" dirty="0" smtClean="0"/>
              <a:t>on time and on budget</a:t>
            </a:r>
            <a:endParaRPr lang="en-ZA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New system moved to Johannesburg from London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Implemented Point of Presence in London for access by international clients</a:t>
            </a:r>
            <a:endParaRPr lang="en-ZA" dirty="0" smtClean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Upgraded the commodities and derivatives market technology</a:t>
            </a:r>
            <a:endParaRPr lang="en-ZA" dirty="0" smtClean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ZA" dirty="0" smtClean="0"/>
              <a:t>Relooked at pricing in most products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Way forward found on securities transfer tax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In conjunction with National Treasury and market participants</a:t>
            </a:r>
            <a:endParaRPr lang="en-ZA" dirty="0" smtClean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Made significant progress on ensuring that clearing, settlement and risk management services will meet CPSS-IOSCO standards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 Also that JSE clients obtain maximum Basel 3 relief</a:t>
            </a:r>
            <a:endParaRPr lang="en-ZA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E9709-B741-4F72-84A2-C86A303CBAA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442354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OPERATIONS</a:t>
            </a:r>
            <a:endParaRPr lang="en-ZA" b="1" dirty="0"/>
          </a:p>
        </p:txBody>
      </p:sp>
    </p:spTree>
    <p:extLst>
      <p:ext uri="{BB962C8B-B14F-4D97-AF65-F5344CB8AC3E}">
        <p14:creationId xmlns="" xmlns:p14="http://schemas.microsoft.com/office/powerpoint/2010/main" val="24174988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 smtClean="0"/>
              <a:t>REVENUE BREAKDOWN 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/>
              <a:t>Listings and Equity Market slip; rest of Group still growing</a:t>
            </a:r>
            <a:endParaRPr lang="en-ZA" sz="2000" dirty="0"/>
          </a:p>
        </p:txBody>
      </p:sp>
      <p:graphicFrame>
        <p:nvGraphicFramePr>
          <p:cNvPr id="7" name="Group 1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22436990"/>
              </p:ext>
            </p:extLst>
          </p:nvPr>
        </p:nvGraphicFramePr>
        <p:xfrm>
          <a:off x="379413" y="1558925"/>
          <a:ext cx="8381409" cy="4175126"/>
        </p:xfrm>
        <a:graphic>
          <a:graphicData uri="http://schemas.openxmlformats.org/drawingml/2006/table">
            <a:tbl>
              <a:tblPr/>
              <a:tblGrid>
                <a:gridCol w="4849812"/>
                <a:gridCol w="1177199"/>
                <a:gridCol w="1177199"/>
                <a:gridCol w="1177199"/>
              </a:tblGrid>
              <a:tr h="4560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123461" marR="123461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Group</a:t>
                      </a:r>
                    </a:p>
                  </a:txBody>
                  <a:tcPr marL="123461" marR="123461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3461" marR="123461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4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Six months to June</a:t>
                      </a:r>
                    </a:p>
                  </a:txBody>
                  <a:tcPr marL="125436" marR="12543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2012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R m</a:t>
                      </a:r>
                    </a:p>
                  </a:txBody>
                  <a:tcPr marL="125436" marR="18815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2011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R m</a:t>
                      </a:r>
                    </a:p>
                  </a:txBody>
                  <a:tcPr marL="125436" marR="188154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% change</a:t>
                      </a:r>
                    </a:p>
                  </a:txBody>
                  <a:tcPr marL="125436" marR="188154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873">
                <a:tc>
                  <a:txBody>
                    <a:bodyPr/>
                    <a:lstStyle/>
                    <a:p>
                      <a:pPr marL="0" lvl="1" indent="-233363" algn="l" rtl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3"/>
                        </a:buClr>
                        <a:buSzPct val="70000"/>
                        <a:buFont typeface="Wingdings 3" pitchFamily="18" charset="2"/>
                        <a:buNone/>
                      </a:pPr>
                      <a:r>
                        <a:rPr lang="en-ZA" sz="1800" b="1" dirty="0" smtClean="0">
                          <a:solidFill>
                            <a:srgbClr val="5E8517"/>
                          </a:solidFill>
                          <a:effectLst/>
                          <a:latin typeface="+mn-lt"/>
                        </a:rPr>
                        <a:t>Issuer Regulation </a:t>
                      </a:r>
                    </a:p>
                  </a:txBody>
                  <a:tcPr marL="94077" marR="94077" marT="0" marB="0" anchor="ctr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4350" lvl="1" indent="-233363" algn="r" rtl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3"/>
                        </a:buClr>
                        <a:buSzPct val="70000"/>
                        <a:buFont typeface="Wingdings 3" pitchFamily="18" charset="2"/>
                        <a:buNone/>
                      </a:pPr>
                      <a:r>
                        <a:rPr lang="en-ZA" sz="1800" b="1" dirty="0" smtClean="0">
                          <a:solidFill>
                            <a:srgbClr val="5E8517"/>
                          </a:solidFill>
                          <a:effectLst/>
                          <a:latin typeface="+mn-lt"/>
                        </a:rPr>
                        <a:t>46.1</a:t>
                      </a:r>
                    </a:p>
                  </a:txBody>
                  <a:tcPr marL="94077" marR="94077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0" lvl="1" indent="-233363" algn="r" rtl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3"/>
                        </a:buClr>
                        <a:buSzPct val="70000"/>
                        <a:buFont typeface="Wingdings 3" pitchFamily="18" charset="2"/>
                        <a:buNone/>
                      </a:pPr>
                      <a:r>
                        <a:rPr lang="en-ZA" sz="1800" b="1" dirty="0" smtClean="0">
                          <a:solidFill>
                            <a:srgbClr val="5E8517"/>
                          </a:solidFill>
                          <a:effectLst/>
                          <a:latin typeface="+mn-lt"/>
                        </a:rPr>
                        <a:t>48.8</a:t>
                      </a:r>
                    </a:p>
                  </a:txBody>
                  <a:tcPr marL="94077" marR="94077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4350" lvl="1" indent="-233363" algn="r" rtl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3"/>
                        </a:buClr>
                        <a:buSzPct val="70000"/>
                        <a:buFont typeface="Wingdings 3" pitchFamily="18" charset="2"/>
                        <a:buNone/>
                      </a:pPr>
                      <a:r>
                        <a:rPr lang="en-ZA" sz="1800" b="1" dirty="0" smtClean="0">
                          <a:solidFill>
                            <a:srgbClr val="5E8517"/>
                          </a:solidFill>
                          <a:effectLst/>
                          <a:latin typeface="+mn-lt"/>
                        </a:rPr>
                        <a:t>(5%)</a:t>
                      </a:r>
                    </a:p>
                  </a:txBody>
                  <a:tcPr marL="94077" marR="94077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873">
                <a:tc>
                  <a:txBody>
                    <a:bodyPr/>
                    <a:lstStyle/>
                    <a:p>
                      <a:pPr marL="0" lvl="1" indent="-233363" algn="l" rtl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3"/>
                        </a:buClr>
                        <a:buSzPct val="70000"/>
                        <a:buFont typeface="Wingdings 3" pitchFamily="18" charset="2"/>
                        <a:buNone/>
                      </a:pPr>
                      <a:r>
                        <a:rPr lang="en-ZA" sz="1800" b="1" dirty="0" smtClean="0">
                          <a:solidFill>
                            <a:srgbClr val="5E8517"/>
                          </a:solidFill>
                          <a:effectLst/>
                          <a:latin typeface="+mn-lt"/>
                        </a:rPr>
                        <a:t>Equity market</a:t>
                      </a:r>
                    </a:p>
                  </a:txBody>
                  <a:tcPr marL="94077" marR="94077" marT="0" marB="0" anchor="ctr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4350" lvl="1" indent="-233363" algn="r" rtl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3"/>
                        </a:buClr>
                        <a:buSzPct val="70000"/>
                        <a:buFont typeface="Wingdings 3" pitchFamily="18" charset="2"/>
                        <a:buNone/>
                      </a:pPr>
                      <a:r>
                        <a:rPr lang="en-ZA" sz="1800" b="1" dirty="0" smtClean="0">
                          <a:solidFill>
                            <a:srgbClr val="5E8517"/>
                          </a:solidFill>
                          <a:effectLst/>
                          <a:latin typeface="+mn-lt"/>
                        </a:rPr>
                        <a:t>161.2</a:t>
                      </a:r>
                    </a:p>
                  </a:txBody>
                  <a:tcPr marL="94077" marR="94077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0" lvl="1" indent="-233363" algn="r" rtl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3"/>
                        </a:buClr>
                        <a:buSzPct val="70000"/>
                        <a:buFont typeface="Wingdings 3" pitchFamily="18" charset="2"/>
                        <a:buNone/>
                      </a:pPr>
                      <a:r>
                        <a:rPr lang="en-ZA" sz="1800" b="1" dirty="0" smtClean="0">
                          <a:solidFill>
                            <a:srgbClr val="5E8517"/>
                          </a:solidFill>
                          <a:effectLst/>
                          <a:latin typeface="+mn-lt"/>
                        </a:rPr>
                        <a:t>172.6</a:t>
                      </a:r>
                    </a:p>
                  </a:txBody>
                  <a:tcPr marL="94077" marR="94077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4350" lvl="1" indent="-233363" algn="r" rtl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3"/>
                        </a:buClr>
                        <a:buSzPct val="70000"/>
                        <a:buFont typeface="Wingdings 3" pitchFamily="18" charset="2"/>
                        <a:buNone/>
                      </a:pPr>
                      <a:r>
                        <a:rPr lang="en-ZA" sz="1800" b="1" dirty="0" smtClean="0">
                          <a:solidFill>
                            <a:srgbClr val="5E8517"/>
                          </a:solidFill>
                          <a:effectLst/>
                          <a:latin typeface="+mn-lt"/>
                        </a:rPr>
                        <a:t>(7%)</a:t>
                      </a:r>
                    </a:p>
                  </a:txBody>
                  <a:tcPr marL="94077" marR="94077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8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Z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Back-office services and Equities risk management</a:t>
                      </a:r>
                    </a:p>
                  </a:txBody>
                  <a:tcPr marL="94077" marR="94077" marT="0" marB="0" anchor="ctr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en-ZA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204.6</a:t>
                      </a:r>
                    </a:p>
                  </a:txBody>
                  <a:tcPr marL="94077" marR="94077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en-Z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198.9</a:t>
                      </a:r>
                    </a:p>
                  </a:txBody>
                  <a:tcPr marL="94077" marR="94077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en-Z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4077" marR="94077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8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Equity Derivatives</a:t>
                      </a:r>
                      <a:endParaRPr kumimoji="0" lang="en-ZA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4077" marR="94077" marT="0" marB="0" anchor="ctr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en-ZA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57.0</a:t>
                      </a:r>
                    </a:p>
                  </a:txBody>
                  <a:tcPr marL="94077" marR="94077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en-Z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55.9</a:t>
                      </a:r>
                    </a:p>
                  </a:txBody>
                  <a:tcPr marL="94077" marR="94077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en-Z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4077" marR="94077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8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Interest Rate products</a:t>
                      </a:r>
                      <a:endParaRPr kumimoji="0" lang="en-ZA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4077" marR="94077" marT="0" marB="0" anchor="ctr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en-ZA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20.5</a:t>
                      </a:r>
                    </a:p>
                  </a:txBody>
                  <a:tcPr marL="94077" marR="94077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en-Z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19.0</a:t>
                      </a:r>
                    </a:p>
                  </a:txBody>
                  <a:tcPr marL="94077" marR="94077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en-Z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4077" marR="94077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8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Currency Derivatives</a:t>
                      </a:r>
                      <a:endParaRPr kumimoji="0" lang="en-ZA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4077" marR="94077" marT="0" marB="0" anchor="ctr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en-ZA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8.3</a:t>
                      </a:r>
                    </a:p>
                  </a:txBody>
                  <a:tcPr marL="94077" marR="94077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en-Z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7.2</a:t>
                      </a:r>
                    </a:p>
                  </a:txBody>
                  <a:tcPr marL="94077" marR="94077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en-Z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4077" marR="94077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8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Commodity Derivatives  </a:t>
                      </a:r>
                      <a:endParaRPr kumimoji="0" lang="en-ZA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4077" marR="94077" marT="0" marB="0" anchor="ctr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en-ZA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24.5</a:t>
                      </a:r>
                    </a:p>
                  </a:txBody>
                  <a:tcPr marL="94077" marR="94077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en-Z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23.6</a:t>
                      </a:r>
                    </a:p>
                  </a:txBody>
                  <a:tcPr marL="94077" marR="94077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en-Z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4077" marR="94077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8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Data Sales</a:t>
                      </a:r>
                      <a:endParaRPr kumimoji="0" lang="en-ZA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4077" marR="94077" marT="0" marB="0" anchor="ctr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en-ZA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70.8</a:t>
                      </a:r>
                    </a:p>
                  </a:txBody>
                  <a:tcPr marL="94077" marR="94077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en-Z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61.1</a:t>
                      </a:r>
                    </a:p>
                  </a:txBody>
                  <a:tcPr marL="94077" marR="94077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en-Z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4077" marR="94077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E9709-B741-4F72-84A2-C86A303CBAA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854287" y="6364486"/>
            <a:ext cx="4807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i="1" dirty="0" smtClean="0">
                <a:solidFill>
                  <a:schemeClr val="tx1">
                    <a:lumMod val="75000"/>
                  </a:schemeClr>
                </a:solidFill>
              </a:rPr>
              <a:t>All percentages in document calculated on unrounded numbers</a:t>
            </a:r>
            <a:endParaRPr lang="en-ZA" sz="1400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03062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60962" y="1558925"/>
            <a:ext cx="3862388" cy="47741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l="-9000" t="-9000" r="-9000" b="-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ISSUER REGULATION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smtClean="0"/>
              <a:t>Revenue fell by 5% to R46.1m (H1 2011: R48.8m)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solidFill>
                  <a:srgbClr val="5E8517"/>
                </a:solidFill>
              </a:rPr>
              <a:t>Continuing trend of few new company listings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solidFill>
                  <a:srgbClr val="5E8517"/>
                </a:solidFill>
              </a:rPr>
              <a:t>Decline in volume of corporate actions</a:t>
            </a:r>
          </a:p>
          <a:p>
            <a:r>
              <a:rPr lang="en-ZA" dirty="0" smtClean="0"/>
              <a:t>Issuance during period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solidFill>
                  <a:srgbClr val="5E8517"/>
                </a:solidFill>
              </a:rPr>
              <a:t>3 companies listed during period (H1 2011: 5)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solidFill>
                  <a:srgbClr val="5E8517"/>
                </a:solidFill>
              </a:rPr>
              <a:t>8 companies delisted (H1 2011: 8)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solidFill>
                  <a:srgbClr val="5E8517"/>
                </a:solidFill>
              </a:rPr>
              <a:t>6 </a:t>
            </a:r>
            <a:r>
              <a:rPr lang="en-ZA" dirty="0" smtClean="0">
                <a:solidFill>
                  <a:srgbClr val="5E8517"/>
                </a:solidFill>
              </a:rPr>
              <a:t>exchange traded products listed (H1 2011: 4)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solidFill>
                  <a:srgbClr val="5E8517"/>
                </a:solidFill>
              </a:rPr>
              <a:t>3 transfers from AltX  to Main Board (H1 2011: 4)</a:t>
            </a:r>
          </a:p>
          <a:p>
            <a:r>
              <a:rPr lang="en-ZA" dirty="0" smtClean="0"/>
              <a:t>H1 focus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solidFill>
                  <a:srgbClr val="5E8517"/>
                </a:solidFill>
              </a:rPr>
              <a:t>Business development activity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solidFill>
                  <a:srgbClr val="5E8517"/>
                </a:solidFill>
              </a:rPr>
              <a:t>Amended requirements for publication in print media </a:t>
            </a:r>
          </a:p>
          <a:p>
            <a:pPr lvl="0">
              <a:spcBef>
                <a:spcPts val="100"/>
              </a:spcBef>
              <a:spcAft>
                <a:spcPts val="100"/>
              </a:spcAft>
            </a:pPr>
            <a:endParaRPr lang="en-Z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4113374904"/>
              </p:ext>
            </p:extLst>
          </p:nvPr>
        </p:nvGraphicFramePr>
        <p:xfrm>
          <a:off x="5238750" y="1558925"/>
          <a:ext cx="3784600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3360-A1BA-4B1A-B88E-33835A5BB6A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075306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60962" y="1558925"/>
            <a:ext cx="3862388" cy="4774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EQUITY MARKET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smtClean="0"/>
              <a:t>Revenue down 7%</a:t>
            </a:r>
            <a:r>
              <a:rPr lang="en-ZA" dirty="0" smtClean="0">
                <a:solidFill>
                  <a:srgbClr val="FF0000"/>
                </a:solidFill>
              </a:rPr>
              <a:t> </a:t>
            </a:r>
            <a:r>
              <a:rPr lang="en-ZA" dirty="0" smtClean="0"/>
              <a:t>to R161.2m (H1 2011: R172.6m), </a:t>
            </a:r>
            <a:r>
              <a:rPr lang="en-GB" dirty="0" smtClean="0"/>
              <a:t>driven by </a:t>
            </a:r>
            <a:endParaRPr lang="en-GB" dirty="0" smtClean="0"/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solidFill>
                  <a:srgbClr val="5E8517"/>
                </a:solidFill>
              </a:rPr>
              <a:t>Slower equity </a:t>
            </a:r>
            <a:r>
              <a:rPr lang="en-GB" dirty="0" smtClean="0">
                <a:solidFill>
                  <a:srgbClr val="5E8517"/>
                </a:solidFill>
              </a:rPr>
              <a:t>transaction growth (H1 2012: 13.2m trades; H1 2011: 12.9</a:t>
            </a:r>
            <a:r>
              <a:rPr lang="en-ZA" dirty="0" smtClean="0">
                <a:solidFill>
                  <a:srgbClr val="5E8517"/>
                </a:solidFill>
              </a:rPr>
              <a:t>m trades</a:t>
            </a:r>
            <a:r>
              <a:rPr lang="en-GB" dirty="0" smtClean="0">
                <a:solidFill>
                  <a:srgbClr val="5E8517"/>
                </a:solidFill>
              </a:rPr>
              <a:t>) </a:t>
            </a:r>
            <a:endParaRPr lang="en-ZA" dirty="0" smtClean="0">
              <a:solidFill>
                <a:srgbClr val="5E8517"/>
              </a:solidFill>
            </a:endParaRP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solidFill>
                  <a:srgbClr val="5E8517"/>
                </a:solidFill>
              </a:rPr>
              <a:t>Despite 10% rise</a:t>
            </a:r>
            <a:r>
              <a:rPr lang="en-GB" dirty="0" smtClean="0">
                <a:solidFill>
                  <a:srgbClr val="5E8517"/>
                </a:solidFill>
              </a:rPr>
              <a:t> in value traded </a:t>
            </a:r>
            <a:r>
              <a:rPr lang="en-GB" dirty="0" smtClean="0">
                <a:solidFill>
                  <a:srgbClr val="5E8517"/>
                </a:solidFill>
              </a:rPr>
              <a:t>(H1 2012: R1.7tr; H1 2011: R1.59tr)</a:t>
            </a:r>
          </a:p>
          <a:p>
            <a:r>
              <a:rPr lang="en-US" dirty="0" smtClean="0"/>
              <a:t>H1 </a:t>
            </a:r>
            <a:r>
              <a:rPr lang="en-US" dirty="0" smtClean="0"/>
              <a:t>focus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solidFill>
                  <a:srgbClr val="5E8517"/>
                </a:solidFill>
              </a:rPr>
              <a:t>Implemented new equity trading system 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solidFill>
                  <a:srgbClr val="5E8517"/>
                </a:solidFill>
              </a:rPr>
              <a:t>Trading engine now based in </a:t>
            </a:r>
            <a:r>
              <a:rPr lang="en-GB" dirty="0" smtClean="0">
                <a:solidFill>
                  <a:srgbClr val="5E8517"/>
                </a:solidFill>
              </a:rPr>
              <a:t>Johannesburg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rgbClr val="5E8517"/>
                </a:solidFill>
              </a:rPr>
              <a:t>With faster trade times, scope for volume growth and co-location offering</a:t>
            </a:r>
          </a:p>
        </p:txBody>
      </p:sp>
      <p:graphicFrame>
        <p:nvGraphicFramePr>
          <p:cNvPr id="9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391047072"/>
              </p:ext>
            </p:extLst>
          </p:nvPr>
        </p:nvGraphicFramePr>
        <p:xfrm>
          <a:off x="5238750" y="1558925"/>
          <a:ext cx="3784600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3360-A1BA-4B1A-B88E-33835A5BB6A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967061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60962" y="1558925"/>
            <a:ext cx="3862388" cy="4774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BACK OFFICE SERVICES AND EQUITY RISK MANAGEMENT</a:t>
            </a:r>
            <a:br>
              <a:rPr lang="en-US" dirty="0" smtClean="0"/>
            </a:br>
            <a:endParaRPr lang="en-Z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Ins="182880"/>
          <a:lstStyle/>
          <a:p>
            <a:r>
              <a:rPr lang="en-ZA" dirty="0" smtClean="0"/>
              <a:t>Revenue up 3% to R204.6m (H1 2011: R198.9m)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solidFill>
                  <a:srgbClr val="5E8517"/>
                </a:solidFill>
              </a:rPr>
              <a:t>Revenues driven by the number of transactions on the cash equity market</a:t>
            </a:r>
          </a:p>
          <a:p>
            <a:pPr lvl="0"/>
            <a:r>
              <a:rPr lang="en-US" dirty="0" smtClean="0"/>
              <a:t>H1 focus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5E8517"/>
                </a:solidFill>
              </a:rPr>
              <a:t>All Post Trade Services (excl Commodities Clearing) combined in one Division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5E8517"/>
                </a:solidFill>
              </a:rPr>
              <a:t>Ensuring </a:t>
            </a:r>
            <a:r>
              <a:rPr lang="en-US" dirty="0" err="1" smtClean="0">
                <a:solidFill>
                  <a:srgbClr val="5E8517"/>
                </a:solidFill>
              </a:rPr>
              <a:t>Safcom</a:t>
            </a:r>
            <a:r>
              <a:rPr lang="en-US" dirty="0" smtClean="0">
                <a:solidFill>
                  <a:srgbClr val="5E8517"/>
                </a:solidFill>
              </a:rPr>
              <a:t> CPSS-IOSCO compliant by Dec 2012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5E8517"/>
                </a:solidFill>
              </a:rPr>
              <a:t>Working on OTC Derivatives clearing solution with market participants</a:t>
            </a:r>
          </a:p>
          <a:p>
            <a:pPr marL="514350" lvl="1" indent="-233363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5E8517"/>
                </a:solidFill>
              </a:rPr>
              <a:t>BDA continues as interim solution – investigating feasibility of </a:t>
            </a:r>
            <a:r>
              <a:rPr lang="en-US" dirty="0" err="1" smtClean="0">
                <a:solidFill>
                  <a:srgbClr val="5E8517"/>
                </a:solidFill>
              </a:rPr>
              <a:t>customising</a:t>
            </a:r>
            <a:r>
              <a:rPr lang="en-US" dirty="0" smtClean="0">
                <a:solidFill>
                  <a:srgbClr val="5E8517"/>
                </a:solidFill>
              </a:rPr>
              <a:t> it for T+3</a:t>
            </a:r>
          </a:p>
        </p:txBody>
      </p:sp>
      <p:graphicFrame>
        <p:nvGraphicFramePr>
          <p:cNvPr id="9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999074658"/>
              </p:ext>
            </p:extLst>
          </p:nvPr>
        </p:nvGraphicFramePr>
        <p:xfrm>
          <a:off x="5238750" y="1558925"/>
          <a:ext cx="3784600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3360-A1BA-4B1A-B88E-33835A5BB6A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373378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Industry overview&amp;quot;&quot;/&gt;&lt;property id=&quot;20307&quot; value=&quot;311&quot;/&gt;&lt;/object&gt;&lt;object type=&quot;3&quot; unique_id=&quot;10009&quot;&gt;&lt;property id=&quot;20148&quot; value=&quot;5&quot;/&gt;&lt;property id=&quot;20300&quot; value=&quot;Slide 4 - &amp;quot;Issuer Services&amp;quot;&quot;/&gt;&lt;property id=&quot;20307&quot; value=&quot;313&quot;/&gt;&lt;/object&gt;&lt;object type=&quot;3&quot; unique_id=&quot;10010&quot;&gt;&lt;property id=&quot;20148&quot; value=&quot;5&quot;/&gt;&lt;property id=&quot;20300&quot; value=&quot;Slide 13 - &amp;quot;Diversified revenue&amp;quot;&quot;/&gt;&lt;property id=&quot;20307&quot; value=&quot;309&quot;/&gt;&lt;/object&gt;&lt;object type=&quot;3&quot; unique_id=&quot;10032&quot;&gt;&lt;property id=&quot;20148&quot; value=&quot;5&quot;/&gt;&lt;property id=&quot;20300&quot; value=&quot;Slide 15 - &amp;quot;Questions&amp;quot;&quot;/&gt;&lt;property id=&quot;20307&quot; value=&quot;334&quot;/&gt;&lt;/object&gt;&lt;object type=&quot;3&quot; unique_id=&quot;10250&quot;&gt;&lt;property id=&quot;20148&quot; value=&quot;5&quot;/&gt;&lt;property id=&quot;20300&quot; value=&quot;Slide 1 - &amp;quot;Results presentation&amp;quot;&quot;/&gt;&lt;property id=&quot;20307&quot; value=&quot;339&quot;/&gt;&lt;/object&gt;&lt;object type=&quot;3&quot; unique_id=&quot;10282&quot;&gt;&lt;property id=&quot;20148&quot; value=&quot;5&quot;/&gt;&lt;property id=&quot;20300&quot; value=&quot;Slide 3 - &amp;quot;Industry review&amp;quot;&quot;/&gt;&lt;property id=&quot;20307&quot; value=&quot;340&quot;/&gt;&lt;/object&gt;&lt;object type=&quot;3&quot; unique_id=&quot;10291&quot;&gt;&lt;property id=&quot;20148&quot; value=&quot;5&quot;/&gt;&lt;property id=&quot;20300&quot; value=&quot;Slide 14 - &amp;quot;Income statement&amp;#x0D;&amp;#x0A;year ended 31 December 2010&amp;quot;&quot;/&gt;&lt;property id=&quot;20307&quot; value=&quot;341&quot;/&gt;&lt;/object&gt;&lt;object type=&quot;3&quot; unique_id=&quot;10472&quot;&gt;&lt;property id=&quot;20148&quot; value=&quot;5&quot;/&gt;&lt;property id=&quot;20300&quot; value=&quot;Slide 5 - &amp;quot;Equities Trading&amp;quot;&quot;/&gt;&lt;property id=&quot;20307&quot; value=&quot;342&quot;/&gt;&lt;/object&gt;&lt;object type=&quot;3&quot; unique_id=&quot;10503&quot;&gt;&lt;property id=&quot;20148&quot; value=&quot;5&quot;/&gt;&lt;property id=&quot;20300&quot; value=&quot;Slide 6 - &amp;quot;Risk Management, Clearing and Settlement&amp;quot;&quot;/&gt;&lt;property id=&quot;20307&quot; value=&quot;343&quot;/&gt;&lt;/object&gt;&lt;object type=&quot;3&quot; unique_id=&quot;10581&quot;&gt;&lt;property id=&quot;20148&quot; value=&quot;5&quot;/&gt;&lt;property id=&quot;20300&quot; value=&quot;Slide 7 - &amp;quot;Technology Services&amp;quot;&quot;/&gt;&lt;property id=&quot;20307&quot; value=&quot;344&quot;/&gt;&lt;/object&gt;&lt;object type=&quot;3&quot; unique_id=&quot;10666&quot;&gt;&lt;property id=&quot;20148&quot; value=&quot;5&quot;/&gt;&lt;property id=&quot;20300&quot; value=&quot;Slide 8 - &amp;quot;Equity Derivatives&amp;quot;&quot;/&gt;&lt;property id=&quot;20307&quot; value=&quot;345&quot;/&gt;&lt;/object&gt;&lt;object type=&quot;3&quot; unique_id=&quot;10784&quot;&gt;&lt;property id=&quot;20148&quot; value=&quot;5&quot;/&gt;&lt;property id=&quot;20300&quot; value=&quot;Slide 9 - &amp;quot;Commodity Derivatives&amp;quot;&quot;/&gt;&lt;property id=&quot;20307&quot; value=&quot;346&quot;/&gt;&lt;/object&gt;&lt;object type=&quot;3&quot; unique_id=&quot;10911&quot;&gt;&lt;property id=&quot;20148&quot; value=&quot;5&quot;/&gt;&lt;property id=&quot;20300&quot; value=&quot;Slide 10 - &amp;quot;Interest Rate Market&amp;quot;&quot;/&gt;&lt;property id=&quot;20307&quot; value=&quot;347&quot;/&gt;&lt;/object&gt;&lt;object type=&quot;3&quot; unique_id=&quot;10927&quot;&gt;&lt;property id=&quot;20148&quot; value=&quot;5&quot;/&gt;&lt;property id=&quot;20300&quot; value=&quot;Slide 11 - &amp;quot;Currency Futures&amp;quot;&quot;/&gt;&lt;property id=&quot;20307&quot; value=&quot;348&quot;/&gt;&lt;/object&gt;&lt;object type=&quot;3&quot; unique_id=&quot;11152&quot;&gt;&lt;property id=&quot;20148&quot; value=&quot;5&quot;/&gt;&lt;property id=&quot;20300&quot; value=&quot;Slide 12 - &amp;quot;Information Product Sales&amp;quot;&quot;/&gt;&lt;property id=&quot;20307&quot; value=&quot;34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Custom 7">
      <a:dk1>
        <a:srgbClr val="FFFFFF"/>
      </a:dk1>
      <a:lt1>
        <a:srgbClr val="808080"/>
      </a:lt1>
      <a:dk2>
        <a:srgbClr val="FFFFFF"/>
      </a:dk2>
      <a:lt2>
        <a:srgbClr val="476886"/>
      </a:lt2>
      <a:accent1>
        <a:srgbClr val="94B0BE"/>
      </a:accent1>
      <a:accent2>
        <a:srgbClr val="C3D4DD"/>
      </a:accent2>
      <a:accent3>
        <a:srgbClr val="BBC771"/>
      </a:accent3>
      <a:accent4>
        <a:srgbClr val="E5A812"/>
      </a:accent4>
      <a:accent5>
        <a:srgbClr val="6ECFF6"/>
      </a:accent5>
      <a:accent6>
        <a:srgbClr val="7030A0"/>
      </a:accent6>
      <a:hlink>
        <a:srgbClr val="A4A8AE"/>
      </a:hlink>
      <a:folHlink>
        <a:srgbClr val="DEE8ED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C57595"/>
        </a:accent1>
        <a:accent2>
          <a:srgbClr val="4547A7"/>
        </a:accent2>
        <a:accent3>
          <a:srgbClr val="FFFFFF"/>
        </a:accent3>
        <a:accent4>
          <a:srgbClr val="000000"/>
        </a:accent4>
        <a:accent5>
          <a:srgbClr val="DFBDC8"/>
        </a:accent5>
        <a:accent6>
          <a:srgbClr val="3E3F97"/>
        </a:accent6>
        <a:hlink>
          <a:srgbClr val="D2890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C57595"/>
        </a:accent1>
        <a:accent2>
          <a:srgbClr val="4547A7"/>
        </a:accent2>
        <a:accent3>
          <a:srgbClr val="FFFFFF"/>
        </a:accent3>
        <a:accent4>
          <a:srgbClr val="000000"/>
        </a:accent4>
        <a:accent5>
          <a:srgbClr val="DFBDC8"/>
        </a:accent5>
        <a:accent6>
          <a:srgbClr val="3E3F97"/>
        </a:accent6>
        <a:hlink>
          <a:srgbClr val="D2890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57595"/>
        </a:accent1>
        <a:accent2>
          <a:srgbClr val="4547A7"/>
        </a:accent2>
        <a:accent3>
          <a:srgbClr val="FFFFFF"/>
        </a:accent3>
        <a:accent4>
          <a:srgbClr val="000000"/>
        </a:accent4>
        <a:accent5>
          <a:srgbClr val="DFBDC8"/>
        </a:accent5>
        <a:accent6>
          <a:srgbClr val="3E3F97"/>
        </a:accent6>
        <a:hlink>
          <a:srgbClr val="D2890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00"/>
        </a:accent1>
        <a:accent2>
          <a:srgbClr val="699EB1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5E8FA0"/>
        </a:accent6>
        <a:hlink>
          <a:srgbClr val="80808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7831</TotalTime>
  <Words>1225</Words>
  <Application>Microsoft Office PowerPoint</Application>
  <PresentationFormat>On-screen Show (4:3)</PresentationFormat>
  <Paragraphs>256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Custom Design</vt:lpstr>
      <vt:lpstr>INTERIM RESULTS PRESENTATION 2012 Nicky Newton-King, CEO</vt:lpstr>
      <vt:lpstr>H1 SYNOPSIS Difficult first half slows revenue growth </vt:lpstr>
      <vt:lpstr>TAKING THE PAIN SRP impairment knocks results</vt:lpstr>
      <vt:lpstr>H1 ACHIEVEMENTS Progress on key initiatives</vt:lpstr>
      <vt:lpstr>OPERATIONS</vt:lpstr>
      <vt:lpstr>REVENUE BREAKDOWN   Listings and Equity Market slip; rest of Group still growing</vt:lpstr>
      <vt:lpstr>ISSUER REGULATION</vt:lpstr>
      <vt:lpstr>EQUITY MARKET</vt:lpstr>
      <vt:lpstr>BACK OFFICE SERVICES AND EQUITY RISK MANAGEMENT </vt:lpstr>
      <vt:lpstr>BONDS AND FINANCIAL DERIVATIVES</vt:lpstr>
      <vt:lpstr>COMMODITY DERIVATIVES</vt:lpstr>
      <vt:lpstr>DATA SALES</vt:lpstr>
      <vt:lpstr>FINANCIAL REVIEW</vt:lpstr>
      <vt:lpstr>INCOME STATEMENT  Six months ended 30 June 2011</vt:lpstr>
      <vt:lpstr>COSTS Impacted by SRP impairment; nonetheless costs controlled</vt:lpstr>
      <vt:lpstr>CAPITAL STRUCTURE AND DIVIDENDS</vt:lpstr>
      <vt:lpstr>LOOKING AHEAD</vt:lpstr>
      <vt:lpstr>PROSPECTS  Approach to H2 2012 </vt:lpstr>
      <vt:lpstr>QUESTIONS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Windows</dc:creator>
  <cp:lastModifiedBy>MichelleJ</cp:lastModifiedBy>
  <cp:revision>877</cp:revision>
  <cp:lastPrinted>2012-08-12T06:49:41Z</cp:lastPrinted>
  <dcterms:created xsi:type="dcterms:W3CDTF">2007-05-31T10:22:35Z</dcterms:created>
  <dcterms:modified xsi:type="dcterms:W3CDTF">2012-08-15T10:31:58Z</dcterms:modified>
</cp:coreProperties>
</file>